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335" r:id="rId3"/>
    <p:sldId id="336" r:id="rId4"/>
    <p:sldId id="337" r:id="rId5"/>
    <p:sldId id="338" r:id="rId6"/>
    <p:sldId id="339" r:id="rId7"/>
    <p:sldId id="316" r:id="rId8"/>
    <p:sldId id="305" r:id="rId9"/>
    <p:sldId id="326" r:id="rId10"/>
    <p:sldId id="325" r:id="rId11"/>
    <p:sldId id="295" r:id="rId12"/>
    <p:sldId id="296" r:id="rId13"/>
    <p:sldId id="306" r:id="rId14"/>
    <p:sldId id="307" r:id="rId15"/>
    <p:sldId id="322" r:id="rId16"/>
    <p:sldId id="323" r:id="rId17"/>
    <p:sldId id="329" r:id="rId18"/>
    <p:sldId id="324" r:id="rId19"/>
    <p:sldId id="332" r:id="rId20"/>
    <p:sldId id="333" r:id="rId21"/>
    <p:sldId id="318" r:id="rId22"/>
    <p:sldId id="334" r:id="rId23"/>
  </p:sldIdLst>
  <p:sldSz cx="9144000" cy="6858000" type="screen4x3"/>
  <p:notesSz cx="7099300" cy="10234613"/>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FF505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50" autoAdjust="0"/>
    <p:restoredTop sz="94660"/>
  </p:normalViewPr>
  <p:slideViewPr>
    <p:cSldViewPr>
      <p:cViewPr varScale="1">
        <p:scale>
          <a:sx n="104" d="100"/>
          <a:sy n="104" d="100"/>
        </p:scale>
        <p:origin x="-2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image" Target="../media/image3.emf"/><Relationship Id="rId4"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p:cNvSpPr>
            <a:spLocks noGrp="1" noChangeArrowheads="1"/>
          </p:cNvSpPr>
          <p:nvPr>
            <p:ph type="hdr" sz="quarter"/>
          </p:nvPr>
        </p:nvSpPr>
        <p:spPr bwMode="auto">
          <a:xfrm>
            <a:off x="0" y="0"/>
            <a:ext cx="3077137" cy="512304"/>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defRPr sz="1200"/>
            </a:lvl1pPr>
          </a:lstStyle>
          <a:p>
            <a:pPr>
              <a:defRPr/>
            </a:pPr>
            <a:endParaRPr lang="it-IT"/>
          </a:p>
        </p:txBody>
      </p:sp>
      <p:sp>
        <p:nvSpPr>
          <p:cNvPr id="129027" name="Rectangle 3"/>
          <p:cNvSpPr>
            <a:spLocks noGrp="1" noChangeArrowheads="1"/>
          </p:cNvSpPr>
          <p:nvPr>
            <p:ph type="dt" sz="quarter" idx="1"/>
          </p:nvPr>
        </p:nvSpPr>
        <p:spPr bwMode="auto">
          <a:xfrm>
            <a:off x="4020506" y="0"/>
            <a:ext cx="3077137" cy="512304"/>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lgn="r">
              <a:defRPr sz="1200"/>
            </a:lvl1pPr>
          </a:lstStyle>
          <a:p>
            <a:pPr>
              <a:defRPr/>
            </a:pPr>
            <a:endParaRPr lang="it-IT"/>
          </a:p>
        </p:txBody>
      </p:sp>
      <p:sp>
        <p:nvSpPr>
          <p:cNvPr id="129028" name="Rectangle 4"/>
          <p:cNvSpPr>
            <a:spLocks noGrp="1" noChangeArrowheads="1"/>
          </p:cNvSpPr>
          <p:nvPr>
            <p:ph type="ftr" sz="quarter" idx="2"/>
          </p:nvPr>
        </p:nvSpPr>
        <p:spPr bwMode="auto">
          <a:xfrm>
            <a:off x="0" y="9720673"/>
            <a:ext cx="3077137" cy="512303"/>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defRPr sz="1200"/>
            </a:lvl1pPr>
          </a:lstStyle>
          <a:p>
            <a:pPr>
              <a:defRPr/>
            </a:pPr>
            <a:endParaRPr lang="it-IT"/>
          </a:p>
        </p:txBody>
      </p:sp>
      <p:sp>
        <p:nvSpPr>
          <p:cNvPr id="129029" name="Rectangle 5"/>
          <p:cNvSpPr>
            <a:spLocks noGrp="1" noChangeArrowheads="1"/>
          </p:cNvSpPr>
          <p:nvPr>
            <p:ph type="sldNum" sz="quarter" idx="3"/>
          </p:nvPr>
        </p:nvSpPr>
        <p:spPr bwMode="auto">
          <a:xfrm>
            <a:off x="4020506" y="9720673"/>
            <a:ext cx="3077137" cy="512303"/>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lgn="r">
              <a:defRPr sz="1200"/>
            </a:lvl1pPr>
          </a:lstStyle>
          <a:p>
            <a:pPr>
              <a:defRPr/>
            </a:pPr>
            <a:fld id="{CD8C57F6-EBC9-44E7-B2C2-F3A0097E51D3}"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0" y="0"/>
            <a:ext cx="3077137" cy="512304"/>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defRPr sz="1200"/>
            </a:lvl1pPr>
          </a:lstStyle>
          <a:p>
            <a:pPr>
              <a:defRPr/>
            </a:pPr>
            <a:endParaRPr lang="it-IT"/>
          </a:p>
        </p:txBody>
      </p:sp>
      <p:sp>
        <p:nvSpPr>
          <p:cNvPr id="124931" name="Rectangle 3"/>
          <p:cNvSpPr>
            <a:spLocks noGrp="1" noChangeArrowheads="1"/>
          </p:cNvSpPr>
          <p:nvPr>
            <p:ph type="dt" idx="1"/>
          </p:nvPr>
        </p:nvSpPr>
        <p:spPr bwMode="auto">
          <a:xfrm>
            <a:off x="4020506" y="0"/>
            <a:ext cx="3077137" cy="512304"/>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lgn="r">
              <a:defRPr sz="1200"/>
            </a:lvl1pPr>
          </a:lstStyle>
          <a:p>
            <a:pPr>
              <a:defRPr/>
            </a:pPr>
            <a:endParaRPr lang="it-IT"/>
          </a:p>
        </p:txBody>
      </p:sp>
      <p:sp>
        <p:nvSpPr>
          <p:cNvPr id="2253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124933" name="Rectangle 5"/>
          <p:cNvSpPr>
            <a:spLocks noGrp="1" noChangeArrowheads="1"/>
          </p:cNvSpPr>
          <p:nvPr>
            <p:ph type="body" sz="quarter" idx="3"/>
          </p:nvPr>
        </p:nvSpPr>
        <p:spPr bwMode="auto">
          <a:xfrm>
            <a:off x="709599" y="4861155"/>
            <a:ext cx="5680103" cy="4605821"/>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124934" name="Rectangle 6"/>
          <p:cNvSpPr>
            <a:spLocks noGrp="1" noChangeArrowheads="1"/>
          </p:cNvSpPr>
          <p:nvPr>
            <p:ph type="ftr" sz="quarter" idx="4"/>
          </p:nvPr>
        </p:nvSpPr>
        <p:spPr bwMode="auto">
          <a:xfrm>
            <a:off x="0" y="9720673"/>
            <a:ext cx="3077137" cy="512303"/>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defRPr sz="1200"/>
            </a:lvl1pPr>
          </a:lstStyle>
          <a:p>
            <a:pPr>
              <a:defRPr/>
            </a:pPr>
            <a:endParaRPr lang="it-IT"/>
          </a:p>
        </p:txBody>
      </p:sp>
      <p:sp>
        <p:nvSpPr>
          <p:cNvPr id="124935" name="Rectangle 7"/>
          <p:cNvSpPr>
            <a:spLocks noGrp="1" noChangeArrowheads="1"/>
          </p:cNvSpPr>
          <p:nvPr>
            <p:ph type="sldNum" sz="quarter" idx="5"/>
          </p:nvPr>
        </p:nvSpPr>
        <p:spPr bwMode="auto">
          <a:xfrm>
            <a:off x="4020506" y="9720673"/>
            <a:ext cx="3077137" cy="512303"/>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lgn="r">
              <a:defRPr sz="1200"/>
            </a:lvl1pPr>
          </a:lstStyle>
          <a:p>
            <a:pPr>
              <a:defRPr/>
            </a:pPr>
            <a:fld id="{3DA7238F-4CC3-492D-A646-2725F4592143}"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031FA940-7171-483B-8D63-ACDED888114B}"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AB4DA26B-9E9D-4987-AB2A-ABF000DB2134}"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A1B1B35F-47CC-41D2-81B6-090A89527C02}"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olo e  contenuto 4">
    <p:spTree>
      <p:nvGrpSpPr>
        <p:cNvPr id="1" name=""/>
        <p:cNvGrpSpPr/>
        <p:nvPr/>
      </p:nvGrpSpPr>
      <p:grpSpPr>
        <a:xfrm>
          <a:off x="0" y="0"/>
          <a:ext cx="0" cy="0"/>
          <a:chOff x="0" y="0"/>
          <a:chExt cx="0" cy="0"/>
        </a:xfrm>
      </p:grpSpPr>
      <p:sp>
        <p:nvSpPr>
          <p:cNvPr id="2" name="Titolo 1"/>
          <p:cNvSpPr>
            <a:spLocks noGrp="1"/>
          </p:cNvSpPr>
          <p:nvPr>
            <p:ph type="title" sz="quarter"/>
          </p:nvPr>
        </p:nvSpPr>
        <p:spPr>
          <a:xfrm>
            <a:off x="457200" y="274638"/>
            <a:ext cx="8229600" cy="1143000"/>
          </a:xfrm>
        </p:spPr>
        <p:txBody>
          <a:bodyPr/>
          <a:lstStyle/>
          <a:p>
            <a:r>
              <a:rPr lang="it-IT" smtClean="0"/>
              <a:t>Fare clic per modificare lo stile del titolo</a:t>
            </a:r>
            <a:endParaRPr lang="it-IT"/>
          </a:p>
        </p:txBody>
      </p:sp>
      <p:sp>
        <p:nvSpPr>
          <p:cNvPr id="3" name="Segnaposto contenuto 2"/>
          <p:cNvSpPr>
            <a:spLocks noGrp="1"/>
          </p:cNvSpPr>
          <p:nvPr>
            <p:ph sz="quarter" idx="1"/>
          </p:nvPr>
        </p:nvSpPr>
        <p:spPr>
          <a:xfrm>
            <a:off x="457200" y="1600200"/>
            <a:ext cx="4038600" cy="21859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quarter" idx="2"/>
          </p:nvPr>
        </p:nvSpPr>
        <p:spPr>
          <a:xfrm>
            <a:off x="4648200" y="1600200"/>
            <a:ext cx="4038600" cy="21859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contenuto 4"/>
          <p:cNvSpPr>
            <a:spLocks noGrp="1"/>
          </p:cNvSpPr>
          <p:nvPr>
            <p:ph sz="quarter" idx="3"/>
          </p:nvPr>
        </p:nvSpPr>
        <p:spPr>
          <a:xfrm>
            <a:off x="457200" y="3938588"/>
            <a:ext cx="4038600" cy="218757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contenuto 5"/>
          <p:cNvSpPr>
            <a:spLocks noGrp="1"/>
          </p:cNvSpPr>
          <p:nvPr>
            <p:ph sz="quarter" idx="4"/>
          </p:nvPr>
        </p:nvSpPr>
        <p:spPr>
          <a:xfrm>
            <a:off x="4648200" y="3938588"/>
            <a:ext cx="4038600" cy="218757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696A6856-3AAB-4730-BE91-1B737A409BB2}" type="slidenum">
              <a:rPr lang="it-IT"/>
              <a:pPr>
                <a:defRPr/>
              </a:pPr>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olo, contenuto e 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quarter" idx="2"/>
          </p:nvPr>
        </p:nvSpPr>
        <p:spPr>
          <a:xfrm>
            <a:off x="4648200" y="1600200"/>
            <a:ext cx="4038600" cy="21859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contenuto 4"/>
          <p:cNvSpPr>
            <a:spLocks noGrp="1"/>
          </p:cNvSpPr>
          <p:nvPr>
            <p:ph sz="quarter" idx="3"/>
          </p:nvPr>
        </p:nvSpPr>
        <p:spPr>
          <a:xfrm>
            <a:off x="4648200" y="3938588"/>
            <a:ext cx="4038600" cy="218757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Rectangle 4"/>
          <p:cNvSpPr>
            <a:spLocks noGrp="1" noChangeArrowheads="1"/>
          </p:cNvSpPr>
          <p:nvPr>
            <p:ph type="dt" sz="half" idx="10"/>
          </p:nvPr>
        </p:nvSpPr>
        <p:spPr>
          <a:ln/>
        </p:spPr>
        <p:txBody>
          <a:bodyPr/>
          <a:lstStyle>
            <a:lvl1pPr>
              <a:defRPr/>
            </a:lvl1pPr>
          </a:lstStyle>
          <a:p>
            <a:pPr>
              <a:defRPr/>
            </a:pPr>
            <a:endParaRPr lang="it-IT"/>
          </a:p>
        </p:txBody>
      </p:sp>
      <p:sp>
        <p:nvSpPr>
          <p:cNvPr id="7" name="Rectangle 5"/>
          <p:cNvSpPr>
            <a:spLocks noGrp="1" noChangeArrowheads="1"/>
          </p:cNvSpPr>
          <p:nvPr>
            <p:ph type="ftr" sz="quarter" idx="11"/>
          </p:nvPr>
        </p:nvSpPr>
        <p:spPr>
          <a:ln/>
        </p:spPr>
        <p:txBody>
          <a:bodyPr/>
          <a:lstStyle>
            <a:lvl1pPr>
              <a:defRPr/>
            </a:lvl1pPr>
          </a:lstStyle>
          <a:p>
            <a:pPr>
              <a:defRPr/>
            </a:pPr>
            <a:endParaRPr lang="it-IT"/>
          </a:p>
        </p:txBody>
      </p:sp>
      <p:sp>
        <p:nvSpPr>
          <p:cNvPr id="8" name="Rectangle 6"/>
          <p:cNvSpPr>
            <a:spLocks noGrp="1" noChangeArrowheads="1"/>
          </p:cNvSpPr>
          <p:nvPr>
            <p:ph type="sldNum" sz="quarter" idx="12"/>
          </p:nvPr>
        </p:nvSpPr>
        <p:spPr>
          <a:ln/>
        </p:spPr>
        <p:txBody>
          <a:bodyPr/>
          <a:lstStyle>
            <a:lvl1pPr>
              <a:defRPr/>
            </a:lvl1pPr>
          </a:lstStyle>
          <a:p>
            <a:pPr>
              <a:defRPr/>
            </a:pPr>
            <a:fld id="{0A288E81-F445-4372-8868-973BBF043167}" type="slidenum">
              <a:rPr lang="it-IT"/>
              <a:pPr>
                <a:defRPr/>
              </a:pPr>
              <a:t>‹N›</a:t>
            </a:fld>
            <a:endParaRPr 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457200" y="1600200"/>
            <a:ext cx="8229600" cy="4525963"/>
          </a:xfrm>
        </p:spPr>
        <p:txBody>
          <a:bodyPr/>
          <a:lstStyle/>
          <a:p>
            <a:pPr lvl="0"/>
            <a:endParaRPr lang="it-IT"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66296A39-E2F8-4D15-9A2D-D55677646EAD}"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B0C76E82-8813-4C3B-A28C-5A33EC8612C8}"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6585BF85-5BF4-443E-9FE2-09637782C2E4}"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BB74DBE4-3279-44FB-9A43-E560DA06656A}"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652B031C-BC86-4A9C-90CA-F37DF03DF43B}"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4724BBDE-E31F-46AA-9AEF-ACDA3203D57A}"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A0ECA727-7DD0-4EA9-837D-4DC0FB7766B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00D621B8-19FB-46AD-A9FC-7839819A43F8}"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D1E5AB2F-8C04-421C-B45B-88B3F2B0C7C9}"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E0B57B6-BFB1-4083-912F-A14406B31923}"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23528" y="1412776"/>
            <a:ext cx="8424936" cy="1470025"/>
          </a:xfrm>
        </p:spPr>
        <p:txBody>
          <a:bodyPr/>
          <a:lstStyle/>
          <a:p>
            <a:pPr eaLnBrk="1" hangingPunct="1"/>
            <a:r>
              <a:rPr lang="it-IT" sz="4000" dirty="0" smtClean="0"/>
              <a:t>Segnalazioni </a:t>
            </a:r>
            <a:br>
              <a:rPr lang="it-IT" sz="4000" dirty="0" smtClean="0"/>
            </a:br>
            <a:r>
              <a:rPr lang="it-IT" sz="4000" dirty="0" smtClean="0"/>
              <a:t> Ospedale S.Chiara</a:t>
            </a:r>
            <a:br>
              <a:rPr lang="it-IT" sz="4000" dirty="0" smtClean="0"/>
            </a:br>
            <a:r>
              <a:rPr lang="it-IT" sz="4000" dirty="0" smtClean="0"/>
              <a:t>2020</a:t>
            </a:r>
            <a:br>
              <a:rPr lang="it-IT" sz="4000" dirty="0" smtClean="0"/>
            </a:br>
            <a:r>
              <a:rPr lang="it-IT" sz="2000" dirty="0" smtClean="0"/>
              <a:t> </a:t>
            </a:r>
            <a:r>
              <a:rPr lang="it-IT" sz="1200" dirty="0" smtClean="0"/>
              <a:t>aggiornate al 20/03/2021 </a:t>
            </a:r>
            <a:r>
              <a:rPr lang="it-IT" sz="4000" dirty="0" smtClean="0"/>
              <a:t/>
            </a:r>
            <a:br>
              <a:rPr lang="it-IT" sz="4000" dirty="0" smtClean="0"/>
            </a:br>
            <a:endParaRPr lang="it-IT" sz="1200" dirty="0" smtClean="0"/>
          </a:p>
        </p:txBody>
      </p:sp>
      <p:sp>
        <p:nvSpPr>
          <p:cNvPr id="6147" name="Rectangle 3"/>
          <p:cNvSpPr>
            <a:spLocks noGrp="1" noChangeArrowheads="1"/>
          </p:cNvSpPr>
          <p:nvPr>
            <p:ph type="subTitle" idx="1"/>
          </p:nvPr>
        </p:nvSpPr>
        <p:spPr>
          <a:xfrm>
            <a:off x="1403648" y="5517232"/>
            <a:ext cx="6400800" cy="864096"/>
          </a:xfrm>
        </p:spPr>
        <p:txBody>
          <a:bodyPr/>
          <a:lstStyle/>
          <a:p>
            <a:pPr eaLnBrk="1" hangingPunct="1"/>
            <a:r>
              <a:rPr lang="it-IT" sz="2000" dirty="0" smtClean="0"/>
              <a:t>A cura dell’Ufficio Rapporti con il Pubblico</a:t>
            </a:r>
          </a:p>
          <a:p>
            <a:pPr eaLnBrk="1" hangingPunct="1"/>
            <a:r>
              <a:rPr lang="it-IT" sz="1800" dirty="0" smtClean="0"/>
              <a:t>urp@apss.tn.it</a:t>
            </a:r>
          </a:p>
        </p:txBody>
      </p:sp>
      <p:pic>
        <p:nvPicPr>
          <p:cNvPr id="4" name="Immagine 3" descr="Azienda semplice.GIF"/>
          <p:cNvPicPr>
            <a:picLocks noChangeAspect="1"/>
          </p:cNvPicPr>
          <p:nvPr/>
        </p:nvPicPr>
        <p:blipFill>
          <a:blip r:embed="rId2" cstate="print"/>
          <a:stretch>
            <a:fillRect/>
          </a:stretch>
        </p:blipFill>
        <p:spPr>
          <a:xfrm>
            <a:off x="2339752" y="332656"/>
            <a:ext cx="4321175" cy="719138"/>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pic>
      <p:sp>
        <p:nvSpPr>
          <p:cNvPr id="6" name="CasellaDiTesto 5"/>
          <p:cNvSpPr txBox="1"/>
          <p:nvPr/>
        </p:nvSpPr>
        <p:spPr>
          <a:xfrm>
            <a:off x="3491880" y="4869160"/>
            <a:ext cx="3664336" cy="369332"/>
          </a:xfrm>
          <a:prstGeom prst="rect">
            <a:avLst/>
          </a:prstGeom>
          <a:noFill/>
        </p:spPr>
        <p:txBody>
          <a:bodyPr wrap="none" rtlCol="0">
            <a:spAutoFit/>
          </a:bodyPr>
          <a:lstStyle/>
          <a:p>
            <a:r>
              <a:rPr lang="it-IT" dirty="0" smtClean="0">
                <a:solidFill>
                  <a:srgbClr val="FF0000"/>
                </a:solidFill>
              </a:rPr>
              <a:t>TOTALE  SEGNALAZIONI n.176</a:t>
            </a:r>
            <a:endParaRPr lang="it-IT" dirty="0">
              <a:solidFill>
                <a:srgbClr val="FF0000"/>
              </a:solidFill>
            </a:endParaRPr>
          </a:p>
        </p:txBody>
      </p:sp>
      <p:sp>
        <p:nvSpPr>
          <p:cNvPr id="7" name="Segnaposto numero diapositiva 6"/>
          <p:cNvSpPr>
            <a:spLocks noGrp="1"/>
          </p:cNvSpPr>
          <p:nvPr>
            <p:ph type="sldNum" sz="quarter" idx="12"/>
          </p:nvPr>
        </p:nvSpPr>
        <p:spPr/>
        <p:txBody>
          <a:bodyPr/>
          <a:lstStyle/>
          <a:p>
            <a:pPr>
              <a:defRPr/>
            </a:pPr>
            <a:fld id="{031FA940-7171-483B-8D63-ACDED888114B}" type="slidenum">
              <a:rPr lang="it-IT" smtClean="0"/>
              <a:pPr>
                <a:defRPr/>
              </a:pPr>
              <a:t>1</a:t>
            </a:fld>
            <a:endParaRPr lang="it-IT"/>
          </a:p>
        </p:txBody>
      </p:sp>
      <p:pic>
        <p:nvPicPr>
          <p:cNvPr id="3073" name="Picture 1"/>
          <p:cNvPicPr>
            <a:picLocks noChangeAspect="1" noChangeArrowheads="1"/>
          </p:cNvPicPr>
          <p:nvPr/>
        </p:nvPicPr>
        <p:blipFill>
          <a:blip r:embed="rId3" cstate="print"/>
          <a:srcRect/>
          <a:stretch>
            <a:fillRect/>
          </a:stretch>
        </p:blipFill>
        <p:spPr bwMode="auto">
          <a:xfrm>
            <a:off x="1763688" y="3284984"/>
            <a:ext cx="5076825" cy="1162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60648"/>
            <a:ext cx="8640960" cy="418058"/>
          </a:xfrm>
        </p:spPr>
        <p:txBody>
          <a:bodyPr/>
          <a:lstStyle/>
          <a:p>
            <a:r>
              <a:rPr lang="it-IT" sz="2800" dirty="0" smtClean="0"/>
              <a:t>Sintesi grafica dettagliata delle segnalazioni di disservizio </a:t>
            </a:r>
            <a:endParaRPr lang="it-IT" sz="2800" dirty="0"/>
          </a:p>
        </p:txBody>
      </p:sp>
      <p:sp>
        <p:nvSpPr>
          <p:cNvPr id="4" name="Segnaposto numero diapositiva 3"/>
          <p:cNvSpPr>
            <a:spLocks noGrp="1"/>
          </p:cNvSpPr>
          <p:nvPr>
            <p:ph type="sldNum" sz="quarter" idx="12"/>
          </p:nvPr>
        </p:nvSpPr>
        <p:spPr/>
        <p:txBody>
          <a:bodyPr/>
          <a:lstStyle/>
          <a:p>
            <a:pPr>
              <a:defRPr/>
            </a:pPr>
            <a:fld id="{66296A39-E2F8-4D15-9A2D-D55677646EAD}" type="slidenum">
              <a:rPr lang="it-IT" smtClean="0"/>
              <a:pPr>
                <a:defRPr/>
              </a:pPr>
              <a:t>10</a:t>
            </a:fld>
            <a:endParaRPr lang="it-IT"/>
          </a:p>
        </p:txBody>
      </p:sp>
      <p:pic>
        <p:nvPicPr>
          <p:cNvPr id="21506" name="Picture 2"/>
          <p:cNvPicPr>
            <a:picLocks noGrp="1" noChangeAspect="1" noChangeArrowheads="1"/>
          </p:cNvPicPr>
          <p:nvPr>
            <p:ph type="tbl" idx="1"/>
          </p:nvPr>
        </p:nvPicPr>
        <p:blipFill>
          <a:blip r:embed="rId2" cstate="print"/>
          <a:srcRect/>
          <a:stretch>
            <a:fillRect/>
          </a:stretch>
        </p:blipFill>
        <p:spPr bwMode="auto">
          <a:xfrm>
            <a:off x="457200" y="1268760"/>
            <a:ext cx="8229600" cy="4564353"/>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4213" y="620713"/>
            <a:ext cx="7931150" cy="561975"/>
          </a:xfrm>
        </p:spPr>
        <p:txBody>
          <a:bodyPr/>
          <a:lstStyle/>
          <a:p>
            <a:pPr eaLnBrk="1" hangingPunct="1"/>
            <a:r>
              <a:rPr lang="it-IT" sz="2800" dirty="0" smtClean="0"/>
              <a:t>Tempestività</a:t>
            </a:r>
          </a:p>
        </p:txBody>
      </p:sp>
      <p:graphicFrame>
        <p:nvGraphicFramePr>
          <p:cNvPr id="102931" name="Group 531"/>
          <p:cNvGraphicFramePr>
            <a:graphicFrameLocks noGrp="1"/>
          </p:cNvGraphicFramePr>
          <p:nvPr>
            <p:ph idx="1"/>
          </p:nvPr>
        </p:nvGraphicFramePr>
        <p:xfrm>
          <a:off x="899594" y="1196752"/>
          <a:ext cx="7344814" cy="3748429"/>
        </p:xfrm>
        <a:graphic>
          <a:graphicData uri="http://schemas.openxmlformats.org/drawingml/2006/table">
            <a:tbl>
              <a:tblPr/>
              <a:tblGrid>
                <a:gridCol w="1931679"/>
                <a:gridCol w="878783"/>
                <a:gridCol w="878783"/>
                <a:gridCol w="847257"/>
                <a:gridCol w="864096"/>
                <a:gridCol w="1008112"/>
                <a:gridCol w="936104"/>
              </a:tblGrid>
              <a:tr h="8333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rgbClr val="000000"/>
                          </a:solidFill>
                          <a:effectLst/>
                          <a:latin typeface="Arial" charset="0"/>
                        </a:rPr>
                        <a:t>Causale</a:t>
                      </a:r>
                      <a:r>
                        <a:rPr kumimoji="0" lang="it-IT" sz="1400" b="1" i="0" u="none" strike="noStrike" cap="none" normalizeH="0" baseline="0" dirty="0" smtClean="0">
                          <a:ln>
                            <a:noFill/>
                          </a:ln>
                          <a:solidFill>
                            <a:schemeClr val="tx1"/>
                          </a:solidFill>
                          <a:effectLst/>
                          <a:latin typeface="Arial" charset="0"/>
                        </a:rPr>
                        <a:t> </a:t>
                      </a:r>
                      <a:endParaRPr kumimoji="0" lang="it-IT" sz="1400" b="0" i="0" u="none" strike="noStrike" cap="none" normalizeH="0" baseline="0" dirty="0" smtClean="0">
                        <a:ln>
                          <a:noFill/>
                        </a:ln>
                        <a:solidFill>
                          <a:schemeClr val="tx1"/>
                        </a:solidFill>
                        <a:effectLst/>
                        <a:latin typeface="Arial" charset="0"/>
                      </a:endParaRP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E1E1E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cap="none" normalizeH="0" baseline="0" dirty="0" err="1" smtClean="0">
                          <a:ln>
                            <a:noFill/>
                          </a:ln>
                          <a:solidFill>
                            <a:schemeClr val="tx1"/>
                          </a:solidFill>
                          <a:effectLst/>
                          <a:latin typeface="Arial" charset="0"/>
                        </a:rPr>
                        <a:t>N°</a:t>
                      </a:r>
                      <a:r>
                        <a:rPr kumimoji="0" lang="it-IT" sz="1200" b="0" i="0" u="none" strike="noStrike" cap="none" normalizeH="0" baseline="0" dirty="0" smtClean="0">
                          <a:ln>
                            <a:noFill/>
                          </a:ln>
                          <a:solidFill>
                            <a:schemeClr val="tx1"/>
                          </a:solidFill>
                          <a:effectLst/>
                          <a:latin typeface="Arial" charset="0"/>
                        </a:rPr>
                        <a:t> Disservizi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cap="none" normalizeH="0" baseline="0" dirty="0" smtClean="0">
                          <a:ln>
                            <a:noFill/>
                          </a:ln>
                          <a:solidFill>
                            <a:schemeClr val="tx1"/>
                          </a:solidFill>
                          <a:effectLst/>
                          <a:latin typeface="Arial" charset="0"/>
                        </a:rPr>
                        <a:t>2020 </a:t>
                      </a:r>
                    </a:p>
                    <a:p>
                      <a:endParaRPr lang="it-IT" dirty="0"/>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cap="none" normalizeH="0" baseline="0" dirty="0" err="1" smtClean="0">
                          <a:ln>
                            <a:noFill/>
                          </a:ln>
                          <a:solidFill>
                            <a:schemeClr val="tx1"/>
                          </a:solidFill>
                          <a:effectLst/>
                          <a:latin typeface="Arial" charset="0"/>
                        </a:rPr>
                        <a:t>N°</a:t>
                      </a:r>
                      <a:r>
                        <a:rPr kumimoji="0" lang="it-IT" sz="1200" b="0" i="0" u="none" strike="noStrike" cap="none" normalizeH="0" baseline="0" dirty="0" smtClean="0">
                          <a:ln>
                            <a:noFill/>
                          </a:ln>
                          <a:solidFill>
                            <a:schemeClr val="tx1"/>
                          </a:solidFill>
                          <a:effectLst/>
                          <a:latin typeface="Arial" charset="0"/>
                        </a:rPr>
                        <a:t> Disservizi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cap="none" normalizeH="0" baseline="0" dirty="0" smtClean="0">
                          <a:ln>
                            <a:noFill/>
                          </a:ln>
                          <a:solidFill>
                            <a:schemeClr val="tx1"/>
                          </a:solidFill>
                          <a:effectLst/>
                          <a:latin typeface="Arial" charset="0"/>
                        </a:rPr>
                        <a:t>2019 </a:t>
                      </a:r>
                    </a:p>
                    <a:p>
                      <a:endParaRPr lang="it-IT" dirty="0"/>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cap="none" normalizeH="0" baseline="0" dirty="0" err="1" smtClean="0">
                          <a:ln>
                            <a:noFill/>
                          </a:ln>
                          <a:solidFill>
                            <a:schemeClr val="tx1"/>
                          </a:solidFill>
                          <a:effectLst/>
                          <a:latin typeface="Arial" charset="0"/>
                        </a:rPr>
                        <a:t>N°</a:t>
                      </a:r>
                      <a:r>
                        <a:rPr kumimoji="0" lang="it-IT" sz="1200" b="0" i="0" u="none" strike="noStrike" cap="none" normalizeH="0" baseline="0" dirty="0" smtClean="0">
                          <a:ln>
                            <a:noFill/>
                          </a:ln>
                          <a:solidFill>
                            <a:schemeClr val="tx1"/>
                          </a:solidFill>
                          <a:effectLst/>
                          <a:latin typeface="Arial" charset="0"/>
                        </a:rPr>
                        <a:t> Disservizi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cap="none" normalizeH="0" baseline="0" dirty="0" smtClean="0">
                          <a:ln>
                            <a:noFill/>
                          </a:ln>
                          <a:solidFill>
                            <a:schemeClr val="tx1"/>
                          </a:solidFill>
                          <a:effectLst/>
                          <a:latin typeface="Arial" charset="0"/>
                        </a:rPr>
                        <a:t>2018 </a:t>
                      </a:r>
                    </a:p>
                    <a:p>
                      <a:endParaRPr lang="it-IT" dirty="0"/>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200" b="0" i="0" u="none" strike="noStrike" cap="none" normalizeH="0" baseline="0" dirty="0" err="1" smtClean="0">
                          <a:ln>
                            <a:noFill/>
                          </a:ln>
                          <a:solidFill>
                            <a:schemeClr val="tx1"/>
                          </a:solidFill>
                          <a:effectLst/>
                          <a:latin typeface="Arial" charset="0"/>
                        </a:rPr>
                        <a:t>N°</a:t>
                      </a:r>
                      <a:r>
                        <a:rPr kumimoji="0" lang="it-IT" sz="1200" b="0" i="0" u="none" strike="noStrike" cap="none" normalizeH="0" baseline="0" dirty="0" smtClean="0">
                          <a:ln>
                            <a:noFill/>
                          </a:ln>
                          <a:solidFill>
                            <a:schemeClr val="tx1"/>
                          </a:solidFill>
                          <a:effectLst/>
                          <a:latin typeface="Arial" charset="0"/>
                        </a:rPr>
                        <a:t> Disservizi</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200" b="0" i="0" u="none" strike="noStrike" cap="none" normalizeH="0" baseline="0" dirty="0" smtClean="0">
                          <a:ln>
                            <a:noFill/>
                          </a:ln>
                          <a:solidFill>
                            <a:schemeClr val="tx1"/>
                          </a:solidFill>
                          <a:effectLst/>
                          <a:latin typeface="Arial" charset="0"/>
                        </a:rPr>
                        <a:t>2017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200" b="0" i="0" u="none" strike="noStrike" cap="none" normalizeH="0" baseline="0" dirty="0" smtClean="0">
                        <a:ln>
                          <a:noFill/>
                        </a:ln>
                        <a:solidFill>
                          <a:schemeClr val="tx1"/>
                        </a:solidFill>
                        <a:effectLst/>
                        <a:latin typeface="Arial" charset="0"/>
                      </a:endParaRP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200" b="0" i="0" u="none" strike="noStrike" cap="none" normalizeH="0" baseline="0" dirty="0" err="1" smtClean="0">
                          <a:ln>
                            <a:noFill/>
                          </a:ln>
                          <a:solidFill>
                            <a:schemeClr val="tx1"/>
                          </a:solidFill>
                          <a:effectLst/>
                          <a:latin typeface="Arial" charset="0"/>
                        </a:rPr>
                        <a:t>N°</a:t>
                      </a:r>
                      <a:r>
                        <a:rPr kumimoji="0" lang="it-IT" sz="1200" b="0" i="0" u="none" strike="noStrike" cap="none" normalizeH="0" baseline="0" dirty="0" smtClean="0">
                          <a:ln>
                            <a:noFill/>
                          </a:ln>
                          <a:solidFill>
                            <a:schemeClr val="tx1"/>
                          </a:solidFill>
                          <a:effectLst/>
                          <a:latin typeface="Arial" charset="0"/>
                        </a:rPr>
                        <a:t> Disservizi</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200" b="0" i="0" u="none" strike="noStrike" cap="none" normalizeH="0" baseline="0" dirty="0" smtClean="0">
                          <a:ln>
                            <a:noFill/>
                          </a:ln>
                          <a:solidFill>
                            <a:schemeClr val="tx1"/>
                          </a:solidFill>
                          <a:effectLst/>
                          <a:latin typeface="Arial" charset="0"/>
                        </a:rPr>
                        <a:t>2016 </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200" b="0" i="0" u="none" strike="noStrike" cap="none" normalizeH="0" baseline="0" dirty="0" err="1" smtClean="0">
                          <a:ln>
                            <a:noFill/>
                          </a:ln>
                          <a:solidFill>
                            <a:schemeClr val="tx1"/>
                          </a:solidFill>
                          <a:effectLst/>
                          <a:latin typeface="Arial" charset="0"/>
                        </a:rPr>
                        <a:t>N°</a:t>
                      </a:r>
                      <a:r>
                        <a:rPr kumimoji="0" lang="it-IT" sz="1200" b="0" i="0" u="none" strike="noStrike" cap="none" normalizeH="0" baseline="0" dirty="0" smtClean="0">
                          <a:ln>
                            <a:noFill/>
                          </a:ln>
                          <a:solidFill>
                            <a:schemeClr val="tx1"/>
                          </a:solidFill>
                          <a:effectLst/>
                          <a:latin typeface="Arial" charset="0"/>
                        </a:rPr>
                        <a:t> Disservizi</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200" b="0" i="0" u="none" strike="noStrike" cap="none" normalizeH="0" baseline="0" dirty="0" smtClean="0">
                          <a:ln>
                            <a:noFill/>
                          </a:ln>
                          <a:solidFill>
                            <a:schemeClr val="tx1"/>
                          </a:solidFill>
                          <a:effectLst/>
                          <a:latin typeface="Arial" charset="0"/>
                        </a:rPr>
                        <a:t>2015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200" b="0" i="0" u="none" strike="noStrike" cap="none" normalizeH="0" baseline="0" dirty="0" smtClean="0">
                        <a:ln>
                          <a:noFill/>
                        </a:ln>
                        <a:solidFill>
                          <a:schemeClr val="tx1"/>
                        </a:solidFill>
                        <a:effectLst/>
                        <a:latin typeface="Arial" charset="0"/>
                      </a:endParaRP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r>
              <a:tr h="74079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Tempo di attesa per ottenere l'erogazione della prestazione </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r>
                        <a:rPr lang="it-IT" sz="1400" dirty="0" smtClean="0"/>
                        <a:t>8</a:t>
                      </a:r>
                      <a:endParaRPr lang="it-IT" sz="1400" dirty="0"/>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r>
                        <a:rPr lang="it-IT" sz="1400" dirty="0" smtClean="0"/>
                        <a:t>22</a:t>
                      </a:r>
                      <a:endParaRPr lang="it-IT" sz="1400" dirty="0"/>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r>
                        <a:rPr lang="it-IT" sz="1400" dirty="0" smtClean="0"/>
                        <a:t>21</a:t>
                      </a:r>
                      <a:endParaRPr lang="it-IT" sz="1400" dirty="0"/>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16</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16</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23</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r>
              <a:tr h="6301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Rispetto dei programmi prefissati e comunicati </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r>
                        <a:rPr lang="it-IT" sz="1400" dirty="0" smtClean="0"/>
                        <a:t>2</a:t>
                      </a:r>
                      <a:endParaRPr lang="it-IT" sz="1400" dirty="0"/>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r>
                        <a:rPr lang="it-IT" sz="1400" dirty="0" smtClean="0"/>
                        <a:t>11</a:t>
                      </a:r>
                      <a:endParaRPr lang="it-IT" sz="1400" dirty="0"/>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r>
                        <a:rPr lang="it-IT" sz="1400" dirty="0" smtClean="0"/>
                        <a:t>6</a:t>
                      </a:r>
                      <a:endParaRPr lang="it-IT" sz="1400" dirty="0"/>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8</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r>
              <a:tr h="631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Tempo di attesa per prenotare la prestazione </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r>
                        <a:rPr lang="it-IT" sz="1400" dirty="0" smtClean="0">
                          <a:solidFill>
                            <a:schemeClr val="tx1"/>
                          </a:solidFill>
                        </a:rPr>
                        <a:t>0</a:t>
                      </a:r>
                      <a:endParaRPr lang="it-IT" sz="1400" dirty="0">
                        <a:solidFill>
                          <a:schemeClr val="tx1"/>
                        </a:solidFill>
                      </a:endParaRP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r>
                        <a:rPr lang="it-IT" sz="1400" dirty="0" smtClean="0">
                          <a:solidFill>
                            <a:schemeClr val="tx1"/>
                          </a:solidFill>
                        </a:rPr>
                        <a:t>1</a:t>
                      </a:r>
                      <a:endParaRPr lang="it-IT" sz="1400" dirty="0">
                        <a:solidFill>
                          <a:schemeClr val="tx1"/>
                        </a:solidFill>
                      </a:endParaRP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r>
                        <a:rPr lang="it-IT" sz="1400" dirty="0" smtClean="0">
                          <a:solidFill>
                            <a:schemeClr val="tx1"/>
                          </a:solidFill>
                        </a:rPr>
                        <a:t>1</a:t>
                      </a:r>
                      <a:endParaRPr lang="it-IT" sz="1400" dirty="0">
                        <a:solidFill>
                          <a:schemeClr val="tx1"/>
                        </a:solidFill>
                      </a:endParaRP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4</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FFFFF"/>
                    </a:solidFill>
                  </a:tcPr>
                </a:tc>
              </a:tr>
              <a:tr h="6301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TOTALE </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10</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34</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28</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26</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21</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28</a:t>
                      </a:r>
                    </a:p>
                  </a:txBody>
                  <a:tcPr anchor="ctr" horzOverflow="overflow">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F5F5F5"/>
                    </a:solidFill>
                  </a:tcPr>
                </a:tc>
              </a:tr>
            </a:tbl>
          </a:graphicData>
        </a:graphic>
      </p:graphicFrame>
      <p:sp>
        <p:nvSpPr>
          <p:cNvPr id="5" name="Segnaposto numero diapositiva 4"/>
          <p:cNvSpPr>
            <a:spLocks noGrp="1"/>
          </p:cNvSpPr>
          <p:nvPr>
            <p:ph type="sldNum" sz="quarter" idx="12"/>
          </p:nvPr>
        </p:nvSpPr>
        <p:spPr/>
        <p:txBody>
          <a:bodyPr/>
          <a:lstStyle/>
          <a:p>
            <a:pPr>
              <a:defRPr/>
            </a:pPr>
            <a:fld id="{66296A39-E2F8-4D15-9A2D-D55677646EAD}" type="slidenum">
              <a:rPr lang="it-IT" smtClean="0"/>
              <a:pPr>
                <a:defRPr/>
              </a:pPr>
              <a:t>11</a:t>
            </a:fld>
            <a:endParaRPr lang="it-IT"/>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64"/>
          <p:cNvSpPr>
            <a:spLocks noGrp="1" noChangeArrowheads="1"/>
          </p:cNvSpPr>
          <p:nvPr>
            <p:ph type="title"/>
          </p:nvPr>
        </p:nvSpPr>
        <p:spPr>
          <a:xfrm>
            <a:off x="539552" y="260648"/>
            <a:ext cx="8291513" cy="849313"/>
          </a:xfrm>
        </p:spPr>
        <p:txBody>
          <a:bodyPr/>
          <a:lstStyle/>
          <a:p>
            <a:pPr eaLnBrk="1" hangingPunct="1"/>
            <a:r>
              <a:rPr lang="it-IT" sz="2800" dirty="0" smtClean="0"/>
              <a:t>Procedure di accesso ai servizi</a:t>
            </a:r>
          </a:p>
        </p:txBody>
      </p:sp>
      <p:graphicFrame>
        <p:nvGraphicFramePr>
          <p:cNvPr id="105162" name="Group 714"/>
          <p:cNvGraphicFramePr>
            <a:graphicFrameLocks noGrp="1"/>
          </p:cNvGraphicFramePr>
          <p:nvPr>
            <p:ph type="tbl" idx="1"/>
          </p:nvPr>
        </p:nvGraphicFramePr>
        <p:xfrm>
          <a:off x="611561" y="1052736"/>
          <a:ext cx="5938300" cy="4484855"/>
        </p:xfrm>
        <a:graphic>
          <a:graphicData uri="http://schemas.openxmlformats.org/drawingml/2006/table">
            <a:tbl>
              <a:tblPr/>
              <a:tblGrid>
                <a:gridCol w="1249126"/>
                <a:gridCol w="781529"/>
                <a:gridCol w="781529"/>
                <a:gridCol w="781529"/>
                <a:gridCol w="781529"/>
                <a:gridCol w="781529"/>
                <a:gridCol w="781529"/>
              </a:tblGrid>
              <a:tr h="82725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rgbClr val="000000"/>
                          </a:solidFill>
                          <a:effectLst/>
                          <a:latin typeface="Tahoma" pitchFamily="34" charset="0"/>
                          <a:cs typeface="Tahoma" pitchFamily="34" charset="0"/>
                        </a:rPr>
                        <a:t>Causale</a:t>
                      </a: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1E1E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it-IT" sz="10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00" b="0" i="0" u="none" strike="noStrike" cap="none" normalizeH="0" baseline="0" dirty="0" smtClean="0">
                          <a:ln>
                            <a:noFill/>
                          </a:ln>
                          <a:solidFill>
                            <a:srgbClr val="000000"/>
                          </a:solidFill>
                          <a:effectLst/>
                          <a:latin typeface="Tahoma" pitchFamily="34" charset="0"/>
                          <a:cs typeface="Tahoma" pitchFamily="34" charset="0"/>
                        </a:rPr>
                        <a:t> Disservizi 2020</a:t>
                      </a:r>
                    </a:p>
                    <a:p>
                      <a:pPr marL="0" marR="0" lvl="0" indent="0" algn="l" defTabSz="914400" rtl="0" eaLnBrk="1" fontAlgn="b" latinLnBrk="0" hangingPunct="1">
                        <a:lnSpc>
                          <a:spcPct val="100000"/>
                        </a:lnSpc>
                        <a:spcBef>
                          <a:spcPct val="0"/>
                        </a:spcBef>
                        <a:spcAft>
                          <a:spcPct val="0"/>
                        </a:spcAft>
                        <a:buClrTx/>
                        <a:buSzTx/>
                        <a:buFontTx/>
                        <a:buNone/>
                        <a:tabLst/>
                      </a:pPr>
                      <a:endParaRPr kumimoji="0" lang="it-IT" sz="1000" b="0" i="0" u="none" strike="noStrike" cap="none" normalizeH="0" baseline="0" dirty="0" smtClean="0">
                        <a:ln>
                          <a:noFill/>
                        </a:ln>
                        <a:solidFill>
                          <a:srgbClr val="000000"/>
                        </a:solidFill>
                        <a:effectLst/>
                        <a:latin typeface="Tahoma" pitchFamily="34"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000" b="0" i="0" u="none" strike="noStrike" cap="none" normalizeH="0" baseline="0" dirty="0" err="1" smtClean="0">
                          <a:ln>
                            <a:noFill/>
                          </a:ln>
                          <a:solidFill>
                            <a:schemeClr val="tx1"/>
                          </a:solidFill>
                          <a:effectLst/>
                          <a:latin typeface="Arial" charset="0"/>
                        </a:rPr>
                        <a:t>N°</a:t>
                      </a:r>
                      <a:r>
                        <a:rPr kumimoji="0" lang="it-IT" sz="1000" b="0" i="0" u="none" strike="noStrike" cap="none" normalizeH="0" baseline="0" dirty="0" smtClean="0">
                          <a:ln>
                            <a:noFill/>
                          </a:ln>
                          <a:solidFill>
                            <a:schemeClr val="tx1"/>
                          </a:solidFill>
                          <a:effectLst/>
                          <a:latin typeface="Arial" charset="0"/>
                        </a:rPr>
                        <a:t> Disservizi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000" b="0" i="0" u="none" strike="noStrike" cap="none" normalizeH="0" baseline="0" dirty="0" smtClean="0">
                          <a:ln>
                            <a:noFill/>
                          </a:ln>
                          <a:solidFill>
                            <a:schemeClr val="tx1"/>
                          </a:solidFill>
                          <a:effectLst/>
                          <a:latin typeface="Arial" charset="0"/>
                        </a:rPr>
                        <a:t>2019</a:t>
                      </a:r>
                    </a:p>
                    <a:p>
                      <a:pPr marL="0" marR="0" lvl="0" indent="0" algn="l" defTabSz="914400" rtl="0" eaLnBrk="1" fontAlgn="b" latinLnBrk="0" hangingPunct="1">
                        <a:lnSpc>
                          <a:spcPct val="100000"/>
                        </a:lnSpc>
                        <a:spcBef>
                          <a:spcPct val="0"/>
                        </a:spcBef>
                        <a:spcAft>
                          <a:spcPct val="0"/>
                        </a:spcAft>
                        <a:buClrTx/>
                        <a:buSzTx/>
                        <a:buFontTx/>
                        <a:buNone/>
                        <a:tabLst/>
                      </a:pPr>
                      <a:endParaRPr kumimoji="0" lang="it-IT" sz="1000" b="0" i="0" u="none" strike="noStrike" cap="none" normalizeH="0" baseline="0" dirty="0" smtClean="0">
                        <a:ln>
                          <a:noFill/>
                        </a:ln>
                        <a:solidFill>
                          <a:srgbClr val="000000"/>
                        </a:solidFill>
                        <a:effectLst/>
                        <a:latin typeface="Tahoma" pitchFamily="34"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it-IT" sz="10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00" b="0" i="0" u="none" strike="noStrike" cap="none" normalizeH="0" baseline="0" dirty="0" smtClean="0">
                          <a:ln>
                            <a:noFill/>
                          </a:ln>
                          <a:solidFill>
                            <a:srgbClr val="000000"/>
                          </a:solidFill>
                          <a:effectLst/>
                          <a:latin typeface="Tahoma" pitchFamily="34" charset="0"/>
                          <a:cs typeface="Tahoma" pitchFamily="34" charset="0"/>
                        </a:rPr>
                        <a:t> Disservizi 2018</a:t>
                      </a:r>
                    </a:p>
                    <a:p>
                      <a:pPr marL="0" marR="0" lvl="0" indent="0" algn="l" defTabSz="914400" rtl="0" eaLnBrk="1" fontAlgn="b" latinLnBrk="0" hangingPunct="1">
                        <a:lnSpc>
                          <a:spcPct val="100000"/>
                        </a:lnSpc>
                        <a:spcBef>
                          <a:spcPct val="0"/>
                        </a:spcBef>
                        <a:spcAft>
                          <a:spcPct val="0"/>
                        </a:spcAft>
                        <a:buClrTx/>
                        <a:buSzTx/>
                        <a:buFontTx/>
                        <a:buNone/>
                        <a:tabLst/>
                      </a:pPr>
                      <a:endParaRPr kumimoji="0" lang="it-IT" sz="1000" b="0" i="0" u="none" strike="noStrike" cap="none" normalizeH="0" baseline="0" dirty="0" smtClean="0">
                        <a:ln>
                          <a:noFill/>
                        </a:ln>
                        <a:solidFill>
                          <a:srgbClr val="000000"/>
                        </a:solidFill>
                        <a:effectLst/>
                        <a:latin typeface="Tahoma" pitchFamily="34"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it-IT" sz="10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00" b="0" i="0" u="none" strike="noStrike" cap="none" normalizeH="0" baseline="0" dirty="0" smtClean="0">
                          <a:ln>
                            <a:noFill/>
                          </a:ln>
                          <a:solidFill>
                            <a:srgbClr val="000000"/>
                          </a:solidFill>
                          <a:effectLst/>
                          <a:latin typeface="Tahoma" pitchFamily="34" charset="0"/>
                          <a:cs typeface="Tahoma" pitchFamily="34" charset="0"/>
                        </a:rPr>
                        <a:t> Disservizi 2017</a:t>
                      </a:r>
                    </a:p>
                    <a:p>
                      <a:pPr marL="0" marR="0" lvl="0" indent="0" algn="l" defTabSz="914400" rtl="0" eaLnBrk="1" fontAlgn="b" latinLnBrk="0" hangingPunct="1">
                        <a:lnSpc>
                          <a:spcPct val="100000"/>
                        </a:lnSpc>
                        <a:spcBef>
                          <a:spcPct val="0"/>
                        </a:spcBef>
                        <a:spcAft>
                          <a:spcPct val="0"/>
                        </a:spcAft>
                        <a:buClrTx/>
                        <a:buSzTx/>
                        <a:buFontTx/>
                        <a:buNone/>
                        <a:tabLst/>
                      </a:pPr>
                      <a:endParaRPr kumimoji="0" lang="it-IT" sz="1000" b="0" i="0" u="none" strike="noStrike" cap="none" normalizeH="0" baseline="0" dirty="0" smtClean="0">
                        <a:ln>
                          <a:noFill/>
                        </a:ln>
                        <a:solidFill>
                          <a:srgbClr val="000000"/>
                        </a:solidFill>
                        <a:effectLst/>
                        <a:latin typeface="Tahoma" pitchFamily="34"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it-IT" sz="10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00" b="0" i="0" u="none" strike="noStrike" cap="none" normalizeH="0" baseline="0" dirty="0" smtClean="0">
                          <a:ln>
                            <a:noFill/>
                          </a:ln>
                          <a:solidFill>
                            <a:srgbClr val="000000"/>
                          </a:solidFill>
                          <a:effectLst/>
                          <a:latin typeface="Tahoma" pitchFamily="34" charset="0"/>
                          <a:cs typeface="Tahoma" pitchFamily="34" charset="0"/>
                        </a:rPr>
                        <a:t> Disservizi 2016</a:t>
                      </a:r>
                    </a:p>
                    <a:p>
                      <a:pPr marL="0" marR="0" lvl="0" indent="0" algn="l" defTabSz="914400" rtl="0" eaLnBrk="1" fontAlgn="b" latinLnBrk="0" hangingPunct="1">
                        <a:lnSpc>
                          <a:spcPct val="100000"/>
                        </a:lnSpc>
                        <a:spcBef>
                          <a:spcPct val="0"/>
                        </a:spcBef>
                        <a:spcAft>
                          <a:spcPct val="0"/>
                        </a:spcAft>
                        <a:buClrTx/>
                        <a:buSzTx/>
                        <a:buFontTx/>
                        <a:buNone/>
                        <a:tabLst/>
                      </a:pPr>
                      <a:endParaRPr kumimoji="0" lang="it-IT" sz="1000" b="0" i="0" u="none" strike="noStrike" cap="none" normalizeH="0" baseline="0" dirty="0" smtClean="0">
                        <a:ln>
                          <a:noFill/>
                        </a:ln>
                        <a:solidFill>
                          <a:srgbClr val="000000"/>
                        </a:solidFill>
                        <a:effectLst/>
                        <a:latin typeface="Tahoma" pitchFamily="34"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it-IT" sz="10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00" b="0" i="0" u="none" strike="noStrike" cap="none" normalizeH="0" baseline="0" dirty="0" smtClean="0">
                          <a:ln>
                            <a:noFill/>
                          </a:ln>
                          <a:solidFill>
                            <a:srgbClr val="000000"/>
                          </a:solidFill>
                          <a:effectLst/>
                          <a:latin typeface="Tahoma" pitchFamily="34" charset="0"/>
                          <a:cs typeface="Tahoma" pitchFamily="34" charset="0"/>
                        </a:rPr>
                        <a:t> Disservizi 2015</a:t>
                      </a:r>
                    </a:p>
                    <a:p>
                      <a:pPr marL="0" marR="0" lvl="0" indent="0" algn="l" defTabSz="914400" rtl="0" eaLnBrk="1" fontAlgn="b" latinLnBrk="0" hangingPunct="1">
                        <a:lnSpc>
                          <a:spcPct val="100000"/>
                        </a:lnSpc>
                        <a:spcBef>
                          <a:spcPct val="0"/>
                        </a:spcBef>
                        <a:spcAft>
                          <a:spcPct val="0"/>
                        </a:spcAft>
                        <a:buClrTx/>
                        <a:buSzTx/>
                        <a:buFontTx/>
                        <a:buNone/>
                        <a:tabLst/>
                      </a:pPr>
                      <a:endParaRPr kumimoji="0" lang="it-IT" sz="1000" b="0" i="0" u="none" strike="noStrike" cap="none" normalizeH="0" baseline="0" dirty="0" smtClean="0">
                        <a:ln>
                          <a:noFill/>
                        </a:ln>
                        <a:solidFill>
                          <a:srgbClr val="000000"/>
                        </a:solidFill>
                        <a:effectLst/>
                        <a:latin typeface="Tahoma" pitchFamily="34"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7008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Tahoma" pitchFamily="34" charset="0"/>
                          <a:cs typeface="Tahoma" pitchFamily="34" charset="0"/>
                        </a:rPr>
                        <a:t>Pagamento ticket</a:t>
                      </a: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54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50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57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68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13203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Tahoma" pitchFamily="34" charset="0"/>
                          <a:cs typeface="Tahoma" pitchFamily="34" charset="0"/>
                        </a:rPr>
                        <a:t>Facilità e regolarità degli adempimenti amministrativi</a:t>
                      </a: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52247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rgbClr val="000000"/>
                          </a:solidFill>
                          <a:effectLst/>
                          <a:latin typeface="Tahoma" pitchFamily="34" charset="0"/>
                          <a:cs typeface="Tahoma" pitchFamily="34" charset="0"/>
                        </a:rPr>
                        <a:t>Adeguatezza orari apertura</a:t>
                      </a: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67486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rgbClr val="000000"/>
                          </a:solidFill>
                          <a:effectLst/>
                          <a:latin typeface="Tahoma" pitchFamily="34" charset="0"/>
                          <a:cs typeface="Tahoma" pitchFamily="34" charset="0"/>
                        </a:rPr>
                        <a:t>Richiesta documentazione sanitaria</a:t>
                      </a: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1769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rgbClr val="000000"/>
                          </a:solidFill>
                          <a:effectLst/>
                          <a:latin typeface="Tahoma" pitchFamily="34" charset="0"/>
                          <a:cs typeface="Tahoma" pitchFamily="34" charset="0"/>
                        </a:rPr>
                        <a:t>TOTALE</a:t>
                      </a:r>
                      <a:endParaRPr kumimoji="0" lang="it-IT" sz="1400" b="0" i="0" u="none" strike="noStrike" cap="none" normalizeH="0" baseline="0" dirty="0" smtClean="0">
                        <a:ln>
                          <a:noFill/>
                        </a:ln>
                        <a:solidFill>
                          <a:schemeClr val="tx1"/>
                        </a:solidFill>
                        <a:effectLst/>
                        <a:latin typeface="Arial" charset="0"/>
                      </a:endParaRPr>
                    </a:p>
                  </a:txBody>
                  <a:tcPr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63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63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62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48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79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r>
            </a:tbl>
          </a:graphicData>
        </a:graphic>
      </p:graphicFrame>
      <p:sp>
        <p:nvSpPr>
          <p:cNvPr id="5" name="Segnaposto numero diapositiva 4"/>
          <p:cNvSpPr>
            <a:spLocks noGrp="1"/>
          </p:cNvSpPr>
          <p:nvPr>
            <p:ph type="sldNum" sz="quarter" idx="12"/>
          </p:nvPr>
        </p:nvSpPr>
        <p:spPr/>
        <p:txBody>
          <a:bodyPr/>
          <a:lstStyle/>
          <a:p>
            <a:pPr>
              <a:defRPr/>
            </a:pPr>
            <a:fld id="{66296A39-E2F8-4D15-9A2D-D55677646EAD}" type="slidenum">
              <a:rPr lang="it-IT" smtClean="0"/>
              <a:pPr>
                <a:defRPr/>
              </a:pPr>
              <a:t>12</a:t>
            </a:fld>
            <a:endParaRPr lang="it-IT"/>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6441" name="Group 249"/>
          <p:cNvGraphicFramePr>
            <a:graphicFrameLocks noGrp="1"/>
          </p:cNvGraphicFramePr>
          <p:nvPr>
            <p:ph idx="1"/>
          </p:nvPr>
        </p:nvGraphicFramePr>
        <p:xfrm>
          <a:off x="1187625" y="1124744"/>
          <a:ext cx="6840759" cy="5012755"/>
        </p:xfrm>
        <a:graphic>
          <a:graphicData uri="http://schemas.openxmlformats.org/drawingml/2006/table">
            <a:tbl>
              <a:tblPr/>
              <a:tblGrid>
                <a:gridCol w="1110080"/>
                <a:gridCol w="978151"/>
                <a:gridCol w="936104"/>
                <a:gridCol w="936104"/>
                <a:gridCol w="1008112"/>
                <a:gridCol w="936104"/>
                <a:gridCol w="936104"/>
              </a:tblGrid>
              <a:tr h="936104">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rgbClr val="000000"/>
                          </a:solidFill>
                          <a:effectLst/>
                          <a:latin typeface="Tahoma" pitchFamily="34" charset="0"/>
                          <a:cs typeface="Tahoma" pitchFamily="34" charset="0"/>
                        </a:rPr>
                        <a:t>Causale</a:t>
                      </a:r>
                      <a:endParaRPr kumimoji="0" lang="it-IT" sz="16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1E1E1"/>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50" b="0" i="0" u="none" strike="noStrike" cap="none" normalizeH="0" baseline="0" dirty="0" smtClean="0">
                          <a:ln>
                            <a:noFill/>
                          </a:ln>
                          <a:solidFill>
                            <a:srgbClr val="000000"/>
                          </a:solidFill>
                          <a:effectLst/>
                          <a:latin typeface="Tahoma" pitchFamily="34" charset="0"/>
                          <a:cs typeface="Tahoma" pitchFamily="34" charset="0"/>
                        </a:rPr>
                        <a:t> disservizi</a:t>
                      </a:r>
                    </a:p>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smtClean="0">
                          <a:ln>
                            <a:noFill/>
                          </a:ln>
                          <a:solidFill>
                            <a:srgbClr val="000000"/>
                          </a:solidFill>
                          <a:effectLst/>
                          <a:latin typeface="Tahoma" pitchFamily="34" charset="0"/>
                          <a:cs typeface="Tahoma" pitchFamily="34" charset="0"/>
                        </a:rPr>
                        <a:t>2020</a:t>
                      </a:r>
                    </a:p>
                    <a:p>
                      <a:pPr marL="342900" marR="0" lvl="0" indent="-342900" algn="l" defTabSz="914400" rtl="0" eaLnBrk="1" fontAlgn="b" latinLnBrk="0" hangingPunct="1">
                        <a:lnSpc>
                          <a:spcPct val="100000"/>
                        </a:lnSpc>
                        <a:spcBef>
                          <a:spcPct val="0"/>
                        </a:spcBef>
                        <a:spcAft>
                          <a:spcPct val="0"/>
                        </a:spcAft>
                        <a:buClrTx/>
                        <a:buSzTx/>
                        <a:buFontTx/>
                        <a:buNone/>
                        <a:tabLst/>
                        <a:defRPr/>
                      </a:pPr>
                      <a:endParaRPr kumimoji="0" lang="it-IT" sz="1050" b="0" i="0" u="none" strike="noStrike" cap="none" normalizeH="0" baseline="0" dirty="0" smtClean="0">
                        <a:ln>
                          <a:noFill/>
                        </a:ln>
                        <a:solidFill>
                          <a:srgbClr val="000000"/>
                        </a:solidFill>
                        <a:effectLst/>
                        <a:latin typeface="Tahoma" pitchFamily="34"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050" b="0" i="0" u="none" strike="noStrike" cap="none" normalizeH="0" baseline="0" dirty="0" err="1" smtClean="0">
                          <a:ln>
                            <a:noFill/>
                          </a:ln>
                          <a:solidFill>
                            <a:schemeClr val="tx1"/>
                          </a:solidFill>
                          <a:effectLst/>
                          <a:latin typeface="Arial" charset="0"/>
                        </a:rPr>
                        <a:t>N°disservizi</a:t>
                      </a:r>
                      <a:endParaRPr kumimoji="0" lang="it-IT" sz="1050" b="0" i="0" u="none" strike="noStrike" cap="none" normalizeH="0" baseline="0" dirty="0" smtClean="0">
                        <a:ln>
                          <a:noFill/>
                        </a:ln>
                        <a:solidFill>
                          <a:schemeClr val="tx1"/>
                        </a:solidFill>
                        <a:effectLst/>
                        <a:latin typeface="Arial" charset="0"/>
                      </a:endParaRPr>
                    </a:p>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smtClean="0">
                          <a:ln>
                            <a:noFill/>
                          </a:ln>
                          <a:solidFill>
                            <a:srgbClr val="000000"/>
                          </a:solidFill>
                          <a:effectLst/>
                          <a:latin typeface="Tahoma" pitchFamily="34" charset="0"/>
                          <a:cs typeface="Tahoma" pitchFamily="34" charset="0"/>
                        </a:rPr>
                        <a:t>2019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50" b="0" i="0" u="none" strike="noStrike" cap="none" normalizeH="0" baseline="0" dirty="0" smtClean="0">
                          <a:ln>
                            <a:noFill/>
                          </a:ln>
                          <a:solidFill>
                            <a:srgbClr val="000000"/>
                          </a:solidFill>
                          <a:effectLst/>
                          <a:latin typeface="Tahoma" pitchFamily="34" charset="0"/>
                          <a:cs typeface="Tahoma" pitchFamily="34" charset="0"/>
                        </a:rPr>
                        <a:t> disservizi</a:t>
                      </a:r>
                    </a:p>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smtClean="0">
                          <a:ln>
                            <a:noFill/>
                          </a:ln>
                          <a:solidFill>
                            <a:srgbClr val="000000"/>
                          </a:solidFill>
                          <a:effectLst/>
                          <a:latin typeface="Tahoma" pitchFamily="34" charset="0"/>
                          <a:cs typeface="Tahoma" pitchFamily="34" charset="0"/>
                        </a:rPr>
                        <a:t>2018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50" b="0" i="0" u="none" strike="noStrike" cap="none" normalizeH="0" baseline="0" dirty="0" smtClean="0">
                          <a:ln>
                            <a:noFill/>
                          </a:ln>
                          <a:solidFill>
                            <a:srgbClr val="000000"/>
                          </a:solidFill>
                          <a:effectLst/>
                          <a:latin typeface="Tahoma" pitchFamily="34" charset="0"/>
                          <a:cs typeface="Tahoma" pitchFamily="34" charset="0"/>
                        </a:rPr>
                        <a:t> disservizi</a:t>
                      </a:r>
                    </a:p>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smtClean="0">
                          <a:ln>
                            <a:noFill/>
                          </a:ln>
                          <a:solidFill>
                            <a:srgbClr val="000000"/>
                          </a:solidFill>
                          <a:effectLst/>
                          <a:latin typeface="Tahoma" pitchFamily="34" charset="0"/>
                          <a:cs typeface="Tahoma" pitchFamily="34" charset="0"/>
                        </a:rPr>
                        <a:t>2017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50" b="0" i="0" u="none" strike="noStrike" cap="none" normalizeH="0" baseline="0" dirty="0" smtClean="0">
                          <a:ln>
                            <a:noFill/>
                          </a:ln>
                          <a:solidFill>
                            <a:srgbClr val="000000"/>
                          </a:solidFill>
                          <a:effectLst/>
                          <a:latin typeface="Tahoma" pitchFamily="34" charset="0"/>
                          <a:cs typeface="Tahoma" pitchFamily="34" charset="0"/>
                        </a:rPr>
                        <a:t> disservizi</a:t>
                      </a:r>
                    </a:p>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smtClean="0">
                          <a:ln>
                            <a:noFill/>
                          </a:ln>
                          <a:solidFill>
                            <a:srgbClr val="000000"/>
                          </a:solidFill>
                          <a:effectLst/>
                          <a:latin typeface="Tahoma" pitchFamily="34" charset="0"/>
                          <a:cs typeface="Tahoma" pitchFamily="34" charset="0"/>
                        </a:rPr>
                        <a:t>2016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050" b="0" i="0" u="none" strike="noStrike" cap="none" normalizeH="0" baseline="0" dirty="0" smtClean="0">
                          <a:ln>
                            <a:noFill/>
                          </a:ln>
                          <a:solidFill>
                            <a:srgbClr val="000000"/>
                          </a:solidFill>
                          <a:effectLst/>
                          <a:latin typeface="Tahoma" pitchFamily="34" charset="0"/>
                          <a:cs typeface="Tahoma" pitchFamily="34" charset="0"/>
                        </a:rPr>
                        <a:t> disservizi</a:t>
                      </a:r>
                    </a:p>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050" b="0" i="0" u="none" strike="noStrike" cap="none" normalizeH="0" baseline="0" dirty="0" smtClean="0">
                          <a:ln>
                            <a:noFill/>
                          </a:ln>
                          <a:solidFill>
                            <a:srgbClr val="000000"/>
                          </a:solidFill>
                          <a:effectLst/>
                          <a:latin typeface="Tahoma" pitchFamily="34" charset="0"/>
                          <a:cs typeface="Tahoma" pitchFamily="34" charset="0"/>
                        </a:rPr>
                        <a:t>2015</a:t>
                      </a:r>
                      <a:endParaRPr kumimoji="0" lang="it-IT" sz="1050" b="0" i="0" u="none" strike="noStrike" cap="none" normalizeH="0" baseline="0" dirty="0" smtClean="0">
                        <a:ln>
                          <a:noFill/>
                        </a:ln>
                        <a:solidFill>
                          <a:schemeClr val="tx1"/>
                        </a:solidFill>
                        <a:effectLst/>
                        <a:latin typeface="Arial" charset="0"/>
                      </a:endParaRPr>
                    </a:p>
                    <a:p>
                      <a:pPr marL="342900" marR="0" lvl="0" indent="-342900" algn="l" defTabSz="914400" rtl="0" eaLnBrk="1" fontAlgn="b" latinLnBrk="0" hangingPunct="1">
                        <a:lnSpc>
                          <a:spcPct val="100000"/>
                        </a:lnSpc>
                        <a:spcBef>
                          <a:spcPct val="0"/>
                        </a:spcBef>
                        <a:spcAft>
                          <a:spcPct val="0"/>
                        </a:spcAft>
                        <a:buClrTx/>
                        <a:buSzTx/>
                        <a:buFontTx/>
                        <a:buNone/>
                        <a:tabLst/>
                      </a:pPr>
                      <a:endParaRPr kumimoji="0" lang="it-IT" sz="1050" b="0" i="0" u="none" strike="noStrike" cap="none" normalizeH="0" baseline="0" dirty="0" smtClean="0">
                        <a:ln>
                          <a:noFill/>
                        </a:ln>
                        <a:solidFill>
                          <a:srgbClr val="000000"/>
                        </a:solidFill>
                        <a:effectLst/>
                        <a:latin typeface="Tahoma" pitchFamily="34"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8857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Tahoma" pitchFamily="34" charset="0"/>
                          <a:cs typeface="Tahoma" pitchFamily="34" charset="0"/>
                        </a:rPr>
                        <a:t>Trattamento sanitario</a:t>
                      </a:r>
                      <a:endParaRPr kumimoji="0" lang="it-IT"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36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95376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Tahoma" pitchFamily="34" charset="0"/>
                          <a:cs typeface="Tahoma" pitchFamily="34" charset="0"/>
                        </a:rPr>
                        <a:t>Chiarezza e completezza informazione sanitaria</a:t>
                      </a:r>
                      <a:endParaRPr kumimoji="0" lang="it-IT"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13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10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67116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Tahoma" pitchFamily="34" charset="0"/>
                          <a:cs typeface="Tahoma" pitchFamily="34" charset="0"/>
                        </a:rPr>
                        <a:t>Coinvolgimento e </a:t>
                      </a:r>
                      <a:r>
                        <a:rPr kumimoji="0" lang="it-IT" sz="1600" b="0" i="0" u="none" strike="noStrike" cap="none" normalizeH="0" baseline="0" dirty="0" err="1" smtClean="0">
                          <a:ln>
                            <a:noFill/>
                          </a:ln>
                          <a:solidFill>
                            <a:schemeClr val="tx1"/>
                          </a:solidFill>
                          <a:effectLst/>
                          <a:latin typeface="Tahoma" pitchFamily="34" charset="0"/>
                          <a:cs typeface="Tahoma" pitchFamily="34" charset="0"/>
                        </a:rPr>
                        <a:t>Compliance</a:t>
                      </a:r>
                      <a:endParaRPr kumimoji="0" lang="it-IT"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11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88571">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smtClean="0">
                          <a:ln>
                            <a:noFill/>
                          </a:ln>
                          <a:solidFill>
                            <a:srgbClr val="000000"/>
                          </a:solidFill>
                          <a:effectLst/>
                          <a:latin typeface="Tahoma" pitchFamily="34" charset="0"/>
                          <a:cs typeface="Tahoma" pitchFamily="34" charset="0"/>
                        </a:rPr>
                        <a:t>TOTALE</a:t>
                      </a:r>
                      <a:endParaRPr kumimoji="0" lang="it-IT" sz="1600" b="0" i="0" u="none" strike="noStrike" cap="none" normalizeH="0" baseline="0" smtClean="0">
                        <a:ln>
                          <a:noFill/>
                        </a:ln>
                        <a:solidFill>
                          <a:schemeClr val="tx1"/>
                        </a:solidFill>
                        <a:effectLst/>
                        <a:latin typeface="Arial" charset="0"/>
                      </a:endParaRPr>
                    </a:p>
                  </a:txBody>
                  <a:tcPr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56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53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43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36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38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61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r>
            </a:tbl>
          </a:graphicData>
        </a:graphic>
      </p:graphicFrame>
      <p:sp>
        <p:nvSpPr>
          <p:cNvPr id="11298" name="Text Box 214"/>
          <p:cNvSpPr txBox="1">
            <a:spLocks noChangeArrowheads="1"/>
          </p:cNvSpPr>
          <p:nvPr/>
        </p:nvSpPr>
        <p:spPr bwMode="auto">
          <a:xfrm>
            <a:off x="1619250" y="404813"/>
            <a:ext cx="5616575" cy="519112"/>
          </a:xfrm>
          <a:prstGeom prst="rect">
            <a:avLst/>
          </a:prstGeom>
          <a:noFill/>
          <a:ln w="9525">
            <a:noFill/>
            <a:miter lim="800000"/>
            <a:headEnd/>
            <a:tailEnd/>
          </a:ln>
        </p:spPr>
        <p:txBody>
          <a:bodyPr>
            <a:spAutoFit/>
          </a:bodyPr>
          <a:lstStyle/>
          <a:p>
            <a:r>
              <a:rPr lang="it-IT" sz="2800"/>
              <a:t>Info e trattamento sanitario</a:t>
            </a:r>
          </a:p>
        </p:txBody>
      </p:sp>
      <p:sp>
        <p:nvSpPr>
          <p:cNvPr id="11299" name="Text Box 221"/>
          <p:cNvSpPr txBox="1">
            <a:spLocks noChangeArrowheads="1"/>
          </p:cNvSpPr>
          <p:nvPr/>
        </p:nvSpPr>
        <p:spPr bwMode="auto">
          <a:xfrm>
            <a:off x="395536" y="5445224"/>
            <a:ext cx="8424863" cy="369332"/>
          </a:xfrm>
          <a:prstGeom prst="rect">
            <a:avLst/>
          </a:prstGeom>
          <a:noFill/>
          <a:ln w="9525">
            <a:noFill/>
            <a:miter lim="800000"/>
            <a:headEnd/>
            <a:tailEnd/>
          </a:ln>
        </p:spPr>
        <p:txBody>
          <a:bodyPr>
            <a:spAutoFit/>
          </a:bodyPr>
          <a:lstStyle/>
          <a:p>
            <a:r>
              <a:rPr lang="it-IT" dirty="0" smtClean="0"/>
              <a:t> </a:t>
            </a:r>
            <a:endParaRPr lang="it-IT" dirty="0"/>
          </a:p>
        </p:txBody>
      </p:sp>
      <p:sp>
        <p:nvSpPr>
          <p:cNvPr id="5" name="Segnaposto numero diapositiva 4"/>
          <p:cNvSpPr>
            <a:spLocks noGrp="1"/>
          </p:cNvSpPr>
          <p:nvPr>
            <p:ph type="sldNum" sz="quarter" idx="12"/>
          </p:nvPr>
        </p:nvSpPr>
        <p:spPr/>
        <p:txBody>
          <a:bodyPr/>
          <a:lstStyle/>
          <a:p>
            <a:pPr>
              <a:defRPr/>
            </a:pPr>
            <a:fld id="{66296A39-E2F8-4D15-9A2D-D55677646EAD}" type="slidenum">
              <a:rPr lang="it-IT" smtClean="0"/>
              <a:pPr>
                <a:defRPr/>
              </a:pPr>
              <a:t>13</a:t>
            </a:fld>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8598" name="Group 358"/>
          <p:cNvGraphicFramePr>
            <a:graphicFrameLocks noGrp="1"/>
          </p:cNvGraphicFramePr>
          <p:nvPr>
            <p:ph idx="1"/>
          </p:nvPr>
        </p:nvGraphicFramePr>
        <p:xfrm>
          <a:off x="539551" y="1409355"/>
          <a:ext cx="6852540" cy="3891853"/>
        </p:xfrm>
        <a:graphic>
          <a:graphicData uri="http://schemas.openxmlformats.org/drawingml/2006/table">
            <a:tbl>
              <a:tblPr/>
              <a:tblGrid>
                <a:gridCol w="1456986"/>
                <a:gridCol w="899259"/>
                <a:gridCol w="899259"/>
                <a:gridCol w="899259"/>
                <a:gridCol w="899259"/>
                <a:gridCol w="899259"/>
                <a:gridCol w="899259"/>
              </a:tblGrid>
              <a:tr h="2143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rgbClr val="000000"/>
                          </a:solidFill>
                          <a:effectLst/>
                          <a:latin typeface="Tahoma" pitchFamily="34" charset="0"/>
                          <a:cs typeface="Tahoma" pitchFamily="34" charset="0"/>
                        </a:rPr>
                        <a:t>Causale</a:t>
                      </a:r>
                      <a:endParaRPr kumimoji="0" lang="it-IT" sz="1600" b="0"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1E1E1"/>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2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200" b="0" i="0" u="none" strike="noStrike" cap="none" normalizeH="0" baseline="0" dirty="0" smtClean="0">
                          <a:ln>
                            <a:noFill/>
                          </a:ln>
                          <a:solidFill>
                            <a:srgbClr val="000000"/>
                          </a:solidFill>
                          <a:effectLst/>
                          <a:latin typeface="Tahoma" pitchFamily="34" charset="0"/>
                          <a:cs typeface="Tahoma" pitchFamily="34" charset="0"/>
                        </a:rPr>
                        <a:t> Disservizi 2020</a:t>
                      </a:r>
                      <a:endParaRPr kumimoji="0" lang="it-IT" sz="1200" b="0" i="0" u="none" strike="noStrike" cap="none" normalizeH="0" baseline="0" dirty="0" smtClean="0">
                        <a:ln>
                          <a:noFill/>
                        </a:ln>
                        <a:solidFill>
                          <a:schemeClr val="tx1"/>
                        </a:solidFill>
                        <a:effectLst/>
                        <a:latin typeface="Arial" charset="0"/>
                      </a:endParaRPr>
                    </a:p>
                    <a:p>
                      <a:pPr marL="342900" marR="0" lvl="0" indent="-342900" algn="l" defTabSz="914400" rtl="0" eaLnBrk="1" fontAlgn="b" latinLnBrk="0" hangingPunct="1">
                        <a:lnSpc>
                          <a:spcPct val="100000"/>
                        </a:lnSpc>
                        <a:spcBef>
                          <a:spcPct val="0"/>
                        </a:spcBef>
                        <a:spcAft>
                          <a:spcPct val="0"/>
                        </a:spcAft>
                        <a:buClrTx/>
                        <a:buSzTx/>
                        <a:buFontTx/>
                        <a:buNone/>
                        <a:tabLst/>
                      </a:pPr>
                      <a:endParaRPr kumimoji="0" lang="it-IT" sz="1200" b="0" i="0" u="none" strike="noStrike" cap="none" normalizeH="0" baseline="0" dirty="0" smtClean="0">
                        <a:ln>
                          <a:noFill/>
                        </a:ln>
                        <a:solidFill>
                          <a:schemeClr val="tx1"/>
                        </a:solidFill>
                        <a:effectLst/>
                        <a:latin typeface="Arial" charset="0"/>
                      </a:endParaRPr>
                    </a:p>
                  </a:txBody>
                  <a:tcPr marL="0" marR="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cap="none" normalizeH="0" baseline="0" dirty="0" err="1" smtClean="0">
                          <a:ln>
                            <a:noFill/>
                          </a:ln>
                          <a:solidFill>
                            <a:schemeClr val="tx1"/>
                          </a:solidFill>
                          <a:effectLst/>
                          <a:latin typeface="Arial" charset="0"/>
                        </a:rPr>
                        <a:t>N°</a:t>
                      </a:r>
                      <a:r>
                        <a:rPr kumimoji="0" lang="it-IT" sz="1200" b="0" i="0" u="none" strike="noStrike" cap="none" normalizeH="0" baseline="0" dirty="0" smtClean="0">
                          <a:ln>
                            <a:noFill/>
                          </a:ln>
                          <a:solidFill>
                            <a:schemeClr val="tx1"/>
                          </a:solidFill>
                          <a:effectLst/>
                          <a:latin typeface="Arial" charset="0"/>
                        </a:rPr>
                        <a:t> Disservizi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cap="none" normalizeH="0" baseline="0" dirty="0" smtClean="0">
                          <a:ln>
                            <a:noFill/>
                          </a:ln>
                          <a:solidFill>
                            <a:schemeClr val="tx1"/>
                          </a:solidFill>
                          <a:effectLst/>
                          <a:latin typeface="Arial" charset="0"/>
                        </a:rPr>
                        <a:t>2019</a:t>
                      </a:r>
                    </a:p>
                    <a:p>
                      <a:pPr marL="342900" marR="0" lvl="0" indent="-342900" algn="l" defTabSz="914400" rtl="0" eaLnBrk="1" fontAlgn="b" latinLnBrk="0" hangingPunct="1">
                        <a:lnSpc>
                          <a:spcPct val="100000"/>
                        </a:lnSpc>
                        <a:spcBef>
                          <a:spcPct val="0"/>
                        </a:spcBef>
                        <a:spcAft>
                          <a:spcPct val="0"/>
                        </a:spcAft>
                        <a:buClrTx/>
                        <a:buSzTx/>
                        <a:buFontTx/>
                        <a:buNone/>
                        <a:tabLst/>
                      </a:pPr>
                      <a:endParaRPr kumimoji="0" lang="it-IT" sz="1200" b="0" i="0" u="none" strike="noStrike" cap="none" normalizeH="0" baseline="0" dirty="0" smtClean="0">
                        <a:ln>
                          <a:noFill/>
                        </a:ln>
                        <a:solidFill>
                          <a:schemeClr val="tx1"/>
                        </a:solidFill>
                        <a:effectLst/>
                        <a:latin typeface="Arial" charset="0"/>
                      </a:endParaRPr>
                    </a:p>
                  </a:txBody>
                  <a:tcPr marL="0" marR="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2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200" b="0" i="0" u="none" strike="noStrike" cap="none" normalizeH="0" baseline="0" dirty="0" smtClean="0">
                          <a:ln>
                            <a:noFill/>
                          </a:ln>
                          <a:solidFill>
                            <a:srgbClr val="000000"/>
                          </a:solidFill>
                          <a:effectLst/>
                          <a:latin typeface="Tahoma" pitchFamily="34" charset="0"/>
                          <a:cs typeface="Tahoma" pitchFamily="34" charset="0"/>
                        </a:rPr>
                        <a:t> Disservizi 2018</a:t>
                      </a:r>
                      <a:endParaRPr kumimoji="0" lang="it-IT" sz="1200" b="0" i="0" u="none" strike="noStrike" cap="none" normalizeH="0" baseline="0" dirty="0" smtClean="0">
                        <a:ln>
                          <a:noFill/>
                        </a:ln>
                        <a:solidFill>
                          <a:schemeClr val="tx1"/>
                        </a:solidFill>
                        <a:effectLst/>
                        <a:latin typeface="Arial" charset="0"/>
                      </a:endParaRPr>
                    </a:p>
                    <a:p>
                      <a:pPr marL="342900" marR="0" lvl="0" indent="-342900" algn="l" defTabSz="914400" rtl="0" eaLnBrk="1" fontAlgn="b" latinLnBrk="0" hangingPunct="1">
                        <a:lnSpc>
                          <a:spcPct val="100000"/>
                        </a:lnSpc>
                        <a:spcBef>
                          <a:spcPct val="0"/>
                        </a:spcBef>
                        <a:spcAft>
                          <a:spcPct val="0"/>
                        </a:spcAft>
                        <a:buClrTx/>
                        <a:buSzTx/>
                        <a:buFontTx/>
                        <a:buNone/>
                        <a:tabLst/>
                      </a:pPr>
                      <a:endParaRPr kumimoji="0" lang="it-IT" sz="1200" b="0" i="0" u="none" strike="noStrike" cap="none" normalizeH="0" baseline="0" dirty="0" smtClean="0">
                        <a:ln>
                          <a:noFill/>
                        </a:ln>
                        <a:solidFill>
                          <a:schemeClr val="tx1"/>
                        </a:solidFill>
                        <a:effectLst/>
                        <a:latin typeface="Arial" charset="0"/>
                      </a:endParaRPr>
                    </a:p>
                  </a:txBody>
                  <a:tcPr marL="0" marR="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2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200" b="0" i="0" u="none" strike="noStrike" cap="none" normalizeH="0" baseline="0" dirty="0" smtClean="0">
                          <a:ln>
                            <a:noFill/>
                          </a:ln>
                          <a:solidFill>
                            <a:srgbClr val="000000"/>
                          </a:solidFill>
                          <a:effectLst/>
                          <a:latin typeface="Tahoma" pitchFamily="34" charset="0"/>
                          <a:cs typeface="Tahoma" pitchFamily="34" charset="0"/>
                        </a:rPr>
                        <a:t> Disservizi 2017</a:t>
                      </a:r>
                      <a:endParaRPr kumimoji="0" lang="it-IT" sz="1200" b="0" i="0" u="none" strike="noStrike" cap="none" normalizeH="0" baseline="0" dirty="0" smtClean="0">
                        <a:ln>
                          <a:noFill/>
                        </a:ln>
                        <a:solidFill>
                          <a:schemeClr val="tx1"/>
                        </a:solidFill>
                        <a:effectLst/>
                        <a:latin typeface="Arial" charset="0"/>
                      </a:endParaRPr>
                    </a:p>
                    <a:p>
                      <a:pPr marL="342900" marR="0" lvl="0" indent="-342900" algn="l" defTabSz="914400" rtl="0" eaLnBrk="1" fontAlgn="b" latinLnBrk="0" hangingPunct="1">
                        <a:lnSpc>
                          <a:spcPct val="100000"/>
                        </a:lnSpc>
                        <a:spcBef>
                          <a:spcPct val="0"/>
                        </a:spcBef>
                        <a:spcAft>
                          <a:spcPct val="0"/>
                        </a:spcAft>
                        <a:buClrTx/>
                        <a:buSzTx/>
                        <a:buFontTx/>
                        <a:buNone/>
                        <a:tabLst/>
                      </a:pPr>
                      <a:endParaRPr kumimoji="0" lang="it-IT" sz="1200" b="0" i="0" u="none" strike="noStrike" cap="none" normalizeH="0" baseline="0" dirty="0" smtClean="0">
                        <a:ln>
                          <a:noFill/>
                        </a:ln>
                        <a:solidFill>
                          <a:schemeClr val="tx1"/>
                        </a:solidFill>
                        <a:effectLst/>
                        <a:latin typeface="Arial" charset="0"/>
                      </a:endParaRPr>
                    </a:p>
                  </a:txBody>
                  <a:tcPr marL="0" marR="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2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200" b="0" i="0" u="none" strike="noStrike" cap="none" normalizeH="0" baseline="0" dirty="0" smtClean="0">
                          <a:ln>
                            <a:noFill/>
                          </a:ln>
                          <a:solidFill>
                            <a:srgbClr val="000000"/>
                          </a:solidFill>
                          <a:effectLst/>
                          <a:latin typeface="Tahoma" pitchFamily="34" charset="0"/>
                          <a:cs typeface="Tahoma" pitchFamily="34" charset="0"/>
                        </a:rPr>
                        <a:t> Disservizi 2016</a:t>
                      </a:r>
                      <a:endParaRPr kumimoji="0" lang="it-IT" sz="1200" b="0" i="0" u="none" strike="noStrike" cap="none" normalizeH="0" baseline="0" dirty="0" smtClean="0">
                        <a:ln>
                          <a:noFill/>
                        </a:ln>
                        <a:solidFill>
                          <a:schemeClr val="tx1"/>
                        </a:solidFill>
                        <a:effectLst/>
                        <a:latin typeface="Arial" charset="0"/>
                      </a:endParaRPr>
                    </a:p>
                    <a:p>
                      <a:pPr marL="342900" marR="0" lvl="0" indent="-342900" algn="l" defTabSz="914400" rtl="0" eaLnBrk="1" fontAlgn="b" latinLnBrk="0" hangingPunct="1">
                        <a:lnSpc>
                          <a:spcPct val="100000"/>
                        </a:lnSpc>
                        <a:spcBef>
                          <a:spcPct val="0"/>
                        </a:spcBef>
                        <a:spcAft>
                          <a:spcPct val="0"/>
                        </a:spcAft>
                        <a:buClrTx/>
                        <a:buSzTx/>
                        <a:buFontTx/>
                        <a:buNone/>
                        <a:tabLst/>
                      </a:pPr>
                      <a:endParaRPr kumimoji="0" lang="it-IT" sz="1200" b="0" i="0" u="none" strike="noStrike" cap="none" normalizeH="0" baseline="0" dirty="0" smtClean="0">
                        <a:ln>
                          <a:noFill/>
                        </a:ln>
                        <a:solidFill>
                          <a:schemeClr val="tx1"/>
                        </a:solidFill>
                        <a:effectLst/>
                        <a:latin typeface="Arial" charset="0"/>
                      </a:endParaRPr>
                    </a:p>
                  </a:txBody>
                  <a:tcPr marL="0" marR="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defRPr/>
                      </a:pPr>
                      <a:r>
                        <a:rPr kumimoji="0" lang="it-IT" sz="1200" b="0" i="0" u="none" strike="noStrike" cap="none" normalizeH="0" baseline="0" dirty="0" err="1" smtClean="0">
                          <a:ln>
                            <a:noFill/>
                          </a:ln>
                          <a:solidFill>
                            <a:srgbClr val="000000"/>
                          </a:solidFill>
                          <a:effectLst/>
                          <a:latin typeface="Tahoma" pitchFamily="34" charset="0"/>
                          <a:cs typeface="Tahoma" pitchFamily="34" charset="0"/>
                        </a:rPr>
                        <a:t>N°</a:t>
                      </a:r>
                      <a:r>
                        <a:rPr kumimoji="0" lang="it-IT" sz="1200" b="0" i="0" u="none" strike="noStrike" cap="none" normalizeH="0" baseline="0" dirty="0" smtClean="0">
                          <a:ln>
                            <a:noFill/>
                          </a:ln>
                          <a:solidFill>
                            <a:srgbClr val="000000"/>
                          </a:solidFill>
                          <a:effectLst/>
                          <a:latin typeface="Tahoma" pitchFamily="34" charset="0"/>
                          <a:cs typeface="Tahoma" pitchFamily="34" charset="0"/>
                        </a:rPr>
                        <a:t> Disservizi 2015</a:t>
                      </a:r>
                      <a:endParaRPr kumimoji="0" lang="it-IT" sz="1200" b="0" i="0" u="none" strike="noStrike" cap="none" normalizeH="0" baseline="0" dirty="0" smtClean="0">
                        <a:ln>
                          <a:noFill/>
                        </a:ln>
                        <a:solidFill>
                          <a:schemeClr val="tx1"/>
                        </a:solidFill>
                        <a:effectLst/>
                        <a:latin typeface="Arial" charset="0"/>
                      </a:endParaRPr>
                    </a:p>
                    <a:p>
                      <a:pPr marL="342900" marR="0" lvl="0" indent="-342900" algn="l" defTabSz="914400" rtl="0" eaLnBrk="1" fontAlgn="b" latinLnBrk="0" hangingPunct="1">
                        <a:lnSpc>
                          <a:spcPct val="100000"/>
                        </a:lnSpc>
                        <a:spcBef>
                          <a:spcPct val="0"/>
                        </a:spcBef>
                        <a:spcAft>
                          <a:spcPct val="0"/>
                        </a:spcAft>
                        <a:buClrTx/>
                        <a:buSzTx/>
                        <a:buFontTx/>
                        <a:buNone/>
                        <a:tabLst/>
                      </a:pPr>
                      <a:endParaRPr kumimoji="0" lang="it-IT" sz="1200" b="0" i="0" u="none" strike="noStrike" cap="none" normalizeH="0" baseline="0" dirty="0" smtClean="0">
                        <a:ln>
                          <a:noFill/>
                        </a:ln>
                        <a:solidFill>
                          <a:schemeClr val="tx1"/>
                        </a:solidFill>
                        <a:effectLst/>
                        <a:latin typeface="Arial" charset="0"/>
                      </a:endParaRPr>
                    </a:p>
                  </a:txBody>
                  <a:tcPr marL="0" marR="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143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Tahoma" pitchFamily="34" charset="0"/>
                          <a:cs typeface="Tahoma" pitchFamily="34" charset="0"/>
                        </a:rPr>
                        <a:t>Cortesia</a:t>
                      </a: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143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Tahoma" pitchFamily="34" charset="0"/>
                          <a:cs typeface="Tahoma" pitchFamily="34" charset="0"/>
                        </a:rPr>
                        <a:t>Umanizzazione del trattamento</a:t>
                      </a: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193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smtClean="0">
                          <a:ln>
                            <a:noFill/>
                          </a:ln>
                          <a:solidFill>
                            <a:schemeClr val="tx1"/>
                          </a:solidFill>
                          <a:effectLst/>
                          <a:latin typeface="Tahoma" pitchFamily="34" charset="0"/>
                          <a:cs typeface="Tahoma" pitchFamily="34" charset="0"/>
                        </a:rPr>
                        <a:t>Rispetto della privacy</a:t>
                      </a:r>
                      <a:endParaRPr kumimoji="0" lang="it-IT" sz="1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42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smtClean="0">
                          <a:ln>
                            <a:noFill/>
                          </a:ln>
                          <a:solidFill>
                            <a:schemeClr val="tx1"/>
                          </a:solidFill>
                          <a:effectLst/>
                          <a:latin typeface="Tahoma" pitchFamily="34" charset="0"/>
                          <a:cs typeface="Tahoma" pitchFamily="34" charset="0"/>
                        </a:rPr>
                        <a:t>Rispetto delle dignità</a:t>
                      </a:r>
                      <a:endParaRPr kumimoji="0" lang="it-IT" sz="1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000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Tahoma" pitchFamily="34" charset="0"/>
                          <a:cs typeface="Tahoma" pitchFamily="34" charset="0"/>
                        </a:rPr>
                        <a:t>Personalizzazione del trattamento</a:t>
                      </a: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8575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smtClean="0">
                          <a:ln>
                            <a:noFill/>
                          </a:ln>
                          <a:solidFill>
                            <a:schemeClr val="tx1"/>
                          </a:solidFill>
                          <a:effectLst/>
                          <a:latin typeface="Tahoma" pitchFamily="34" charset="0"/>
                          <a:cs typeface="Tahoma" pitchFamily="34" charset="0"/>
                        </a:rPr>
                        <a:t>Altro ...</a:t>
                      </a:r>
                      <a:endParaRPr kumimoji="0" lang="it-IT" sz="1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540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Tahoma" pitchFamily="34" charset="0"/>
                          <a:cs typeface="Tahoma" pitchFamily="34" charset="0"/>
                        </a:rPr>
                        <a:t>TOTALE</a:t>
                      </a:r>
                      <a:endParaRPr kumimoji="0" lang="it-IT" sz="1400" b="0" i="0" u="none" strike="noStrike" cap="none" normalizeH="0" baseline="0" dirty="0" smtClean="0">
                        <a:ln>
                          <a:noFill/>
                        </a:ln>
                        <a:solidFill>
                          <a:schemeClr val="tx1"/>
                        </a:solidFill>
                        <a:effectLst/>
                        <a:latin typeface="Arial" charset="0"/>
                      </a:endParaRPr>
                    </a:p>
                  </a:txBody>
                  <a:tcPr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54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Arial" charset="0"/>
                        </a:rPr>
                        <a:t>15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r>
            </a:tbl>
          </a:graphicData>
        </a:graphic>
      </p:graphicFrame>
      <p:sp>
        <p:nvSpPr>
          <p:cNvPr id="12337" name="Text Box 315"/>
          <p:cNvSpPr txBox="1">
            <a:spLocks noChangeArrowheads="1"/>
          </p:cNvSpPr>
          <p:nvPr/>
        </p:nvSpPr>
        <p:spPr bwMode="auto">
          <a:xfrm>
            <a:off x="2339975" y="425450"/>
            <a:ext cx="4225925" cy="519113"/>
          </a:xfrm>
          <a:prstGeom prst="rect">
            <a:avLst/>
          </a:prstGeom>
          <a:noFill/>
          <a:ln w="9525">
            <a:noFill/>
            <a:miter lim="800000"/>
            <a:headEnd/>
            <a:tailEnd/>
          </a:ln>
        </p:spPr>
        <p:txBody>
          <a:bodyPr wrap="none">
            <a:spAutoFit/>
          </a:bodyPr>
          <a:lstStyle/>
          <a:p>
            <a:r>
              <a:rPr lang="it-IT" sz="2800"/>
              <a:t>Relazioni sociali e umane</a:t>
            </a:r>
          </a:p>
        </p:txBody>
      </p:sp>
      <p:sp>
        <p:nvSpPr>
          <p:cNvPr id="5" name="Segnaposto numero diapositiva 4"/>
          <p:cNvSpPr>
            <a:spLocks noGrp="1"/>
          </p:cNvSpPr>
          <p:nvPr>
            <p:ph type="sldNum" sz="quarter" idx="12"/>
          </p:nvPr>
        </p:nvSpPr>
        <p:spPr/>
        <p:txBody>
          <a:bodyPr/>
          <a:lstStyle/>
          <a:p>
            <a:pPr>
              <a:defRPr/>
            </a:pPr>
            <a:fld id="{66296A39-E2F8-4D15-9A2D-D55677646EAD}" type="slidenum">
              <a:rPr lang="it-IT" smtClean="0"/>
              <a:pPr>
                <a:defRPr/>
              </a:pPr>
              <a:t>14</a:t>
            </a:fld>
            <a:endParaRPr lang="it-I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solidFill>
                  <a:srgbClr val="000000"/>
                </a:solidFill>
                <a:latin typeface="Tahoma"/>
              </a:rPr>
              <a:t>Strutture fisiche e logistica</a:t>
            </a:r>
            <a:r>
              <a:rPr lang="it-IT" dirty="0" smtClean="0">
                <a:solidFill>
                  <a:srgbClr val="000000"/>
                </a:solidFill>
                <a:latin typeface="Tahoma"/>
              </a:rPr>
              <a:t/>
            </a:r>
            <a:br>
              <a:rPr lang="it-IT" dirty="0" smtClean="0">
                <a:solidFill>
                  <a:srgbClr val="000000"/>
                </a:solidFill>
                <a:latin typeface="Tahoma"/>
              </a:rPr>
            </a:br>
            <a:endParaRPr lang="it-IT" dirty="0"/>
          </a:p>
        </p:txBody>
      </p:sp>
      <p:graphicFrame>
        <p:nvGraphicFramePr>
          <p:cNvPr id="4" name="Segnaposto tabella 3"/>
          <p:cNvGraphicFramePr>
            <a:graphicFrameLocks noGrp="1"/>
          </p:cNvGraphicFramePr>
          <p:nvPr>
            <p:ph type="tbl" idx="1"/>
          </p:nvPr>
        </p:nvGraphicFramePr>
        <p:xfrm>
          <a:off x="683568" y="1268760"/>
          <a:ext cx="6208016" cy="2680411"/>
        </p:xfrm>
        <a:graphic>
          <a:graphicData uri="http://schemas.openxmlformats.org/drawingml/2006/table">
            <a:tbl>
              <a:tblPr/>
              <a:tblGrid>
                <a:gridCol w="1427999"/>
                <a:gridCol w="678117"/>
                <a:gridCol w="678117"/>
                <a:gridCol w="678117"/>
                <a:gridCol w="678117"/>
                <a:gridCol w="678117"/>
                <a:gridCol w="678117"/>
                <a:gridCol w="711315"/>
              </a:tblGrid>
              <a:tr h="566783">
                <a:tc>
                  <a:txBody>
                    <a:bodyPr/>
                    <a:lstStyle/>
                    <a:p>
                      <a:pPr algn="l" fontAlgn="b"/>
                      <a:r>
                        <a:rPr lang="it-IT" sz="1400" b="0" i="0" u="none" strike="noStrike" dirty="0" smtClean="0">
                          <a:solidFill>
                            <a:srgbClr val="000000"/>
                          </a:solidFill>
                          <a:latin typeface="Tahoma"/>
                        </a:rPr>
                        <a:t>causale</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it-IT" sz="1050" b="0" i="0" u="none" strike="noStrike" dirty="0" smtClean="0">
                          <a:solidFill>
                            <a:srgbClr val="000000"/>
                          </a:solidFill>
                          <a:latin typeface="Tahoma"/>
                        </a:rPr>
                        <a:t>N. disservizi 2020</a:t>
                      </a:r>
                    </a:p>
                    <a:p>
                      <a:pPr algn="r" fontAlgn="b"/>
                      <a:endParaRPr lang="it-IT" sz="105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050" b="0" i="0" u="none" strike="noStrike" cap="none" normalizeH="0" baseline="0" dirty="0" err="1" smtClean="0">
                          <a:ln>
                            <a:noFill/>
                          </a:ln>
                          <a:solidFill>
                            <a:schemeClr val="tx1"/>
                          </a:solidFill>
                          <a:effectLst/>
                          <a:latin typeface="Arial" charset="0"/>
                        </a:rPr>
                        <a:t>N°</a:t>
                      </a:r>
                      <a:r>
                        <a:rPr kumimoji="0" lang="it-IT" sz="1050" b="0" i="0" u="none" strike="noStrike" cap="none" normalizeH="0" baseline="0" dirty="0" smtClean="0">
                          <a:ln>
                            <a:noFill/>
                          </a:ln>
                          <a:solidFill>
                            <a:schemeClr val="tx1"/>
                          </a:solidFill>
                          <a:effectLst/>
                          <a:latin typeface="Arial" charset="0"/>
                        </a:rPr>
                        <a:t> Disservizi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050" b="0" i="0" u="none" strike="noStrike" cap="none" normalizeH="0" baseline="0" dirty="0" smtClean="0">
                          <a:ln>
                            <a:noFill/>
                          </a:ln>
                          <a:solidFill>
                            <a:schemeClr val="tx1"/>
                          </a:solidFill>
                          <a:effectLst/>
                          <a:latin typeface="Arial" charset="0"/>
                        </a:rPr>
                        <a:t>2019 </a:t>
                      </a:r>
                    </a:p>
                    <a:p>
                      <a:pPr algn="r" fontAlgn="b"/>
                      <a:endParaRPr lang="it-IT" sz="105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it-IT" sz="1050" b="0" i="0" u="none" strike="noStrike" dirty="0" smtClean="0">
                          <a:solidFill>
                            <a:srgbClr val="000000"/>
                          </a:solidFill>
                          <a:latin typeface="Tahoma"/>
                        </a:rPr>
                        <a:t>N. disservizi 2018</a:t>
                      </a:r>
                    </a:p>
                    <a:p>
                      <a:pPr algn="r" fontAlgn="b"/>
                      <a:endParaRPr lang="it-IT" sz="105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it-IT" sz="1050" b="0" i="0" u="none" strike="noStrike" dirty="0" smtClean="0">
                          <a:solidFill>
                            <a:srgbClr val="000000"/>
                          </a:solidFill>
                          <a:latin typeface="Tahoma"/>
                        </a:rPr>
                        <a:t>N. disservizi 2017</a:t>
                      </a:r>
                    </a:p>
                    <a:p>
                      <a:pPr algn="r" fontAlgn="b"/>
                      <a:endParaRPr lang="it-IT" sz="105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050" b="0" i="0" u="none" strike="noStrike" dirty="0" smtClean="0">
                          <a:solidFill>
                            <a:srgbClr val="000000"/>
                          </a:solidFill>
                          <a:latin typeface="Tahoma"/>
                        </a:rPr>
                        <a:t>N. disservizi 2016</a:t>
                      </a:r>
                      <a:endParaRPr lang="it-IT" sz="105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050" b="0" i="0" u="none" strike="noStrike" dirty="0" smtClean="0">
                          <a:solidFill>
                            <a:srgbClr val="000000"/>
                          </a:solidFill>
                          <a:latin typeface="Tahoma"/>
                        </a:rPr>
                        <a:t>N. disservizi 2015</a:t>
                      </a:r>
                      <a:endParaRPr lang="it-IT" sz="105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05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89579">
                <a:tc>
                  <a:txBody>
                    <a:bodyPr/>
                    <a:lstStyle/>
                    <a:p>
                      <a:pPr algn="l" fontAlgn="b"/>
                      <a:r>
                        <a:rPr lang="it-IT" sz="1400" b="0" i="0" u="none" strike="noStrike" dirty="0">
                          <a:solidFill>
                            <a:srgbClr val="000000"/>
                          </a:solidFill>
                          <a:latin typeface="Tahoma"/>
                        </a:rPr>
                        <a:t>Barriere architettoniche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89579">
                <a:tc>
                  <a:txBody>
                    <a:bodyPr/>
                    <a:lstStyle/>
                    <a:p>
                      <a:pPr algn="l" fontAlgn="b"/>
                      <a:r>
                        <a:rPr lang="it-IT" sz="1400" b="0" i="0" u="none" strike="noStrike" dirty="0">
                          <a:solidFill>
                            <a:srgbClr val="000000"/>
                          </a:solidFill>
                          <a:latin typeface="Tahoma"/>
                        </a:rPr>
                        <a:t>Condizione attrezzature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7</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5</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4</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89579">
                <a:tc>
                  <a:txBody>
                    <a:bodyPr/>
                    <a:lstStyle/>
                    <a:p>
                      <a:pPr algn="l" fontAlgn="b"/>
                      <a:r>
                        <a:rPr lang="it-IT" sz="1400" b="0" i="0" u="none" strike="noStrike" dirty="0">
                          <a:solidFill>
                            <a:srgbClr val="000000"/>
                          </a:solidFill>
                          <a:latin typeface="Tahoma"/>
                        </a:rPr>
                        <a:t>Parcheggi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4</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89579">
                <a:tc>
                  <a:txBody>
                    <a:bodyPr/>
                    <a:lstStyle/>
                    <a:p>
                      <a:pPr algn="l" fontAlgn="b"/>
                      <a:r>
                        <a:rPr lang="it-IT" sz="1400" b="0" i="0" u="none" strike="noStrike" dirty="0">
                          <a:solidFill>
                            <a:srgbClr val="000000"/>
                          </a:solidFill>
                          <a:latin typeface="Tahoma"/>
                        </a:rPr>
                        <a:t>Dimensioni locali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89579">
                <a:tc>
                  <a:txBody>
                    <a:bodyPr/>
                    <a:lstStyle/>
                    <a:p>
                      <a:pPr algn="l" fontAlgn="b"/>
                      <a:r>
                        <a:rPr lang="it-IT" sz="1400" b="0" i="0" u="none" strike="noStrike">
                          <a:solidFill>
                            <a:srgbClr val="000000"/>
                          </a:solidFill>
                          <a:latin typeface="Tahoma"/>
                        </a:rPr>
                        <a:t>Ascensori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89579">
                <a:tc>
                  <a:txBody>
                    <a:bodyPr/>
                    <a:lstStyle/>
                    <a:p>
                      <a:pPr algn="l" fontAlgn="b"/>
                      <a:r>
                        <a:rPr lang="it-IT" sz="1400" b="0" i="0" u="none" strike="noStrike">
                          <a:solidFill>
                            <a:srgbClr val="000000"/>
                          </a:solidFill>
                          <a:latin typeface="Tahoma"/>
                        </a:rPr>
                        <a:t>TOTALE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11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22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17</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5</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19</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Segnaposto numero diapositiva 4"/>
          <p:cNvSpPr>
            <a:spLocks noGrp="1"/>
          </p:cNvSpPr>
          <p:nvPr>
            <p:ph type="sldNum" sz="quarter" idx="12"/>
          </p:nvPr>
        </p:nvSpPr>
        <p:spPr/>
        <p:txBody>
          <a:bodyPr/>
          <a:lstStyle/>
          <a:p>
            <a:pPr>
              <a:defRPr/>
            </a:pPr>
            <a:fld id="{66296A39-E2F8-4D15-9A2D-D55677646EAD}" type="slidenum">
              <a:rPr lang="it-IT" smtClean="0"/>
              <a:pPr>
                <a:defRPr/>
              </a:pPr>
              <a:t>15</a:t>
            </a:fld>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Orientamento e accoglienza </a:t>
            </a:r>
            <a:endParaRPr lang="it-IT" sz="2800" dirty="0"/>
          </a:p>
        </p:txBody>
      </p:sp>
      <p:graphicFrame>
        <p:nvGraphicFramePr>
          <p:cNvPr id="4" name="Segnaposto tabella 3"/>
          <p:cNvGraphicFramePr>
            <a:graphicFrameLocks noGrp="1"/>
          </p:cNvGraphicFramePr>
          <p:nvPr>
            <p:ph type="tbl" idx="1"/>
          </p:nvPr>
        </p:nvGraphicFramePr>
        <p:xfrm>
          <a:off x="683568" y="1700808"/>
          <a:ext cx="6481861" cy="2466975"/>
        </p:xfrm>
        <a:graphic>
          <a:graphicData uri="http://schemas.openxmlformats.org/drawingml/2006/table">
            <a:tbl>
              <a:tblPr/>
              <a:tblGrid>
                <a:gridCol w="1490482"/>
                <a:gridCol w="693247"/>
                <a:gridCol w="768599"/>
                <a:gridCol w="720080"/>
                <a:gridCol w="720080"/>
                <a:gridCol w="648072"/>
                <a:gridCol w="720080"/>
                <a:gridCol w="721221"/>
              </a:tblGrid>
              <a:tr h="161925">
                <a:tc>
                  <a:txBody>
                    <a:bodyPr/>
                    <a:lstStyle/>
                    <a:p>
                      <a:pPr algn="l" fontAlgn="b"/>
                      <a:r>
                        <a:rPr lang="it-IT" sz="1400" b="0" i="0" u="none" strike="noStrike" dirty="0" smtClean="0">
                          <a:solidFill>
                            <a:srgbClr val="000000"/>
                          </a:solidFill>
                          <a:latin typeface="Tahoma"/>
                        </a:rPr>
                        <a:t>causale</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2020</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050" b="0" i="0" u="none" strike="noStrike" cap="none" normalizeH="0" baseline="0" dirty="0" err="1" smtClean="0">
                          <a:ln>
                            <a:noFill/>
                          </a:ln>
                          <a:solidFill>
                            <a:schemeClr val="tx1"/>
                          </a:solidFill>
                          <a:effectLst/>
                          <a:latin typeface="Arial" charset="0"/>
                        </a:rPr>
                        <a:t>N°Disservizi</a:t>
                      </a:r>
                      <a:endParaRPr kumimoji="0" lang="it-IT" sz="1050" b="0" i="0" u="none" strike="noStrike" cap="none" normalizeH="0" baseline="0" dirty="0" smtClean="0">
                        <a:ln>
                          <a:noFill/>
                        </a:ln>
                        <a:solidFill>
                          <a:schemeClr val="tx1"/>
                        </a:solidFill>
                        <a:effectLst/>
                        <a:latin typeface="Arial"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050" b="0" i="0" u="none" strike="noStrike" cap="none" normalizeH="0" baseline="0" dirty="0" smtClean="0">
                          <a:ln>
                            <a:noFill/>
                          </a:ln>
                          <a:solidFill>
                            <a:schemeClr val="tx1"/>
                          </a:solidFill>
                          <a:effectLst/>
                          <a:latin typeface="Arial" charset="0"/>
                        </a:rPr>
                        <a:t>2019 </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2018</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2017</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2016</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2015</a:t>
                      </a:r>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a:solidFill>
                            <a:srgbClr val="000000"/>
                          </a:solidFill>
                          <a:latin typeface="Tahoma"/>
                        </a:rPr>
                        <a:t>Informazione generale sui servizi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5</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a:solidFill>
                            <a:srgbClr val="000000"/>
                          </a:solidFill>
                          <a:latin typeface="Tahoma"/>
                        </a:rPr>
                        <a:t>Servizio di reception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a:solidFill>
                            <a:srgbClr val="000000"/>
                          </a:solidFill>
                          <a:latin typeface="Tahoma"/>
                        </a:rPr>
                        <a:t>Altro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a:solidFill>
                            <a:srgbClr val="000000"/>
                          </a:solidFill>
                          <a:latin typeface="Tahoma"/>
                        </a:rPr>
                        <a:t>Aspetti strutturali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4</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a:solidFill>
                            <a:srgbClr val="000000"/>
                          </a:solidFill>
                          <a:latin typeface="Tahoma"/>
                        </a:rPr>
                        <a:t>Segnaletica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a:solidFill>
                            <a:srgbClr val="000000"/>
                          </a:solidFill>
                          <a:latin typeface="Tahoma"/>
                        </a:rPr>
                        <a:t>TOTALE</a:t>
                      </a:r>
                    </a:p>
                  </a:txBody>
                  <a:tcPr marL="9525" marR="9525" marT="9525"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10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7</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6</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7</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4</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6" name="Segnaposto numero diapositiva 5"/>
          <p:cNvSpPr>
            <a:spLocks noGrp="1"/>
          </p:cNvSpPr>
          <p:nvPr>
            <p:ph type="sldNum" sz="quarter" idx="12"/>
          </p:nvPr>
        </p:nvSpPr>
        <p:spPr/>
        <p:txBody>
          <a:bodyPr/>
          <a:lstStyle/>
          <a:p>
            <a:pPr>
              <a:defRPr/>
            </a:pPr>
            <a:fld id="{66296A39-E2F8-4D15-9A2D-D55677646EAD}" type="slidenum">
              <a:rPr lang="it-IT" smtClean="0"/>
              <a:pPr>
                <a:defRPr/>
              </a:pPr>
              <a:t>16</a:t>
            </a:fld>
            <a:endParaRPr lang="it-I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t>Aspetti alberghieri</a:t>
            </a:r>
            <a:endParaRPr lang="it-IT" sz="3200" dirty="0"/>
          </a:p>
        </p:txBody>
      </p:sp>
      <p:graphicFrame>
        <p:nvGraphicFramePr>
          <p:cNvPr id="4" name="Segnaposto tabella 3"/>
          <p:cNvGraphicFramePr>
            <a:graphicFrameLocks noGrp="1"/>
          </p:cNvGraphicFramePr>
          <p:nvPr>
            <p:ph type="tbl" idx="1"/>
          </p:nvPr>
        </p:nvGraphicFramePr>
        <p:xfrm>
          <a:off x="457200" y="1600200"/>
          <a:ext cx="6481861" cy="2466975"/>
        </p:xfrm>
        <a:graphic>
          <a:graphicData uri="http://schemas.openxmlformats.org/drawingml/2006/table">
            <a:tbl>
              <a:tblPr/>
              <a:tblGrid>
                <a:gridCol w="1490482"/>
                <a:gridCol w="693247"/>
                <a:gridCol w="850951"/>
                <a:gridCol w="648072"/>
                <a:gridCol w="720080"/>
                <a:gridCol w="648072"/>
                <a:gridCol w="720080"/>
                <a:gridCol w="710877"/>
              </a:tblGrid>
              <a:tr h="161925">
                <a:tc>
                  <a:txBody>
                    <a:bodyPr/>
                    <a:lstStyle/>
                    <a:p>
                      <a:pPr algn="l" fontAlgn="b"/>
                      <a:r>
                        <a:rPr lang="it-IT" sz="1400" b="0" i="0" u="none" strike="noStrike" dirty="0" smtClean="0">
                          <a:solidFill>
                            <a:srgbClr val="000000"/>
                          </a:solidFill>
                          <a:latin typeface="Tahoma"/>
                        </a:rPr>
                        <a:t>causale</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2020</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050" b="0" i="0" u="none" strike="noStrike" cap="none" normalizeH="0" baseline="0" dirty="0" err="1" smtClean="0">
                          <a:ln>
                            <a:noFill/>
                          </a:ln>
                          <a:solidFill>
                            <a:schemeClr val="tx1"/>
                          </a:solidFill>
                          <a:effectLst/>
                          <a:latin typeface="Arial" charset="0"/>
                        </a:rPr>
                        <a:t>N°</a:t>
                      </a:r>
                      <a:r>
                        <a:rPr kumimoji="0" lang="it-IT" sz="1050" b="0" i="0" u="none" strike="noStrike" cap="none" normalizeH="0" baseline="0" dirty="0" smtClean="0">
                          <a:ln>
                            <a:noFill/>
                          </a:ln>
                          <a:solidFill>
                            <a:schemeClr val="tx1"/>
                          </a:solidFill>
                          <a:effectLst/>
                          <a:latin typeface="Arial" charset="0"/>
                        </a:rPr>
                        <a:t> Disservizi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050" b="0" i="0" u="none" strike="noStrike" cap="none" normalizeH="0" baseline="0" dirty="0" smtClean="0">
                          <a:ln>
                            <a:noFill/>
                          </a:ln>
                          <a:solidFill>
                            <a:schemeClr val="tx1"/>
                          </a:solidFill>
                          <a:effectLst/>
                          <a:latin typeface="Arial" charset="0"/>
                        </a:rPr>
                        <a:t>2019 </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2018</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2017</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2016</a:t>
                      </a:r>
                    </a:p>
                    <a:p>
                      <a:pPr algn="l" fontAlgn="b"/>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1050" b="0" i="0" u="none" strike="noStrike" dirty="0" err="1" smtClean="0">
                          <a:solidFill>
                            <a:srgbClr val="000000"/>
                          </a:solidFill>
                          <a:latin typeface="Tahoma"/>
                        </a:rPr>
                        <a:t>N.Disservizi</a:t>
                      </a:r>
                      <a:r>
                        <a:rPr lang="it-IT" sz="1050" b="0" i="0" u="none" strike="noStrike" dirty="0" smtClean="0">
                          <a:solidFill>
                            <a:srgbClr val="000000"/>
                          </a:solidFill>
                          <a:latin typeface="Tahoma"/>
                        </a:rPr>
                        <a:t> 2015</a:t>
                      </a:r>
                      <a:endParaRPr lang="it-IT" sz="105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0" marR="0"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smtClean="0">
                          <a:solidFill>
                            <a:srgbClr val="000000"/>
                          </a:solidFill>
                          <a:latin typeface="Tahoma"/>
                        </a:rPr>
                        <a:t>Qualità del vitto</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4</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4</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smtClean="0">
                          <a:solidFill>
                            <a:srgbClr val="000000"/>
                          </a:solidFill>
                          <a:latin typeface="Tahoma"/>
                        </a:rPr>
                        <a:t>Confort e pulizia dei servizi</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3</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smtClean="0">
                          <a:solidFill>
                            <a:srgbClr val="000000"/>
                          </a:solidFill>
                          <a:latin typeface="Tahoma"/>
                        </a:rPr>
                        <a:t>Confort e pulizia delle strutture</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smtClean="0">
                          <a:solidFill>
                            <a:srgbClr val="000000"/>
                          </a:solidFill>
                          <a:latin typeface="Tahoma"/>
                        </a:rPr>
                        <a:t>Confort e pulizia della sala di attesa</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0</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dirty="0" smtClean="0">
                          <a:solidFill>
                            <a:srgbClr val="000000"/>
                          </a:solidFill>
                          <a:latin typeface="Tahoma"/>
                        </a:rPr>
                        <a:t>altro</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925">
                <a:tc>
                  <a:txBody>
                    <a:bodyPr/>
                    <a:lstStyle/>
                    <a:p>
                      <a:pPr algn="l" fontAlgn="b"/>
                      <a:r>
                        <a:rPr lang="it-IT" sz="1400" b="0" i="0" u="none" strike="noStrike">
                          <a:solidFill>
                            <a:srgbClr val="000000"/>
                          </a:solidFill>
                          <a:latin typeface="Tahoma"/>
                        </a:rPr>
                        <a:t>TOTALE</a:t>
                      </a:r>
                    </a:p>
                  </a:txBody>
                  <a:tcPr marL="9525" marR="9525" marT="9525"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4</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2</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5</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6</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7</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1400" b="0" i="0" u="none" strike="noStrike" dirty="0" smtClean="0">
                          <a:solidFill>
                            <a:srgbClr val="000000"/>
                          </a:solidFill>
                          <a:latin typeface="Tahoma"/>
                        </a:rPr>
                        <a:t>11</a:t>
                      </a:r>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endParaRPr lang="it-IT" sz="1400" b="0" i="0" u="none" strike="noStrike" dirty="0">
                        <a:solidFill>
                          <a:srgbClr val="000000"/>
                        </a:solidFill>
                        <a:latin typeface="Tahom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Segnaposto numero diapositiva 4"/>
          <p:cNvSpPr>
            <a:spLocks noGrp="1"/>
          </p:cNvSpPr>
          <p:nvPr>
            <p:ph type="sldNum" sz="quarter" idx="12"/>
          </p:nvPr>
        </p:nvSpPr>
        <p:spPr/>
        <p:txBody>
          <a:bodyPr/>
          <a:lstStyle/>
          <a:p>
            <a:pPr>
              <a:defRPr/>
            </a:pPr>
            <a:fld id="{66296A39-E2F8-4D15-9A2D-D55677646EAD}" type="slidenum">
              <a:rPr lang="it-IT" smtClean="0"/>
              <a:pPr>
                <a:defRPr/>
              </a:pPr>
              <a:t>17</a:t>
            </a:fld>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476672"/>
            <a:ext cx="8291264" cy="548680"/>
          </a:xfrm>
        </p:spPr>
        <p:txBody>
          <a:bodyPr/>
          <a:lstStyle/>
          <a:p>
            <a:r>
              <a:rPr lang="it-IT" sz="2400" dirty="0" smtClean="0">
                <a:solidFill>
                  <a:srgbClr val="000000"/>
                </a:solidFill>
                <a:latin typeface="Tahoma"/>
              </a:rPr>
              <a:t>Le principali tipologie di prestazioni che presentano segnalazioni di disservizi</a:t>
            </a:r>
            <a:r>
              <a:rPr lang="it-IT" dirty="0" smtClean="0">
                <a:solidFill>
                  <a:srgbClr val="000000"/>
                </a:solidFill>
                <a:latin typeface="Tahoma"/>
              </a:rPr>
              <a:t/>
            </a:r>
            <a:br>
              <a:rPr lang="it-IT" dirty="0" smtClean="0">
                <a:solidFill>
                  <a:srgbClr val="000000"/>
                </a:solidFill>
                <a:latin typeface="Tahoma"/>
              </a:rPr>
            </a:br>
            <a:endParaRPr lang="it-IT" dirty="0"/>
          </a:p>
        </p:txBody>
      </p:sp>
      <p:sp>
        <p:nvSpPr>
          <p:cNvPr id="4" name="Segnaposto numero diapositiva 3"/>
          <p:cNvSpPr>
            <a:spLocks noGrp="1"/>
          </p:cNvSpPr>
          <p:nvPr>
            <p:ph type="sldNum" sz="quarter" idx="12"/>
          </p:nvPr>
        </p:nvSpPr>
        <p:spPr/>
        <p:txBody>
          <a:bodyPr/>
          <a:lstStyle/>
          <a:p>
            <a:pPr>
              <a:defRPr/>
            </a:pPr>
            <a:fld id="{66296A39-E2F8-4D15-9A2D-D55677646EAD}" type="slidenum">
              <a:rPr lang="it-IT" smtClean="0"/>
              <a:pPr>
                <a:defRPr/>
              </a:pPr>
              <a:t>18</a:t>
            </a:fld>
            <a:endParaRPr lang="it-IT"/>
          </a:p>
        </p:txBody>
      </p:sp>
      <p:pic>
        <p:nvPicPr>
          <p:cNvPr id="22530" name="Picture 2"/>
          <p:cNvPicPr>
            <a:picLocks noGrp="1" noChangeAspect="1" noChangeArrowheads="1"/>
          </p:cNvPicPr>
          <p:nvPr>
            <p:ph type="tbl" idx="1"/>
          </p:nvPr>
        </p:nvPicPr>
        <p:blipFill>
          <a:blip r:embed="rId2" cstate="print"/>
          <a:srcRect/>
          <a:stretch>
            <a:fillRect/>
          </a:stretch>
        </p:blipFill>
        <p:spPr bwMode="auto">
          <a:xfrm>
            <a:off x="1115616" y="1700808"/>
            <a:ext cx="6419850" cy="128587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332656"/>
            <a:ext cx="8291264" cy="432048"/>
          </a:xfrm>
        </p:spPr>
        <p:txBody>
          <a:bodyPr/>
          <a:lstStyle/>
          <a:p>
            <a:r>
              <a:rPr lang="it-IT" sz="2400" dirty="0" smtClean="0">
                <a:solidFill>
                  <a:srgbClr val="000000"/>
                </a:solidFill>
                <a:latin typeface="Tahoma"/>
              </a:rPr>
              <a:t>Sintesi segnalazioni di disservizio al 2020</a:t>
            </a:r>
            <a:r>
              <a:rPr lang="it-IT" dirty="0" smtClean="0">
                <a:solidFill>
                  <a:srgbClr val="000000"/>
                </a:solidFill>
                <a:latin typeface="Tahoma"/>
              </a:rPr>
              <a:t/>
            </a:r>
            <a:br>
              <a:rPr lang="it-IT" dirty="0" smtClean="0">
                <a:solidFill>
                  <a:srgbClr val="000000"/>
                </a:solidFill>
                <a:latin typeface="Tahoma"/>
              </a:rPr>
            </a:br>
            <a:endParaRPr lang="it-IT" dirty="0"/>
          </a:p>
        </p:txBody>
      </p:sp>
      <p:sp>
        <p:nvSpPr>
          <p:cNvPr id="4" name="Segnaposto numero diapositiva 3"/>
          <p:cNvSpPr>
            <a:spLocks noGrp="1"/>
          </p:cNvSpPr>
          <p:nvPr>
            <p:ph type="sldNum" sz="quarter" idx="12"/>
          </p:nvPr>
        </p:nvSpPr>
        <p:spPr/>
        <p:txBody>
          <a:bodyPr/>
          <a:lstStyle/>
          <a:p>
            <a:pPr>
              <a:defRPr/>
            </a:pPr>
            <a:fld id="{66296A39-E2F8-4D15-9A2D-D55677646EAD}" type="slidenum">
              <a:rPr lang="it-IT" smtClean="0"/>
              <a:pPr>
                <a:defRPr/>
              </a:pPr>
              <a:t>19</a:t>
            </a:fld>
            <a:endParaRPr lang="it-IT"/>
          </a:p>
        </p:txBody>
      </p:sp>
      <p:graphicFrame>
        <p:nvGraphicFramePr>
          <p:cNvPr id="6" name="Segnaposto tabella 5"/>
          <p:cNvGraphicFramePr>
            <a:graphicFrameLocks noGrp="1"/>
          </p:cNvGraphicFramePr>
          <p:nvPr>
            <p:ph type="tbl" idx="1"/>
          </p:nvPr>
        </p:nvGraphicFramePr>
        <p:xfrm>
          <a:off x="611560" y="538799"/>
          <a:ext cx="7920879" cy="6158088"/>
        </p:xfrm>
        <a:graphic>
          <a:graphicData uri="http://schemas.openxmlformats.org/drawingml/2006/table">
            <a:tbl>
              <a:tblPr/>
              <a:tblGrid>
                <a:gridCol w="2936818"/>
                <a:gridCol w="1377014"/>
                <a:gridCol w="2400636"/>
                <a:gridCol w="694601"/>
                <a:gridCol w="511810"/>
              </a:tblGrid>
              <a:tr h="161113">
                <a:tc>
                  <a:txBody>
                    <a:bodyPr/>
                    <a:lstStyle/>
                    <a:p>
                      <a:pPr algn="l" fontAlgn="b"/>
                      <a:r>
                        <a:rPr lang="it-IT" sz="600" b="0" i="0" u="none" strike="noStrike" dirty="0">
                          <a:solidFill>
                            <a:srgbClr val="000000"/>
                          </a:solidFill>
                          <a:latin typeface="Tahoma"/>
                        </a:rPr>
                        <a:t> </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l" fontAlgn="b"/>
                      <a:r>
                        <a:rPr lang="it-IT" sz="600" b="0" i="0" u="none" strike="noStrike">
                          <a:solidFill>
                            <a:srgbClr val="000000"/>
                          </a:solidFill>
                          <a:latin typeface="Tahoma"/>
                        </a:rPr>
                        <a:t> </a:t>
                      </a:r>
                    </a:p>
                  </a:txBody>
                  <a:tcPr marL="7556" marR="7556" marT="75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l" fontAlgn="b"/>
                      <a:r>
                        <a:rPr lang="it-IT" sz="600" b="0" i="0" u="none" strike="noStrike">
                          <a:solidFill>
                            <a:srgbClr val="000000"/>
                          </a:solidFill>
                          <a:latin typeface="Tahoma"/>
                        </a:rPr>
                        <a:t>Anno</a:t>
                      </a:r>
                    </a:p>
                  </a:txBody>
                  <a:tcPr marL="7556" marR="7556" marT="75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1E1"/>
                    </a:solidFill>
                  </a:tcPr>
                </a:tc>
                <a:tc>
                  <a:txBody>
                    <a:bodyPr/>
                    <a:lstStyle/>
                    <a:p>
                      <a:pPr algn="r" fontAlgn="b"/>
                      <a:r>
                        <a:rPr lang="it-IT" sz="600" b="0" i="0" u="none" strike="noStrike" dirty="0" smtClean="0">
                          <a:solidFill>
                            <a:srgbClr val="000000"/>
                          </a:solidFill>
                          <a:latin typeface="Tahoma"/>
                        </a:rPr>
                        <a:t>2020</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Livello_1</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1E1E1"/>
                    </a:solidFill>
                  </a:tcPr>
                </a:tc>
                <a:tc>
                  <a:txBody>
                    <a:bodyPr/>
                    <a:lstStyle/>
                    <a:p>
                      <a:pPr algn="l" fontAlgn="b"/>
                      <a:r>
                        <a:rPr lang="it-IT" sz="600" b="0" i="0" u="none" strike="noStrike">
                          <a:solidFill>
                            <a:srgbClr val="000000"/>
                          </a:solidFill>
                          <a:latin typeface="Tahoma"/>
                        </a:rPr>
                        <a:t>Livello_2</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1E1E1"/>
                    </a:solidFill>
                  </a:tcPr>
                </a:tc>
                <a:tc>
                  <a:txBody>
                    <a:bodyPr/>
                    <a:lstStyle/>
                    <a:p>
                      <a:pPr algn="l" fontAlgn="b"/>
                      <a:r>
                        <a:rPr lang="it-IT" sz="600" b="0" i="0" u="none" strike="noStrike" dirty="0">
                          <a:solidFill>
                            <a:srgbClr val="000000"/>
                          </a:solidFill>
                          <a:latin typeface="Tahoma"/>
                        </a:rPr>
                        <a:t>Livello_3</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1E1E1"/>
                    </a:solidFill>
                  </a:tcPr>
                </a:tc>
                <a:tc>
                  <a:txBody>
                    <a:bodyPr/>
                    <a:lstStyle/>
                    <a:p>
                      <a:pPr algn="l" fontAlgn="b"/>
                      <a:r>
                        <a:rPr lang="it-IT" sz="600" b="0" i="0" u="none" strike="noStrike">
                          <a:solidFill>
                            <a:srgbClr val="000000"/>
                          </a:solidFill>
                          <a:latin typeface="Tahoma"/>
                        </a:rPr>
                        <a:t>N° Disservizi</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Medicina Emergenza e Acc Pronto Soccorso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30</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Poliambulatori Specialistici</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7</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Medicina  Generale I</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10</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Dermatologia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20</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smtClean="0">
                          <a:solidFill>
                            <a:srgbClr val="000000"/>
                          </a:solidFill>
                          <a:latin typeface="Tahoma"/>
                        </a:rPr>
                        <a:t>Geriatria</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7</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dirty="0">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a:solidFill>
                            <a:srgbClr val="000000"/>
                          </a:solidFill>
                          <a:latin typeface="Tahoma"/>
                        </a:rPr>
                        <a:t>Ortopedia e Traumatologia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6</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Ostetricia e Ginecologia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8</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Cardiologia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1</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Chirurgia Generale I</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7</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Oncologia Medica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4</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Unità Terapia Intensiva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4</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Anatomia Patologica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3</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Chirurgia Vascolare</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3</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Oculistica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5</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Reumatologia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2</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Servizio Amministrazione</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2</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Chirurgia Generale II</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3</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Chirurgia Pediatrica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1</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Direzione di Ospedale</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4</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Otorinolaringoiatria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2</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Pneumologia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2</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Ufficio tecnico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2</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Urologia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7</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Cardiochirurgia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1</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Dietetica NutrizioneClinica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1</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Gastroenterologia Endoscop.Digestiva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1</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Neonatologia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1</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Neurochirurgia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1</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Neurologia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2</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Pediatria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1</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2162">
                <a:tc>
                  <a:txBody>
                    <a:bodyPr/>
                    <a:lstStyle/>
                    <a:p>
                      <a:pPr algn="l" fontAlgn="b"/>
                      <a:r>
                        <a:rPr lang="it-IT" sz="600" b="0" i="0" u="none" strike="noStrike" dirty="0">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a:solidFill>
                            <a:srgbClr val="000000"/>
                          </a:solidFill>
                          <a:latin typeface="Tahoma"/>
                        </a:rPr>
                        <a:t>Radioterapia Oncologica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a:solidFill>
                            <a:srgbClr val="000000"/>
                          </a:solidFill>
                          <a:latin typeface="Tahoma"/>
                        </a:rPr>
                        <a:t>1</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1113">
                <a:tc>
                  <a:txBody>
                    <a:bodyPr/>
                    <a:lstStyle/>
                    <a:p>
                      <a:pPr algn="l" fontAlgn="b"/>
                      <a:r>
                        <a:rPr lang="it-IT" sz="600" b="0" i="0" u="none" strike="noStrike" dirty="0">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a:solidFill>
                            <a:srgbClr val="000000"/>
                          </a:solidFill>
                          <a:latin typeface="Tahoma"/>
                        </a:rPr>
                        <a:t>Serv.Psichiatrico Diagnosi e cura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a:solidFill>
                            <a:srgbClr val="000000"/>
                          </a:solidFill>
                          <a:latin typeface="Tahoma"/>
                        </a:rPr>
                        <a:t>1</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1113">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smtClean="0">
                          <a:solidFill>
                            <a:srgbClr val="000000"/>
                          </a:solidFill>
                          <a:latin typeface="Tahoma"/>
                        </a:rPr>
                        <a:t>Malattie  infettive</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1</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1113">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smtClean="0">
                          <a:solidFill>
                            <a:srgbClr val="000000"/>
                          </a:solidFill>
                          <a:latin typeface="Tahoma"/>
                        </a:rPr>
                        <a:t>Chirurgia </a:t>
                      </a:r>
                      <a:r>
                        <a:rPr lang="it-IT" sz="600" b="0" i="0" u="none" strike="noStrike" dirty="0" err="1" smtClean="0">
                          <a:solidFill>
                            <a:srgbClr val="000000"/>
                          </a:solidFill>
                          <a:latin typeface="Tahoma"/>
                        </a:rPr>
                        <a:t>maxillo</a:t>
                      </a:r>
                      <a:r>
                        <a:rPr lang="it-IT" sz="600" b="0" i="0" u="none" strike="noStrike" dirty="0" smtClean="0">
                          <a:solidFill>
                            <a:srgbClr val="000000"/>
                          </a:solidFill>
                          <a:latin typeface="Tahoma"/>
                        </a:rPr>
                        <a:t> facciale</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1</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1113">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smtClean="0">
                          <a:solidFill>
                            <a:srgbClr val="000000"/>
                          </a:solidFill>
                          <a:latin typeface="Tahoma"/>
                        </a:rPr>
                        <a:t>Nefrologia</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1</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1113">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smtClean="0">
                          <a:solidFill>
                            <a:srgbClr val="000000"/>
                          </a:solidFill>
                          <a:latin typeface="Tahoma"/>
                        </a:rPr>
                        <a:t>Chirurgia vascolare</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1</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1113">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err="1" smtClean="0">
                          <a:solidFill>
                            <a:srgbClr val="000000"/>
                          </a:solidFill>
                          <a:latin typeface="Tahoma"/>
                        </a:rPr>
                        <a:t>Trasusionale</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it-IT" sz="600" b="0" i="0" u="none" strike="noStrike" dirty="0" smtClean="0">
                          <a:solidFill>
                            <a:srgbClr val="000000"/>
                          </a:solidFill>
                          <a:latin typeface="Tahoma"/>
                        </a:rPr>
                        <a:t>1</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1113">
                <a:tc>
                  <a:txBody>
                    <a:bodyPr/>
                    <a:lstStyle/>
                    <a:p>
                      <a:pPr algn="l" fontAlgn="b"/>
                      <a:r>
                        <a:rPr lang="it-IT" sz="600" b="0" i="0" u="none" strike="noStrike" dirty="0">
                          <a:solidFill>
                            <a:srgbClr val="000000"/>
                          </a:solidFill>
                          <a:latin typeface="Tahoma"/>
                        </a:rPr>
                        <a:t>Ospedale di Trento</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a:solidFill>
                            <a:srgbClr val="000000"/>
                          </a:solidFill>
                          <a:latin typeface="Tahoma"/>
                        </a:rPr>
                        <a:t>S.Chiara</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600" b="0" i="0" u="none" strike="noStrike" dirty="0">
                          <a:solidFill>
                            <a:srgbClr val="000000"/>
                          </a:solidFill>
                          <a:latin typeface="Tahoma"/>
                        </a:rPr>
                        <a:t>TOTALE</a:t>
                      </a: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r>
                        <a:rPr lang="it-IT" sz="600" b="0" i="0" u="none" strike="noStrike" dirty="0" smtClean="0">
                          <a:solidFill>
                            <a:srgbClr val="000000"/>
                          </a:solidFill>
                          <a:latin typeface="Tahoma"/>
                        </a:rPr>
                        <a:t>132</a:t>
                      </a:r>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fontAlgn="b"/>
                      <a:endParaRPr lang="it-IT" sz="600" b="0" i="0" u="none" strike="noStrike" dirty="0">
                        <a:solidFill>
                          <a:srgbClr val="000000"/>
                        </a:solidFill>
                        <a:latin typeface="Tahoma"/>
                      </a:endParaRPr>
                    </a:p>
                  </a:txBody>
                  <a:tcPr marL="7556" marR="7556" marT="75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29600" cy="418058"/>
          </a:xfrm>
        </p:spPr>
        <p:txBody>
          <a:bodyPr/>
          <a:lstStyle/>
          <a:p>
            <a:r>
              <a:rPr lang="it-IT" sz="2000" b="1" dirty="0" smtClean="0">
                <a:solidFill>
                  <a:srgbClr val="FF0000"/>
                </a:solidFill>
              </a:rPr>
              <a:t>Il perimetro della gestione dei reclami</a:t>
            </a:r>
            <a:endParaRPr lang="it-IT" sz="2000" b="1" dirty="0"/>
          </a:p>
        </p:txBody>
      </p:sp>
      <p:sp>
        <p:nvSpPr>
          <p:cNvPr id="3" name="Segnaposto contenuto 2"/>
          <p:cNvSpPr>
            <a:spLocks noGrp="1"/>
          </p:cNvSpPr>
          <p:nvPr>
            <p:ph idx="1"/>
          </p:nvPr>
        </p:nvSpPr>
        <p:spPr>
          <a:xfrm>
            <a:off x="251520" y="620688"/>
            <a:ext cx="8640960" cy="5904656"/>
          </a:xfrm>
        </p:spPr>
        <p:txBody>
          <a:bodyPr/>
          <a:lstStyle/>
          <a:p>
            <a:r>
              <a:rPr lang="it-IT" sz="2000" dirty="0" smtClean="0"/>
              <a:t>reclami che riguardano i servizi e le prestazioni erogati dall’</a:t>
            </a:r>
            <a:r>
              <a:rPr lang="it-IT" sz="2000" dirty="0" err="1" smtClean="0"/>
              <a:t>Apss</a:t>
            </a:r>
            <a:r>
              <a:rPr lang="it-IT" sz="2000" dirty="0" smtClean="0"/>
              <a:t> e giunti in forma comprensibile alla conoscenza della “rete degli </a:t>
            </a:r>
            <a:r>
              <a:rPr lang="it-IT" sz="2000" dirty="0" err="1" smtClean="0"/>
              <a:t>urp</a:t>
            </a:r>
            <a:r>
              <a:rPr lang="it-IT" sz="2000" dirty="0" smtClean="0"/>
              <a:t>” </a:t>
            </a:r>
            <a:r>
              <a:rPr lang="it-IT" sz="2000" dirty="0" err="1" smtClean="0"/>
              <a:t>Apss</a:t>
            </a:r>
            <a:r>
              <a:rPr lang="it-IT" sz="2000" dirty="0" smtClean="0"/>
              <a:t> o direttamente alle Strutture e poi da queste trasmessi alla “rete degli </a:t>
            </a:r>
            <a:r>
              <a:rPr lang="it-IT" sz="2000" dirty="0" err="1" smtClean="0"/>
              <a:t>urp</a:t>
            </a:r>
            <a:r>
              <a:rPr lang="it-IT" sz="2000" dirty="0" smtClean="0"/>
              <a:t>”. Sono comprese anche le segnalazioni anonime. </a:t>
            </a:r>
          </a:p>
          <a:p>
            <a:pPr algn="ctr">
              <a:buNone/>
            </a:pPr>
            <a:endParaRPr lang="it-IT" sz="1800" b="1" dirty="0" smtClean="0">
              <a:solidFill>
                <a:srgbClr val="FF0000"/>
              </a:solidFill>
            </a:endParaRPr>
          </a:p>
          <a:p>
            <a:pPr algn="ctr">
              <a:buNone/>
            </a:pPr>
            <a:r>
              <a:rPr lang="it-IT" sz="1800" b="1" dirty="0" smtClean="0">
                <a:solidFill>
                  <a:srgbClr val="FF0000"/>
                </a:solidFill>
              </a:rPr>
              <a:t>Definizione di reclamo</a:t>
            </a:r>
          </a:p>
          <a:p>
            <a:r>
              <a:rPr lang="it-IT" sz="2200" dirty="0" smtClean="0"/>
              <a:t>“aspettativa non soddisfatta”</a:t>
            </a:r>
          </a:p>
          <a:p>
            <a:pPr lvl="1"/>
            <a:r>
              <a:rPr lang="it-IT" sz="2200" dirty="0" smtClean="0"/>
              <a:t>In quanto </a:t>
            </a:r>
            <a:r>
              <a:rPr lang="it-IT" sz="2200" dirty="0" smtClean="0">
                <a:solidFill>
                  <a:srgbClr val="FF0000"/>
                </a:solidFill>
              </a:rPr>
              <a:t>aspettativa</a:t>
            </a:r>
            <a:r>
              <a:rPr lang="it-IT" sz="2200" dirty="0" smtClean="0"/>
              <a:t> dipende da molte variabili socio culturali e dalle precedenti </a:t>
            </a:r>
            <a:r>
              <a:rPr lang="it-IT" sz="2200" dirty="0" smtClean="0">
                <a:solidFill>
                  <a:srgbClr val="FF0000"/>
                </a:solidFill>
              </a:rPr>
              <a:t>esperienze di servizio</a:t>
            </a:r>
            <a:r>
              <a:rPr lang="it-IT" sz="2200" dirty="0" smtClean="0"/>
              <a:t> (o dal “passaparola” se non si hanno avuto precedenti esperienze di servizio)</a:t>
            </a:r>
          </a:p>
          <a:p>
            <a:pPr lvl="1"/>
            <a:r>
              <a:rPr lang="it-IT" sz="2200" dirty="0" smtClean="0"/>
              <a:t>In quanto aspettativa non soddisfatta non significa che </a:t>
            </a:r>
            <a:r>
              <a:rPr lang="it-IT" sz="2200" dirty="0" smtClean="0">
                <a:solidFill>
                  <a:srgbClr val="FF0000"/>
                </a:solidFill>
              </a:rPr>
              <a:t>sia indicatore di un reale disservizio </a:t>
            </a:r>
            <a:r>
              <a:rPr lang="it-IT" sz="2200" dirty="0" smtClean="0"/>
              <a:t>(le aspettative possono essere non realistiche);</a:t>
            </a:r>
          </a:p>
          <a:p>
            <a:pPr lvl="1"/>
            <a:r>
              <a:rPr lang="it-IT" sz="2200" dirty="0" smtClean="0"/>
              <a:t>In quanto aspettativa non soddisfatta è comunque una </a:t>
            </a:r>
            <a:r>
              <a:rPr lang="it-IT" sz="2200" dirty="0" smtClean="0">
                <a:solidFill>
                  <a:srgbClr val="FF0000"/>
                </a:solidFill>
              </a:rPr>
              <a:t>percezione</a:t>
            </a:r>
            <a:r>
              <a:rPr lang="it-IT" sz="2200" dirty="0" smtClean="0"/>
              <a:t> di disservizio della quale l’Azienda deve tenere conto perché le conseguenze che provoca sono in ogni caso negative.</a:t>
            </a:r>
          </a:p>
        </p:txBody>
      </p:sp>
      <p:sp>
        <p:nvSpPr>
          <p:cNvPr id="4" name="Segnaposto numero diapositiva 3"/>
          <p:cNvSpPr>
            <a:spLocks noGrp="1"/>
          </p:cNvSpPr>
          <p:nvPr>
            <p:ph type="sldNum" sz="quarter" idx="12"/>
          </p:nvPr>
        </p:nvSpPr>
        <p:spPr>
          <a:xfrm>
            <a:off x="7308304" y="6381327"/>
            <a:ext cx="1378496" cy="340147"/>
          </a:xfrm>
        </p:spPr>
        <p:txBody>
          <a:bodyPr/>
          <a:lstStyle/>
          <a:p>
            <a:pPr>
              <a:defRPr/>
            </a:pPr>
            <a:fld id="{B0C76E82-8813-4C3B-A28C-5A33EC8612C8}" type="slidenum">
              <a:rPr lang="it-IT" smtClean="0"/>
              <a:pPr>
                <a:defRPr/>
              </a:pPr>
              <a:t>2</a:t>
            </a:fld>
            <a:endParaRPr lang="it-IT"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346050"/>
          </a:xfrm>
        </p:spPr>
        <p:txBody>
          <a:bodyPr/>
          <a:lstStyle/>
          <a:p>
            <a:r>
              <a:rPr lang="it-IT" sz="2000" dirty="0" smtClean="0"/>
              <a:t>ringraziamenti</a:t>
            </a:r>
            <a:endParaRPr lang="it-IT" sz="2000" dirty="0"/>
          </a:p>
        </p:txBody>
      </p:sp>
      <p:graphicFrame>
        <p:nvGraphicFramePr>
          <p:cNvPr id="5" name="Segnaposto tabella 4"/>
          <p:cNvGraphicFramePr>
            <a:graphicFrameLocks noGrp="1"/>
          </p:cNvGraphicFramePr>
          <p:nvPr>
            <p:ph type="tbl" idx="1"/>
          </p:nvPr>
        </p:nvGraphicFramePr>
        <p:xfrm>
          <a:off x="251520" y="404700"/>
          <a:ext cx="8640960" cy="9775974"/>
        </p:xfrm>
        <a:graphic>
          <a:graphicData uri="http://schemas.openxmlformats.org/drawingml/2006/table">
            <a:tbl>
              <a:tblPr/>
              <a:tblGrid>
                <a:gridCol w="1837726"/>
                <a:gridCol w="1736305"/>
                <a:gridCol w="827585"/>
                <a:gridCol w="1427989"/>
                <a:gridCol w="2811355"/>
              </a:tblGrid>
              <a:tr h="73352">
                <a:tc>
                  <a:txBody>
                    <a:bodyPr/>
                    <a:lstStyle/>
                    <a:p>
                      <a:pPr algn="l" fontAlgn="b"/>
                      <a:r>
                        <a:rPr lang="it-IT" sz="800" b="1" i="0" u="none" strike="noStrike">
                          <a:solidFill>
                            <a:srgbClr val="333333"/>
                          </a:solidFill>
                          <a:latin typeface="Tahoma"/>
                        </a:rPr>
                        <a:t>Tipologia_Segnalazione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5F5F5"/>
                    </a:solidFill>
                  </a:tcPr>
                </a:tc>
                <a:tc>
                  <a:txBody>
                    <a:bodyPr/>
                    <a:lstStyle/>
                    <a:p>
                      <a:pPr algn="l" fontAlgn="b"/>
                      <a:r>
                        <a:rPr lang="it-IT" sz="800" b="1" i="0" u="none" strike="noStrike">
                          <a:solidFill>
                            <a:srgbClr val="333333"/>
                          </a:solidFill>
                          <a:latin typeface="Tahoma"/>
                        </a:rPr>
                        <a:t>TipoIntervento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5F5F5"/>
                    </a:solidFill>
                  </a:tcPr>
                </a:tc>
                <a:tc>
                  <a:txBody>
                    <a:bodyPr/>
                    <a:lstStyle/>
                    <a:p>
                      <a:pPr algn="l" fontAlgn="b"/>
                      <a:r>
                        <a:rPr lang="it-IT" sz="800" b="1" i="0" u="none" strike="noStrike">
                          <a:solidFill>
                            <a:srgbClr val="333333"/>
                          </a:solidFill>
                          <a:latin typeface="Tahoma"/>
                        </a:rPr>
                        <a:t>Livello_2</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5F5F5"/>
                    </a:solidFill>
                  </a:tcPr>
                </a:tc>
                <a:tc>
                  <a:txBody>
                    <a:bodyPr/>
                    <a:lstStyle/>
                    <a:p>
                      <a:pPr algn="l" fontAlgn="b"/>
                      <a:r>
                        <a:rPr lang="it-IT" sz="800" b="1" i="0" u="none" strike="noStrike">
                          <a:solidFill>
                            <a:srgbClr val="333333"/>
                          </a:solidFill>
                          <a:latin typeface="Tahoma"/>
                        </a:rPr>
                        <a:t>Livello_4</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5F5F5"/>
                    </a:solidFill>
                  </a:tcPr>
                </a:tc>
                <a:tc>
                  <a:txBody>
                    <a:bodyPr/>
                    <a:lstStyle/>
                    <a:p>
                      <a:pPr algn="l" fontAlgn="b"/>
                      <a:r>
                        <a:rPr lang="it-IT" sz="800" b="1" i="0" u="none" strike="noStrike">
                          <a:solidFill>
                            <a:srgbClr val="333333"/>
                          </a:solidFill>
                          <a:latin typeface="Tahoma"/>
                        </a:rPr>
                        <a:t>Livello_3</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5F5F5"/>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Nefrologia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Unità Terapia Intensiva Cardiologica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Pneumologia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Pneumologia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Pneumologia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Chirurgia Pediatrica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Chirurgia Pediatrica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Chirurgia Pediatrica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Oculistica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dirty="0">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Oculistica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Info e trattamento sanitario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Chirurgia Generale I</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Info e trattamento sanitario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Chirurgia Generale I</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Info e trattamento sanitario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Chirurgia Generale I</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Urologia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Ortopedia e Traumatologia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Ortopedia e Traumatologia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assistenza specialistica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Poliambulatori Specialistici</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assistenza specialistica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Poliambulatori Specialistici</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assistenza specialistica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Poliambulatori Specialistici</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Aspetti alberghieri</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altro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Dietetica NutrizioneClinica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Aspetti alberghieri</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altro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Dietetica NutrizioneClinica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Geriatria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Geriatria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Geriatria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Cardiologia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Cardiologia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Unità Terapia Intensiva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Unità Terapia Intensiva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Unità Terapia Intensiva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Unità Terapia Intensiva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Unità Terapia Intensiva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Altro ...</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altro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Direzione di Ospedale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Altro ...</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altro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Direzione di Ospedale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Info e trattamento sanitario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altro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Direzione di Ospedale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Info e trattamento sanitario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altro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Direzione di Ospedale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altro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Direzione di Ospedale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Neurochirurgia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Neurochirurgia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Neurochirurgia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Neurochirurgia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Neurochirurgia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Medicina Emergenza e Acc 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Medicina Emergenza e Acc 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Medicina Emergenza e Acc 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Info e trattamento sanitario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Medicina Emergenza e Acc 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Info e trattamento sanitario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Medicina Emergenza e Acc 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Info e trattamento sanitario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Medicina Emergenza e Acc 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Medicina Emergenza e Acc 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Medicina Emergenza e Acc Pronto Soccorso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Pediatria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Pediatria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Pediatria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Pediatria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Pediatria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r h="73352">
                <a:tc>
                  <a:txBody>
                    <a:bodyPr/>
                    <a:lstStyle/>
                    <a:p>
                      <a:pPr algn="l" fontAlgn="b"/>
                      <a:r>
                        <a:rPr lang="it-IT" sz="800" b="0" i="0" u="none" strike="noStrike">
                          <a:solidFill>
                            <a:srgbClr val="333333"/>
                          </a:solidFill>
                          <a:latin typeface="Tahoma"/>
                        </a:rPr>
                        <a:t>Ringraziamento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Relazioni sociali e umane</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S.Chiara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a:solidFill>
                            <a:srgbClr val="333333"/>
                          </a:solidFill>
                          <a:latin typeface="Tahoma"/>
                        </a:rPr>
                        <a:t>ricovero ospedaliero</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fontAlgn="b"/>
                      <a:r>
                        <a:rPr lang="it-IT" sz="800" b="0" i="0" u="none" strike="noStrike" dirty="0">
                          <a:solidFill>
                            <a:srgbClr val="333333"/>
                          </a:solidFill>
                          <a:latin typeface="Tahoma"/>
                        </a:rPr>
                        <a:t>Ostetricia e Ginecologia</a:t>
                      </a:r>
                    </a:p>
                  </a:txBody>
                  <a:tcPr marL="3413" marR="3413" marT="3413" marB="0" anchor="b">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r>
            </a:tbl>
          </a:graphicData>
        </a:graphic>
      </p:graphicFrame>
      <p:sp>
        <p:nvSpPr>
          <p:cNvPr id="4" name="Segnaposto numero diapositiva 3"/>
          <p:cNvSpPr>
            <a:spLocks noGrp="1"/>
          </p:cNvSpPr>
          <p:nvPr>
            <p:ph type="sldNum" sz="quarter" idx="12"/>
          </p:nvPr>
        </p:nvSpPr>
        <p:spPr/>
        <p:txBody>
          <a:bodyPr/>
          <a:lstStyle/>
          <a:p>
            <a:pPr>
              <a:defRPr/>
            </a:pPr>
            <a:fld id="{66296A39-E2F8-4D15-9A2D-D55677646EAD}" type="slidenum">
              <a:rPr lang="it-IT" smtClean="0"/>
              <a:pPr>
                <a:defRPr/>
              </a:pPr>
              <a:t>20</a:t>
            </a:fld>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88640"/>
            <a:ext cx="8363272" cy="346050"/>
          </a:xfrm>
        </p:spPr>
        <p:txBody>
          <a:bodyPr/>
          <a:lstStyle/>
          <a:p>
            <a:r>
              <a:rPr lang="it-IT" sz="2800" b="1" dirty="0" smtClean="0"/>
              <a:t>Come utilizzare le segnalazioni</a:t>
            </a:r>
            <a:endParaRPr lang="it-IT" sz="2800" b="1" dirty="0"/>
          </a:p>
        </p:txBody>
      </p:sp>
      <p:sp>
        <p:nvSpPr>
          <p:cNvPr id="3" name="Segnaposto contenuto 2"/>
          <p:cNvSpPr>
            <a:spLocks noGrp="1"/>
          </p:cNvSpPr>
          <p:nvPr>
            <p:ph idx="1"/>
          </p:nvPr>
        </p:nvSpPr>
        <p:spPr>
          <a:xfrm>
            <a:off x="179512" y="692696"/>
            <a:ext cx="8784976" cy="5760640"/>
          </a:xfrm>
        </p:spPr>
        <p:txBody>
          <a:bodyPr/>
          <a:lstStyle/>
          <a:p>
            <a:r>
              <a:rPr lang="it-IT" sz="2200" dirty="0" smtClean="0">
                <a:solidFill>
                  <a:srgbClr val="FF0000"/>
                </a:solidFill>
              </a:rPr>
              <a:t>A livello micro:</a:t>
            </a:r>
            <a:r>
              <a:rPr lang="it-IT" sz="2200" dirty="0" smtClean="0"/>
              <a:t>in ogni U.O./Servizio si possono utilizzare le segnalazioni pervenute come “eventi sentinella” – se ne hanno le caratteristiche – per riflettere su quanto il cittadino ha segnalato e se il caso adottare le opportune azioni finalizzate al miglioramento della qualità (N.B. ogni segnalazione viene trasmessa per l’istruttoria al responsabile dell’U.O. o Servizio che quindi ne è a conoscenza. Se necessario il Servizio </a:t>
            </a:r>
            <a:r>
              <a:rPr lang="it-IT" sz="2200" dirty="0" err="1" smtClean="0"/>
              <a:t>Urp</a:t>
            </a:r>
            <a:r>
              <a:rPr lang="it-IT" sz="2200" dirty="0" smtClean="0"/>
              <a:t> può comunque fornire i dati necessari).</a:t>
            </a:r>
          </a:p>
          <a:p>
            <a:r>
              <a:rPr lang="it-IT" sz="2200" dirty="0" smtClean="0">
                <a:solidFill>
                  <a:srgbClr val="FF0000"/>
                </a:solidFill>
              </a:rPr>
              <a:t>A livello macro</a:t>
            </a:r>
            <a:r>
              <a:rPr lang="it-IT" sz="2200" dirty="0" smtClean="0"/>
              <a:t>: assieme ad altre informazioni in possesso di </a:t>
            </a:r>
            <a:r>
              <a:rPr lang="it-IT" sz="2200" dirty="0" err="1" smtClean="0"/>
              <a:t>Apss</a:t>
            </a:r>
            <a:r>
              <a:rPr lang="it-IT" sz="2200" dirty="0" smtClean="0"/>
              <a:t>, si possono utilizzare i dati per individuare “criticità di sistema” e su queste agire con azioni mirate, formative rivolte agli operatori o informative rivolte ai cittadini oppure organizzative per risolvere criticità procedurali.</a:t>
            </a:r>
          </a:p>
          <a:p>
            <a:endParaRPr lang="it-IT" sz="2200" dirty="0" smtClean="0"/>
          </a:p>
          <a:p>
            <a:endParaRPr lang="it-IT" dirty="0"/>
          </a:p>
        </p:txBody>
      </p:sp>
      <p:sp>
        <p:nvSpPr>
          <p:cNvPr id="4" name="Segnaposto numero diapositiva 3"/>
          <p:cNvSpPr>
            <a:spLocks noGrp="1"/>
          </p:cNvSpPr>
          <p:nvPr>
            <p:ph type="sldNum" sz="quarter" idx="12"/>
          </p:nvPr>
        </p:nvSpPr>
        <p:spPr/>
        <p:txBody>
          <a:bodyPr/>
          <a:lstStyle/>
          <a:p>
            <a:pPr>
              <a:defRPr/>
            </a:pPr>
            <a:fld id="{B0C76E82-8813-4C3B-A28C-5A33EC8612C8}" type="slidenum">
              <a:rPr lang="it-IT" smtClean="0"/>
              <a:pPr>
                <a:defRPr/>
              </a:pPr>
              <a:t>21</a:t>
            </a:fld>
            <a:endParaRPr lang="it-I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lstStyle/>
          <a:p>
            <a:r>
              <a:rPr lang="it-IT" sz="2400" b="1" dirty="0" smtClean="0"/>
              <a:t>Livello micro: cosa è stato fatto in seguito alla segnalazione</a:t>
            </a:r>
            <a:endParaRPr lang="it-IT" sz="2400" b="1" dirty="0"/>
          </a:p>
        </p:txBody>
      </p:sp>
      <p:sp>
        <p:nvSpPr>
          <p:cNvPr id="3" name="Segnaposto contenuto 2"/>
          <p:cNvSpPr>
            <a:spLocks noGrp="1"/>
          </p:cNvSpPr>
          <p:nvPr>
            <p:ph idx="1"/>
          </p:nvPr>
        </p:nvSpPr>
        <p:spPr>
          <a:xfrm>
            <a:off x="402336" y="936152"/>
            <a:ext cx="8418136" cy="5616624"/>
          </a:xfrm>
        </p:spPr>
        <p:txBody>
          <a:bodyPr/>
          <a:lstStyle/>
          <a:p>
            <a:r>
              <a:rPr lang="it-IT" sz="1800" dirty="0" smtClean="0">
                <a:solidFill>
                  <a:srgbClr val="FF0000"/>
                </a:solidFill>
              </a:rPr>
              <a:t>Reclami per aspettative non realistiche e non pertinenti</a:t>
            </a:r>
            <a:r>
              <a:rPr lang="it-IT" sz="1800" dirty="0" smtClean="0"/>
              <a:t>: risposta informativa con lo scopo di evidenziare le ragioni del comportamento dell’</a:t>
            </a:r>
            <a:r>
              <a:rPr lang="it-IT" sz="1800" dirty="0" err="1" smtClean="0"/>
              <a:t>Apss</a:t>
            </a:r>
            <a:r>
              <a:rPr lang="it-IT" sz="1800" dirty="0" smtClean="0"/>
              <a:t> e allineare le aspettative con la realtà dei fatti</a:t>
            </a:r>
          </a:p>
          <a:p>
            <a:r>
              <a:rPr lang="it-IT" sz="1800" dirty="0" smtClean="0">
                <a:solidFill>
                  <a:srgbClr val="FF0000"/>
                </a:solidFill>
              </a:rPr>
              <a:t>Reclami per aspettative realistiche e pertinenti</a:t>
            </a:r>
            <a:r>
              <a:rPr lang="it-IT" sz="1800" dirty="0" smtClean="0"/>
              <a:t>:</a:t>
            </a:r>
          </a:p>
          <a:p>
            <a:r>
              <a:rPr lang="it-IT" sz="1800" dirty="0" smtClean="0"/>
              <a:t>inerenti al ticket: si sono avviate dopo l’istruttoria le procedure per il rimborso</a:t>
            </a:r>
          </a:p>
          <a:p>
            <a:r>
              <a:rPr lang="it-IT" sz="1800" dirty="0" smtClean="0"/>
              <a:t>inerenti alla tempestività nell’erogazione delle prestazioni: sono stati presi in carico dall’</a:t>
            </a:r>
            <a:r>
              <a:rPr lang="it-IT" sz="1800" dirty="0" err="1" smtClean="0"/>
              <a:t>Urp</a:t>
            </a:r>
            <a:r>
              <a:rPr lang="it-IT" sz="1800" dirty="0" smtClean="0"/>
              <a:t>, in collaborazione con l’ufficio </a:t>
            </a:r>
            <a:r>
              <a:rPr lang="it-IT" sz="1800" dirty="0" err="1" smtClean="0"/>
              <a:t>Cup</a:t>
            </a:r>
            <a:r>
              <a:rPr lang="it-IT" sz="1800" dirty="0" smtClean="0"/>
              <a:t> e sono stati risolti nella grande maggioranza dei casi (significa che il cittadino ha accettato la soluzione proposta). Questo avviene sempre e comunque per i RAO e con una verifica della effettiva problematicità negli altri casi non RAO.</a:t>
            </a:r>
          </a:p>
          <a:p>
            <a:r>
              <a:rPr lang="it-IT" sz="1800" dirty="0" smtClean="0"/>
              <a:t>Inerenti funzionamento </a:t>
            </a:r>
            <a:r>
              <a:rPr lang="it-IT" sz="1800" dirty="0" err="1" smtClean="0"/>
              <a:t>Cup</a:t>
            </a:r>
            <a:r>
              <a:rPr lang="it-IT" sz="1800" dirty="0" smtClean="0"/>
              <a:t>: sistematico confronto con il responsabile assistenza specialistica e responsabile </a:t>
            </a:r>
            <a:r>
              <a:rPr lang="it-IT" sz="1800" dirty="0" err="1" smtClean="0"/>
              <a:t>Call</a:t>
            </a:r>
            <a:r>
              <a:rPr lang="it-IT" sz="1800" dirty="0" smtClean="0"/>
              <a:t> center </a:t>
            </a:r>
            <a:r>
              <a:rPr lang="it-IT" sz="1800" dirty="0" err="1" smtClean="0"/>
              <a:t>Cup</a:t>
            </a:r>
            <a:r>
              <a:rPr lang="it-IT" sz="1800" dirty="0" smtClean="0"/>
              <a:t> per segnalazione tempestiva delle criticità emergenti.</a:t>
            </a:r>
          </a:p>
          <a:p>
            <a:r>
              <a:rPr lang="it-IT" sz="1800" dirty="0" smtClean="0"/>
              <a:t>Inerenti ad altre problematicità meno “oggettive” ad esempio aspetti umanizzazione e in particolare cortesia: la criticità segnalata dal cittadino è stata portata a conoscenza del responsabile e del personale coinvolto. </a:t>
            </a:r>
          </a:p>
          <a:p>
            <a:r>
              <a:rPr lang="it-IT" sz="1800" dirty="0" smtClean="0"/>
              <a:t>Inerenti al trattamento sanitario: collegamento con il CVS (Comitato Valutazione Sinistri) per la valutazione e gli eventuali adempimenti.</a:t>
            </a:r>
          </a:p>
          <a:p>
            <a:r>
              <a:rPr lang="it-IT" sz="1800" dirty="0" smtClean="0"/>
              <a:t>Inerenti ad aspetti strutturali/logistici: sono stati attivati i servizi competenti</a:t>
            </a:r>
          </a:p>
          <a:p>
            <a:endParaRPr lang="it-IT" sz="2000" dirty="0"/>
          </a:p>
        </p:txBody>
      </p:sp>
      <p:sp>
        <p:nvSpPr>
          <p:cNvPr id="4" name="Segnaposto numero diapositiva 3"/>
          <p:cNvSpPr>
            <a:spLocks noGrp="1"/>
          </p:cNvSpPr>
          <p:nvPr>
            <p:ph type="sldNum" sz="quarter" idx="12"/>
          </p:nvPr>
        </p:nvSpPr>
        <p:spPr/>
        <p:txBody>
          <a:bodyPr/>
          <a:lstStyle/>
          <a:p>
            <a:pPr>
              <a:defRPr/>
            </a:pPr>
            <a:fld id="{B0C76E82-8813-4C3B-A28C-5A33EC8612C8}" type="slidenum">
              <a:rPr lang="it-IT" smtClean="0"/>
              <a:pPr>
                <a:defRPr/>
              </a:pPr>
              <a:t>22</a:t>
            </a:fld>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1052736"/>
            <a:ext cx="8568952" cy="5184576"/>
          </a:xfrm>
        </p:spPr>
        <p:txBody>
          <a:bodyPr/>
          <a:lstStyle/>
          <a:p>
            <a:r>
              <a:rPr lang="it-IT" sz="2400" dirty="0" smtClean="0"/>
              <a:t>In quanto insoddisfazione percepita il reclamo può riferirsi ad una reale o presunta irregolarità.</a:t>
            </a:r>
            <a:r>
              <a:rPr lang="it-IT" sz="2400" dirty="0" smtClean="0">
                <a:solidFill>
                  <a:srgbClr val="FF0000"/>
                </a:solidFill>
              </a:rPr>
              <a:t> Il reclamo non individua necessariamente errori </a:t>
            </a:r>
            <a:r>
              <a:rPr lang="it-IT" sz="2400" dirty="0" smtClean="0"/>
              <a:t>dell’organizzazione, ma in ogni caso è però trattato e gestito e quindi poi classificato nel “rapporto delle segnalazioni”. </a:t>
            </a:r>
          </a:p>
          <a:p>
            <a:r>
              <a:rPr lang="it-IT" sz="2400" dirty="0" smtClean="0"/>
              <a:t>L’esperienza evidenzia che solo il 4-5% dei clienti esprimono un reclamo in caso di insoddisfazione; gli altri sono “clienti” persi o fortemente a rischio di esserlo (senza contare l’effetto passaparola negativo che influenza molte altre persone). </a:t>
            </a:r>
          </a:p>
          <a:p>
            <a:endParaRPr lang="it-IT" dirty="0"/>
          </a:p>
        </p:txBody>
      </p:sp>
      <p:sp>
        <p:nvSpPr>
          <p:cNvPr id="4" name="Segnaposto numero diapositiva 3"/>
          <p:cNvSpPr>
            <a:spLocks noGrp="1"/>
          </p:cNvSpPr>
          <p:nvPr>
            <p:ph type="sldNum" sz="quarter" idx="12"/>
          </p:nvPr>
        </p:nvSpPr>
        <p:spPr/>
        <p:txBody>
          <a:bodyPr/>
          <a:lstStyle/>
          <a:p>
            <a:pPr>
              <a:defRPr/>
            </a:pPr>
            <a:fld id="{B0C76E82-8813-4C3B-A28C-5A33EC8612C8}" type="slidenum">
              <a:rPr lang="it-IT" smtClean="0"/>
              <a:pPr>
                <a:defRPr/>
              </a:pPr>
              <a:t>3</a:t>
            </a:fld>
            <a:endParaRPr lang="it-IT"/>
          </a:p>
        </p:txBody>
      </p:sp>
      <p:sp>
        <p:nvSpPr>
          <p:cNvPr id="5" name="CasellaDiTesto 4"/>
          <p:cNvSpPr txBox="1"/>
          <p:nvPr/>
        </p:nvSpPr>
        <p:spPr>
          <a:xfrm>
            <a:off x="971600" y="260648"/>
            <a:ext cx="7327712" cy="369332"/>
          </a:xfrm>
          <a:prstGeom prst="rect">
            <a:avLst/>
          </a:prstGeom>
          <a:noFill/>
        </p:spPr>
        <p:txBody>
          <a:bodyPr wrap="none" rtlCol="0">
            <a:spAutoFit/>
          </a:bodyPr>
          <a:lstStyle/>
          <a:p>
            <a:r>
              <a:rPr lang="it-IT" b="1" dirty="0" smtClean="0">
                <a:solidFill>
                  <a:srgbClr val="FF0000"/>
                </a:solidFill>
              </a:rPr>
              <a:t>IL RECLAMO NON INDIVIDUA NECESSARIAMENTE UN ERRORE</a:t>
            </a:r>
            <a:endParaRPr lang="it-IT" b="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29600" cy="634082"/>
          </a:xfrm>
        </p:spPr>
        <p:txBody>
          <a:bodyPr/>
          <a:lstStyle/>
          <a:p>
            <a:r>
              <a:rPr lang="it-IT" sz="3200" dirty="0" smtClean="0">
                <a:solidFill>
                  <a:srgbClr val="FF0000"/>
                </a:solidFill>
              </a:rPr>
              <a:t>La risposta al reclamo</a:t>
            </a:r>
            <a:endParaRPr lang="it-IT" sz="3200" dirty="0">
              <a:solidFill>
                <a:srgbClr val="FF0000"/>
              </a:solidFill>
            </a:endParaRPr>
          </a:p>
        </p:txBody>
      </p:sp>
      <p:sp>
        <p:nvSpPr>
          <p:cNvPr id="3" name="Segnaposto contenuto 2"/>
          <p:cNvSpPr>
            <a:spLocks noGrp="1"/>
          </p:cNvSpPr>
          <p:nvPr>
            <p:ph idx="1"/>
          </p:nvPr>
        </p:nvSpPr>
        <p:spPr>
          <a:xfrm>
            <a:off x="179512" y="1052736"/>
            <a:ext cx="8712968" cy="5112568"/>
          </a:xfrm>
        </p:spPr>
        <p:txBody>
          <a:bodyPr/>
          <a:lstStyle/>
          <a:p>
            <a:pPr marL="0">
              <a:buNone/>
            </a:pPr>
            <a:r>
              <a:rPr lang="it-IT" sz="1900" dirty="0" smtClean="0"/>
              <a:t>Partendo dalla definizione del reclamo come aspettativa non soddisfatta, la risposta deve prima di tutto verificare se l’aspettativa era realistica/pertinente:</a:t>
            </a:r>
          </a:p>
          <a:p>
            <a:pPr lvl="1"/>
            <a:r>
              <a:rPr lang="it-IT" sz="2000" dirty="0" smtClean="0"/>
              <a:t>Se </a:t>
            </a:r>
            <a:r>
              <a:rPr lang="it-IT" sz="2000" dirty="0" smtClean="0">
                <a:solidFill>
                  <a:srgbClr val="FF0000"/>
                </a:solidFill>
              </a:rPr>
              <a:t>l’aspettativa è realistica e pertinente </a:t>
            </a:r>
            <a:r>
              <a:rPr lang="it-IT" sz="2000" dirty="0" smtClean="0"/>
              <a:t>il reclamo è significativo e deve portare ad effettive azioni di ripristino dei diritti del cittadino e ad individuare le azioni di miglioramento per evitare il ripetersi dell’evento. La risposta deve evidenziare queste azioni              </a:t>
            </a:r>
            <a:r>
              <a:rPr lang="it-IT" sz="2000" dirty="0" smtClean="0">
                <a:solidFill>
                  <a:srgbClr val="FF0000"/>
                </a:solidFill>
              </a:rPr>
              <a:t>(azione correttiva).</a:t>
            </a:r>
          </a:p>
          <a:p>
            <a:pPr lvl="1"/>
            <a:r>
              <a:rPr lang="it-IT" sz="2000" dirty="0" smtClean="0"/>
              <a:t>Se </a:t>
            </a:r>
            <a:r>
              <a:rPr lang="it-IT" sz="2000" dirty="0" smtClean="0">
                <a:solidFill>
                  <a:srgbClr val="FF0000"/>
                </a:solidFill>
              </a:rPr>
              <a:t>l’aspettativa è non realistica e non pertinente </a:t>
            </a:r>
            <a:r>
              <a:rPr lang="it-IT" sz="2000" dirty="0" smtClean="0"/>
              <a:t>la risposta, che deve comunque esserci, deve chiarire la situazione al segnalatore in modo da allineare le sue aspettative alla realtà dei fatti                        </a:t>
            </a:r>
            <a:r>
              <a:rPr lang="it-IT" sz="2000" dirty="0" smtClean="0">
                <a:solidFill>
                  <a:srgbClr val="FF0000"/>
                </a:solidFill>
              </a:rPr>
              <a:t>(azione informativa).</a:t>
            </a:r>
            <a:endParaRPr lang="it-IT" sz="2000" dirty="0" smtClean="0"/>
          </a:p>
          <a:p>
            <a:pPr lvl="1"/>
            <a:r>
              <a:rPr lang="it-IT" sz="2000" dirty="0" smtClean="0"/>
              <a:t>Si può individuare nelle segnalazioni  anche uno </a:t>
            </a:r>
            <a:r>
              <a:rPr lang="it-IT" sz="2000" dirty="0" smtClean="0">
                <a:solidFill>
                  <a:srgbClr val="FF0000"/>
                </a:solidFill>
              </a:rPr>
              <a:t>spazio intermedio </a:t>
            </a:r>
            <a:r>
              <a:rPr lang="it-IT" sz="2000" dirty="0" smtClean="0"/>
              <a:t>fra aspettativa realistica e irrealistica ed è in questo spazio meno definito che si genera più insoddisfazione nel cittadino</a:t>
            </a:r>
          </a:p>
        </p:txBody>
      </p:sp>
      <p:sp>
        <p:nvSpPr>
          <p:cNvPr id="4" name="Segnaposto numero diapositiva 3"/>
          <p:cNvSpPr>
            <a:spLocks noGrp="1"/>
          </p:cNvSpPr>
          <p:nvPr>
            <p:ph type="sldNum" sz="quarter" idx="12"/>
          </p:nvPr>
        </p:nvSpPr>
        <p:spPr/>
        <p:txBody>
          <a:bodyPr/>
          <a:lstStyle/>
          <a:p>
            <a:pPr>
              <a:defRPr/>
            </a:pPr>
            <a:fld id="{B0C76E82-8813-4C3B-A28C-5A33EC8612C8}" type="slidenum">
              <a:rPr lang="it-IT" smtClean="0"/>
              <a:pPr>
                <a:defRPr/>
              </a:pPr>
              <a:t>4</a:t>
            </a:fld>
            <a:endParaRPr lang="it-IT"/>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90066"/>
          </a:xfrm>
        </p:spPr>
        <p:txBody>
          <a:bodyPr/>
          <a:lstStyle/>
          <a:p>
            <a:r>
              <a:rPr lang="it-IT" sz="3200" b="1" dirty="0" smtClean="0">
                <a:solidFill>
                  <a:srgbClr val="FF0000"/>
                </a:solidFill>
              </a:rPr>
              <a:t>Caratteristiche della risposta al reclamo</a:t>
            </a:r>
            <a:endParaRPr lang="it-IT" sz="3200" b="1" dirty="0">
              <a:solidFill>
                <a:srgbClr val="FF0000"/>
              </a:solidFill>
            </a:endParaRPr>
          </a:p>
        </p:txBody>
      </p:sp>
      <p:sp>
        <p:nvSpPr>
          <p:cNvPr id="3" name="Segnaposto contenuto 2"/>
          <p:cNvSpPr>
            <a:spLocks noGrp="1"/>
          </p:cNvSpPr>
          <p:nvPr>
            <p:ph idx="1"/>
          </p:nvPr>
        </p:nvSpPr>
        <p:spPr>
          <a:xfrm>
            <a:off x="457200" y="908720"/>
            <a:ext cx="8229600" cy="5688632"/>
          </a:xfrm>
        </p:spPr>
        <p:txBody>
          <a:bodyPr/>
          <a:lstStyle/>
          <a:p>
            <a:pPr>
              <a:buNone/>
            </a:pPr>
            <a:r>
              <a:rPr lang="it-IT" sz="2800" dirty="0" smtClean="0"/>
              <a:t>La risposta deve agire sulla corretta definizione delle aspettative attraverso strumenti linguistici adeguati.</a:t>
            </a:r>
          </a:p>
          <a:p>
            <a:pPr>
              <a:buNone/>
            </a:pPr>
            <a:r>
              <a:rPr lang="it-IT" sz="2800" dirty="0" smtClean="0"/>
              <a:t> </a:t>
            </a:r>
          </a:p>
          <a:p>
            <a:pPr>
              <a:buNone/>
            </a:pPr>
            <a:r>
              <a:rPr lang="it-IT" sz="2800" dirty="0" smtClean="0"/>
              <a:t>L’obiettivo è allineare le aspettative alla realtà in modo da aumentare la competenza del cittadino nell’uso dei servizi. </a:t>
            </a:r>
          </a:p>
          <a:p>
            <a:pPr>
              <a:buNone/>
            </a:pPr>
            <a:endParaRPr lang="it-IT" sz="2800" dirty="0" smtClean="0"/>
          </a:p>
          <a:p>
            <a:pPr>
              <a:buNone/>
            </a:pPr>
            <a:r>
              <a:rPr lang="it-IT" sz="2800" dirty="0" smtClean="0"/>
              <a:t>La risposta deve utilizzare per quanto possibile gli stessi strumenti linguistici usati e presenti nel reclamo. </a:t>
            </a:r>
          </a:p>
          <a:p>
            <a:endParaRPr lang="it-IT" dirty="0"/>
          </a:p>
        </p:txBody>
      </p:sp>
      <p:sp>
        <p:nvSpPr>
          <p:cNvPr id="4" name="Segnaposto numero diapositiva 3"/>
          <p:cNvSpPr>
            <a:spLocks noGrp="1"/>
          </p:cNvSpPr>
          <p:nvPr>
            <p:ph type="sldNum" sz="quarter" idx="12"/>
          </p:nvPr>
        </p:nvSpPr>
        <p:spPr/>
        <p:txBody>
          <a:bodyPr/>
          <a:lstStyle/>
          <a:p>
            <a:pPr>
              <a:defRPr/>
            </a:pPr>
            <a:fld id="{B0C76E82-8813-4C3B-A28C-5A33EC8612C8}" type="slidenum">
              <a:rPr lang="it-IT" smtClean="0"/>
              <a:pPr>
                <a:defRPr/>
              </a:pPr>
              <a:t>5</a:t>
            </a:fld>
            <a:endParaRPr lang="it-IT"/>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19256" cy="346050"/>
          </a:xfrm>
        </p:spPr>
        <p:txBody>
          <a:bodyPr/>
          <a:lstStyle/>
          <a:p>
            <a:r>
              <a:rPr lang="it-IT" sz="1800" dirty="0" smtClean="0"/>
              <a:t>Sintesi della procedura di gestione delle segnalazioni</a:t>
            </a:r>
            <a:endParaRPr lang="it-IT" sz="1800" dirty="0"/>
          </a:p>
        </p:txBody>
      </p:sp>
      <p:sp>
        <p:nvSpPr>
          <p:cNvPr id="3" name="Segnaposto contenuto 2"/>
          <p:cNvSpPr>
            <a:spLocks noGrp="1"/>
          </p:cNvSpPr>
          <p:nvPr>
            <p:ph idx="1"/>
          </p:nvPr>
        </p:nvSpPr>
        <p:spPr>
          <a:xfrm>
            <a:off x="323528" y="692696"/>
            <a:ext cx="8496944" cy="5976664"/>
          </a:xfrm>
        </p:spPr>
        <p:txBody>
          <a:bodyPr/>
          <a:lstStyle/>
          <a:p>
            <a:pPr lvl="0"/>
            <a:r>
              <a:rPr lang="it-IT" sz="1200" b="1" dirty="0" smtClean="0"/>
              <a:t>Fase della raccolta del reclamo</a:t>
            </a:r>
            <a:r>
              <a:rPr lang="it-IT" sz="1200" dirty="0" smtClean="0"/>
              <a:t>: la segnalazione verbale, telefonica o scritta pervenuta in </a:t>
            </a:r>
            <a:r>
              <a:rPr lang="it-IT" sz="1200" dirty="0" err="1" smtClean="0"/>
              <a:t>Apss</a:t>
            </a:r>
            <a:r>
              <a:rPr lang="it-IT" sz="1200" dirty="0" smtClean="0"/>
              <a:t> è esaminata e valutata dal gestore delle segnalazioni (URP/Referente della Rete degli </a:t>
            </a:r>
            <a:r>
              <a:rPr lang="it-IT" sz="1200" dirty="0" err="1" smtClean="0"/>
              <a:t>Urp</a:t>
            </a:r>
            <a:r>
              <a:rPr lang="it-IT" sz="1200" dirty="0" smtClean="0"/>
              <a:t>): in presenza di informazioni rilevanti  si  apre un’istruttoria (segnalazione </a:t>
            </a:r>
            <a:r>
              <a:rPr lang="it-IT" sz="1200" dirty="0" err="1" smtClean="0"/>
              <a:t>complessa=istruttoria</a:t>
            </a:r>
            <a:r>
              <a:rPr lang="it-IT" sz="1200" dirty="0" smtClean="0"/>
              <a:t> o </a:t>
            </a:r>
            <a:r>
              <a:rPr lang="it-IT" sz="1200" dirty="0" err="1" smtClean="0"/>
              <a:t>semplice=risposta</a:t>
            </a:r>
            <a:r>
              <a:rPr lang="it-IT" sz="1200" dirty="0" smtClean="0"/>
              <a:t> senza istruttoria)</a:t>
            </a:r>
          </a:p>
          <a:p>
            <a:pPr lvl="0"/>
            <a:r>
              <a:rPr lang="it-IT" sz="1200" b="1" dirty="0" smtClean="0">
                <a:solidFill>
                  <a:srgbClr val="FF0000"/>
                </a:solidFill>
              </a:rPr>
              <a:t>Fase dell’istruttoria</a:t>
            </a:r>
            <a:r>
              <a:rPr lang="it-IT" sz="1200" dirty="0" smtClean="0">
                <a:solidFill>
                  <a:srgbClr val="FF0000"/>
                </a:solidFill>
              </a:rPr>
              <a:t>:</a:t>
            </a:r>
            <a:r>
              <a:rPr lang="it-IT" sz="1200" b="1" dirty="0" smtClean="0">
                <a:solidFill>
                  <a:srgbClr val="FF0000"/>
                </a:solidFill>
              </a:rPr>
              <a:t> </a:t>
            </a:r>
            <a:r>
              <a:rPr lang="it-IT" sz="1200" dirty="0" smtClean="0">
                <a:solidFill>
                  <a:srgbClr val="FF0000"/>
                </a:solidFill>
              </a:rPr>
              <a:t>le segnalazioni a contenuto complesso vengono inviate, entro 3 giorni dalla ricezione, al  Referente </a:t>
            </a:r>
            <a:r>
              <a:rPr lang="it-IT" sz="1200" dirty="0" err="1" smtClean="0">
                <a:solidFill>
                  <a:srgbClr val="FF0000"/>
                </a:solidFill>
              </a:rPr>
              <a:t>Urp</a:t>
            </a:r>
            <a:r>
              <a:rPr lang="it-IT" sz="1200" dirty="0" smtClean="0">
                <a:solidFill>
                  <a:srgbClr val="FF0000"/>
                </a:solidFill>
              </a:rPr>
              <a:t> della struttura interessata dalla segnalazione, per la conduzione dell’istruttoria per cui viene previsto un tempo di 10 giorni. L’esito dell’istruttoria approvata dal direttore della struttura interessata viene inviato al  gestore delle segnalazioni.</a:t>
            </a:r>
          </a:p>
          <a:p>
            <a:pPr lvl="0"/>
            <a:r>
              <a:rPr lang="it-IT" sz="1200" b="1" dirty="0" smtClean="0"/>
              <a:t>Fase della comunicazione della risposta</a:t>
            </a:r>
            <a:r>
              <a:rPr lang="it-IT" sz="1200" dirty="0" smtClean="0"/>
              <a:t>: la risposta al segnalatore viene formulata tenendo conto delle informazioni provenienti dall’istruttoria e dalle aspettative dell’utente eventualmente raccolte all’atto della presentazione del reclamo. Il tempo massimo previsto per la risposta al cittadino è di 30 giorni dalla ricezione della segnalazione salvo segnalazioni particolarmente complesse (in tal caso il segnalatore viene avvisato)</a:t>
            </a:r>
          </a:p>
          <a:p>
            <a:pPr lvl="0"/>
            <a:r>
              <a:rPr lang="it-IT" sz="1200" b="1" dirty="0" smtClean="0">
                <a:solidFill>
                  <a:srgbClr val="FF0000"/>
                </a:solidFill>
              </a:rPr>
              <a:t>Fase dell’eventuale riesame</a:t>
            </a:r>
            <a:r>
              <a:rPr lang="it-IT" sz="1200" dirty="0" smtClean="0">
                <a:solidFill>
                  <a:srgbClr val="FF0000"/>
                </a:solidFill>
              </a:rPr>
              <a:t>: se il cittadino manifesta la propria insoddisfazione relativamente alla risposta ricevuta, si può procedere ad un riesame interno (medesimi tempi e procedura dell’istruttoria) o esterno in sede di Commissione Mista Conciliativa (attivata presso  l’URP)</a:t>
            </a:r>
          </a:p>
          <a:p>
            <a:pPr lvl="0"/>
            <a:r>
              <a:rPr lang="it-IT" sz="1200" b="1" dirty="0" smtClean="0"/>
              <a:t>Fase dell’analisi dei reclami e della reportistica</a:t>
            </a:r>
            <a:r>
              <a:rPr lang="it-IT" sz="1200" dirty="0" smtClean="0"/>
              <a:t>: </a:t>
            </a:r>
          </a:p>
          <a:p>
            <a:pPr lvl="1"/>
            <a:r>
              <a:rPr lang="it-IT" sz="1200" dirty="0" smtClean="0"/>
              <a:t>Le segnalazioni sono inserite in un data base (CRM) dal quale viene estratto il rapporto annuale predisposto secondo il seguente schema di massima:</a:t>
            </a:r>
          </a:p>
          <a:p>
            <a:pPr lvl="2"/>
            <a:r>
              <a:rPr lang="it-IT" sz="1200" dirty="0" smtClean="0"/>
              <a:t>analisi di tipo quantitativo (frequenza dei reclami, modalità di inoltro, tipologia delle segnalazioni, classificazione per categorie)</a:t>
            </a:r>
          </a:p>
          <a:p>
            <a:pPr lvl="2"/>
            <a:r>
              <a:rPr lang="it-IT" sz="1200" dirty="0" smtClean="0"/>
              <a:t>analisi di tipo qualitativo (approfondimento di eventi sentinella, </a:t>
            </a:r>
            <a:r>
              <a:rPr lang="it-IT" sz="1200" dirty="0" err="1" smtClean="0"/>
              <a:t>audit</a:t>
            </a:r>
            <a:r>
              <a:rPr lang="it-IT" sz="1200" dirty="0" smtClean="0"/>
              <a:t>, esame delle criticità) </a:t>
            </a:r>
          </a:p>
          <a:p>
            <a:pPr lvl="2"/>
            <a:r>
              <a:rPr lang="it-IT" sz="1200" dirty="0" smtClean="0"/>
              <a:t>proposte di possibili azioni di miglioramento</a:t>
            </a:r>
          </a:p>
          <a:p>
            <a:pPr lvl="1"/>
            <a:r>
              <a:rPr lang="it-IT" sz="1200" dirty="0" smtClean="0"/>
              <a:t>Utilizzo dei dati sulle segnalazioni: </a:t>
            </a:r>
          </a:p>
          <a:p>
            <a:pPr lvl="2"/>
            <a:r>
              <a:rPr lang="it-IT" sz="1200" dirty="0" smtClean="0"/>
              <a:t>a livello micro:in ogni U.O./Servizio si possono utilizzare le segnalazioni pervenute come “eventi sentinella” – se ne hanno le caratteristiche – per riflettere su quanto il cittadino ha segnalato e se il caso adottare le opportune azioni finalizzate al miglioramento della qualità (N.B. ogni segnalazione “complessa” viene trasmessa per l’istruttoria al responsabile dell’U.O. o Servizio che quindi ne è a conoscenza. Se necessario l’</a:t>
            </a:r>
            <a:r>
              <a:rPr lang="it-IT" sz="1200" dirty="0" err="1" smtClean="0"/>
              <a:t>Urp</a:t>
            </a:r>
            <a:r>
              <a:rPr lang="it-IT" sz="1200" dirty="0" smtClean="0"/>
              <a:t> può comunque fornire i dati necessari).</a:t>
            </a:r>
          </a:p>
          <a:p>
            <a:pPr lvl="2"/>
            <a:r>
              <a:rPr lang="it-IT" sz="1200" dirty="0" smtClean="0"/>
              <a:t>a livello macro: si possono utilizzare i dati per individuare “criticità di sistema”o trasversali</a:t>
            </a:r>
          </a:p>
          <a:p>
            <a:pPr lvl="2"/>
            <a:r>
              <a:rPr lang="it-IT" sz="1200" dirty="0" smtClean="0"/>
              <a:t>Il Rapporto è reso disponibile sul sito internet </a:t>
            </a:r>
            <a:r>
              <a:rPr lang="it-IT" sz="1200" dirty="0" err="1" smtClean="0"/>
              <a:t>Apss</a:t>
            </a:r>
            <a:endParaRPr lang="it-IT" sz="1200" dirty="0" smtClean="0"/>
          </a:p>
          <a:p>
            <a:endParaRPr lang="it-IT" dirty="0"/>
          </a:p>
        </p:txBody>
      </p:sp>
      <p:sp>
        <p:nvSpPr>
          <p:cNvPr id="4" name="Segnaposto numero diapositiva 3"/>
          <p:cNvSpPr>
            <a:spLocks noGrp="1"/>
          </p:cNvSpPr>
          <p:nvPr>
            <p:ph type="sldNum" sz="quarter" idx="12"/>
          </p:nvPr>
        </p:nvSpPr>
        <p:spPr/>
        <p:txBody>
          <a:bodyPr/>
          <a:lstStyle/>
          <a:p>
            <a:pPr>
              <a:defRPr/>
            </a:pPr>
            <a:fld id="{B0C76E82-8813-4C3B-A28C-5A33EC8612C8}" type="slidenum">
              <a:rPr lang="it-IT" smtClean="0"/>
              <a:pPr>
                <a:defRPr/>
              </a:pPr>
              <a:t>6</a:t>
            </a:fld>
            <a:endParaRPr lang="it-IT"/>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ph sz="quarter" idx="1"/>
          </p:nvPr>
        </p:nvGraphicFramePr>
        <p:xfrm>
          <a:off x="179512" y="620688"/>
          <a:ext cx="4824536" cy="2375545"/>
        </p:xfrm>
        <a:graphic>
          <a:graphicData uri="http://schemas.openxmlformats.org/presentationml/2006/ole">
            <p:oleObj spid="_x0000_s1026" name="Grafico" r:id="rId3" imgW="6096000" imgH="4067062" progId="MSGraph.Chart.8">
              <p:embed followColorScheme="full"/>
            </p:oleObj>
          </a:graphicData>
        </a:graphic>
      </p:graphicFrame>
      <p:graphicFrame>
        <p:nvGraphicFramePr>
          <p:cNvPr id="1027" name="Object 3"/>
          <p:cNvGraphicFramePr>
            <a:graphicFrameLocks noChangeAspect="1"/>
          </p:cNvGraphicFramePr>
          <p:nvPr>
            <p:ph sz="quarter" idx="2"/>
          </p:nvPr>
        </p:nvGraphicFramePr>
        <p:xfrm>
          <a:off x="4499992" y="3429000"/>
          <a:ext cx="4212084" cy="2808287"/>
        </p:xfrm>
        <a:graphic>
          <a:graphicData uri="http://schemas.openxmlformats.org/presentationml/2006/ole">
            <p:oleObj spid="_x0000_s1027" name="Grafico" r:id="rId4" imgW="6096000" imgH="4067062" progId="MSGraph.Chart.8">
              <p:embed followColorScheme="full"/>
            </p:oleObj>
          </a:graphicData>
        </a:graphic>
      </p:graphicFrame>
      <p:graphicFrame>
        <p:nvGraphicFramePr>
          <p:cNvPr id="1028" name="Object 4"/>
          <p:cNvGraphicFramePr>
            <a:graphicFrameLocks noChangeAspect="1"/>
          </p:cNvGraphicFramePr>
          <p:nvPr>
            <p:ph sz="quarter" idx="3"/>
          </p:nvPr>
        </p:nvGraphicFramePr>
        <p:xfrm>
          <a:off x="539552" y="3789040"/>
          <a:ext cx="3440113" cy="2617788"/>
        </p:xfrm>
        <a:graphic>
          <a:graphicData uri="http://schemas.openxmlformats.org/presentationml/2006/ole">
            <p:oleObj spid="_x0000_s1028" name="Grafico" r:id="rId5" imgW="6096000" imgH="4638769" progId="MSGraph.Chart.8">
              <p:embed followColorScheme="full"/>
            </p:oleObj>
          </a:graphicData>
        </a:graphic>
      </p:graphicFrame>
      <p:sp>
        <p:nvSpPr>
          <p:cNvPr id="1030" name="Text Box 5"/>
          <p:cNvSpPr txBox="1">
            <a:spLocks noChangeArrowheads="1"/>
          </p:cNvSpPr>
          <p:nvPr/>
        </p:nvSpPr>
        <p:spPr bwMode="auto">
          <a:xfrm>
            <a:off x="6351588" y="1647825"/>
            <a:ext cx="184150" cy="366713"/>
          </a:xfrm>
          <a:prstGeom prst="rect">
            <a:avLst/>
          </a:prstGeom>
          <a:noFill/>
          <a:ln w="9525">
            <a:noFill/>
            <a:miter lim="800000"/>
            <a:headEnd/>
            <a:tailEnd/>
          </a:ln>
        </p:spPr>
        <p:txBody>
          <a:bodyPr wrap="none">
            <a:spAutoFit/>
          </a:bodyPr>
          <a:lstStyle/>
          <a:p>
            <a:endParaRPr lang="it-IT"/>
          </a:p>
        </p:txBody>
      </p:sp>
      <p:graphicFrame>
        <p:nvGraphicFramePr>
          <p:cNvPr id="1029" name="Object 7"/>
          <p:cNvGraphicFramePr>
            <a:graphicFrameLocks noChangeAspect="1"/>
          </p:cNvGraphicFramePr>
          <p:nvPr>
            <p:ph sz="quarter" idx="4"/>
          </p:nvPr>
        </p:nvGraphicFramePr>
        <p:xfrm>
          <a:off x="5004048" y="332656"/>
          <a:ext cx="3853111" cy="2663825"/>
        </p:xfrm>
        <a:graphic>
          <a:graphicData uri="http://schemas.openxmlformats.org/presentationml/2006/ole">
            <p:oleObj spid="_x0000_s1029" name="Grafico" r:id="rId6" imgW="6096000" imgH="4067062" progId="MSGraph.Chart.8">
              <p:embed followColorScheme="full"/>
            </p:oleObj>
          </a:graphicData>
        </a:graphic>
      </p:graphicFrame>
      <p:sp>
        <p:nvSpPr>
          <p:cNvPr id="10" name="CasellaDiTesto 9"/>
          <p:cNvSpPr txBox="1"/>
          <p:nvPr/>
        </p:nvSpPr>
        <p:spPr>
          <a:xfrm>
            <a:off x="5220072" y="6642556"/>
            <a:ext cx="3923928" cy="215444"/>
          </a:xfrm>
          <a:prstGeom prst="rect">
            <a:avLst/>
          </a:prstGeom>
          <a:noFill/>
        </p:spPr>
        <p:txBody>
          <a:bodyPr wrap="square" rtlCol="0">
            <a:spAutoFit/>
          </a:bodyPr>
          <a:lstStyle/>
          <a:p>
            <a:r>
              <a:rPr lang="it-IT" sz="800" dirty="0" smtClean="0"/>
              <a:t> * non sono conteggiati i ringraziamenti apparsi  nei necrologi</a:t>
            </a:r>
            <a:endParaRPr lang="it-IT" sz="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8"/>
          <p:cNvSpPr>
            <a:spLocks noGrp="1" noChangeArrowheads="1"/>
          </p:cNvSpPr>
          <p:nvPr>
            <p:ph type="title"/>
          </p:nvPr>
        </p:nvSpPr>
        <p:spPr>
          <a:xfrm>
            <a:off x="323528" y="332656"/>
            <a:ext cx="8712646" cy="417513"/>
          </a:xfrm>
        </p:spPr>
        <p:txBody>
          <a:bodyPr/>
          <a:lstStyle/>
          <a:p>
            <a:pPr eaLnBrk="1" hangingPunct="1"/>
            <a:r>
              <a:rPr lang="it-IT" sz="2400" dirty="0" smtClean="0"/>
              <a:t>Modalità, soggetto della </a:t>
            </a:r>
            <a:r>
              <a:rPr lang="it-IT" sz="2400" dirty="0" err="1" smtClean="0"/>
              <a:t>segnalazione*</a:t>
            </a:r>
            <a:r>
              <a:rPr lang="it-IT" sz="2400" dirty="0" smtClean="0"/>
              <a:t> e tempi di risposta</a:t>
            </a:r>
          </a:p>
        </p:txBody>
      </p:sp>
      <p:graphicFrame>
        <p:nvGraphicFramePr>
          <p:cNvPr id="132186" name="Group 90"/>
          <p:cNvGraphicFramePr>
            <a:graphicFrameLocks noGrp="1"/>
          </p:cNvGraphicFramePr>
          <p:nvPr>
            <p:ph sz="quarter" idx="3"/>
          </p:nvPr>
        </p:nvGraphicFramePr>
        <p:xfrm>
          <a:off x="899592" y="4293096"/>
          <a:ext cx="7200800" cy="1097280"/>
        </p:xfrm>
        <a:graphic>
          <a:graphicData uri="http://schemas.openxmlformats.org/drawingml/2006/table">
            <a:tbl>
              <a:tblPr/>
              <a:tblGrid>
                <a:gridCol w="1800200"/>
                <a:gridCol w="648072"/>
                <a:gridCol w="648072"/>
                <a:gridCol w="648072"/>
                <a:gridCol w="648072"/>
                <a:gridCol w="648072"/>
                <a:gridCol w="720080"/>
                <a:gridCol w="720080"/>
                <a:gridCol w="720080"/>
              </a:tblGrid>
              <a:tr h="30797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rgbClr val="000000"/>
                          </a:solidFill>
                          <a:effectLst/>
                          <a:latin typeface="Tahoma" pitchFamily="34" charset="0"/>
                          <a:cs typeface="Tahoma" pitchFamily="34" charset="0"/>
                        </a:rPr>
                        <a:t> segnalazioni di disservizio</a:t>
                      </a:r>
                      <a:endParaRPr kumimoji="0" lang="it-IT" sz="16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1E1E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rgbClr val="000000"/>
                          </a:solidFill>
                          <a:effectLst/>
                          <a:latin typeface="Tahoma" pitchFamily="34" charset="0"/>
                          <a:cs typeface="Tahoma" pitchFamily="34" charset="0"/>
                        </a:rPr>
                        <a:t>2013</a:t>
                      </a:r>
                      <a:endParaRPr kumimoji="0" lang="it-IT" sz="16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2014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2015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2016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2017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2018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2019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2020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41313">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rgbClr val="000000"/>
                          </a:solidFill>
                          <a:effectLst/>
                          <a:latin typeface="Tahoma" pitchFamily="34" charset="0"/>
                          <a:cs typeface="Tahoma" pitchFamily="34" charset="0"/>
                        </a:rPr>
                        <a:t>tempi medi di risposta (giorni)</a:t>
                      </a:r>
                      <a:endParaRPr kumimoji="0" lang="it-IT" sz="14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rgbClr val="000000"/>
                          </a:solidFill>
                          <a:effectLst/>
                          <a:latin typeface="Tahoma" pitchFamily="34" charset="0"/>
                          <a:cs typeface="Tahoma" pitchFamily="34" charset="0"/>
                        </a:rPr>
                        <a:t>22,3</a:t>
                      </a:r>
                      <a:endParaRPr kumimoji="0" lang="it-IT" sz="16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34,5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18,5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19,8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25,1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22,6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17,0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Arial" charset="0"/>
                        </a:rPr>
                        <a:t>17,2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r>
            </a:tbl>
          </a:graphicData>
        </a:graphic>
      </p:graphicFrame>
      <p:sp>
        <p:nvSpPr>
          <p:cNvPr id="7" name="CasellaDiTesto 6"/>
          <p:cNvSpPr txBox="1"/>
          <p:nvPr/>
        </p:nvSpPr>
        <p:spPr>
          <a:xfrm>
            <a:off x="899592" y="6309320"/>
            <a:ext cx="4801314" cy="369332"/>
          </a:xfrm>
          <a:prstGeom prst="rect">
            <a:avLst/>
          </a:prstGeom>
          <a:noFill/>
        </p:spPr>
        <p:txBody>
          <a:bodyPr wrap="none" rtlCol="0">
            <a:spAutoFit/>
          </a:bodyPr>
          <a:lstStyle/>
          <a:p>
            <a:r>
              <a:rPr lang="it-IT" dirty="0" err="1" smtClean="0"/>
              <a:t>*</a:t>
            </a:r>
            <a:r>
              <a:rPr lang="it-IT" sz="1400" dirty="0" err="1" smtClean="0"/>
              <a:t>Segnalazioni</a:t>
            </a:r>
            <a:r>
              <a:rPr lang="it-IT" sz="1400" dirty="0" smtClean="0"/>
              <a:t> totali:ringraziamenti, reclami e suggerimenti</a:t>
            </a:r>
            <a:endParaRPr lang="it-IT" sz="1400" dirty="0"/>
          </a:p>
        </p:txBody>
      </p:sp>
      <p:sp>
        <p:nvSpPr>
          <p:cNvPr id="8" name="Segnaposto numero diapositiva 7"/>
          <p:cNvSpPr>
            <a:spLocks noGrp="1"/>
          </p:cNvSpPr>
          <p:nvPr>
            <p:ph type="sldNum" sz="quarter" idx="12"/>
          </p:nvPr>
        </p:nvSpPr>
        <p:spPr/>
        <p:txBody>
          <a:bodyPr/>
          <a:lstStyle/>
          <a:p>
            <a:pPr>
              <a:defRPr/>
            </a:pPr>
            <a:fld id="{0A288E81-F445-4372-8868-973BBF043167}" type="slidenum">
              <a:rPr lang="it-IT" smtClean="0"/>
              <a:pPr>
                <a:defRPr/>
              </a:pPr>
              <a:t>8</a:t>
            </a:fld>
            <a:endParaRPr lang="it-IT"/>
          </a:p>
        </p:txBody>
      </p:sp>
      <p:pic>
        <p:nvPicPr>
          <p:cNvPr id="2" name="Picture 1"/>
          <p:cNvPicPr>
            <a:picLocks noGrp="1" noChangeAspect="1" noChangeArrowheads="1"/>
          </p:cNvPicPr>
          <p:nvPr>
            <p:ph sz="half" idx="1"/>
          </p:nvPr>
        </p:nvPicPr>
        <p:blipFill>
          <a:blip r:embed="rId2" cstate="print"/>
          <a:srcRect/>
          <a:stretch>
            <a:fillRect/>
          </a:stretch>
        </p:blipFill>
        <p:spPr bwMode="auto">
          <a:xfrm>
            <a:off x="1115616" y="1556792"/>
            <a:ext cx="4038600" cy="1588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188640"/>
            <a:ext cx="8291264" cy="418058"/>
          </a:xfrm>
        </p:spPr>
        <p:txBody>
          <a:bodyPr/>
          <a:lstStyle/>
          <a:p>
            <a:r>
              <a:rPr lang="it-IT" sz="2800" dirty="0" smtClean="0"/>
              <a:t>Sintesi grafica segnalazioni di disservizio </a:t>
            </a:r>
            <a:endParaRPr lang="it-IT" sz="2800" dirty="0"/>
          </a:p>
        </p:txBody>
      </p:sp>
      <p:sp>
        <p:nvSpPr>
          <p:cNvPr id="4" name="Segnaposto numero diapositiva 3"/>
          <p:cNvSpPr>
            <a:spLocks noGrp="1"/>
          </p:cNvSpPr>
          <p:nvPr>
            <p:ph type="sldNum" sz="quarter" idx="12"/>
          </p:nvPr>
        </p:nvSpPr>
        <p:spPr/>
        <p:txBody>
          <a:bodyPr/>
          <a:lstStyle/>
          <a:p>
            <a:pPr>
              <a:defRPr/>
            </a:pPr>
            <a:fld id="{66296A39-E2F8-4D15-9A2D-D55677646EAD}" type="slidenum">
              <a:rPr lang="it-IT" smtClean="0"/>
              <a:pPr>
                <a:defRPr/>
              </a:pPr>
              <a:t>9</a:t>
            </a:fld>
            <a:endParaRPr lang="it-IT"/>
          </a:p>
        </p:txBody>
      </p:sp>
      <p:pic>
        <p:nvPicPr>
          <p:cNvPr id="20482" name="Picture 2"/>
          <p:cNvPicPr>
            <a:picLocks noGrp="1" noChangeAspect="1" noChangeArrowheads="1"/>
          </p:cNvPicPr>
          <p:nvPr>
            <p:ph type="tbl" idx="1"/>
          </p:nvPr>
        </p:nvPicPr>
        <p:blipFill>
          <a:blip r:embed="rId2" cstate="print"/>
          <a:srcRect/>
          <a:stretch>
            <a:fillRect/>
          </a:stretch>
        </p:blipFill>
        <p:spPr bwMode="auto">
          <a:xfrm>
            <a:off x="755576" y="1052736"/>
            <a:ext cx="7344816" cy="5073427"/>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8445</TotalTime>
  <Words>2845</Words>
  <Application>Microsoft Office PowerPoint</Application>
  <PresentationFormat>Presentazione su schermo (4:3)</PresentationFormat>
  <Paragraphs>971</Paragraphs>
  <Slides>22</Slides>
  <Notes>0</Notes>
  <HiddenSlides>0</HiddenSlides>
  <MMClips>0</MMClips>
  <ScaleCrop>false</ScaleCrop>
  <HeadingPairs>
    <vt:vector size="6" baseType="variant">
      <vt:variant>
        <vt:lpstr>Tema</vt:lpstr>
      </vt:variant>
      <vt:variant>
        <vt:i4>1</vt:i4>
      </vt:variant>
      <vt:variant>
        <vt:lpstr>Server OLE incorporati</vt:lpstr>
      </vt:variant>
      <vt:variant>
        <vt:i4>2</vt:i4>
      </vt:variant>
      <vt:variant>
        <vt:lpstr>Titoli diapositive</vt:lpstr>
      </vt:variant>
      <vt:variant>
        <vt:i4>22</vt:i4>
      </vt:variant>
    </vt:vector>
  </HeadingPairs>
  <TitlesOfParts>
    <vt:vector size="25" baseType="lpstr">
      <vt:lpstr>Struttura predefinita</vt:lpstr>
      <vt:lpstr>Grafico</vt:lpstr>
      <vt:lpstr>Grafico di Microsoft Graph</vt:lpstr>
      <vt:lpstr>Segnalazioni   Ospedale S.Chiara 2020  aggiornate al 20/03/2021  </vt:lpstr>
      <vt:lpstr>Il perimetro della gestione dei reclami</vt:lpstr>
      <vt:lpstr>Diapositiva 3</vt:lpstr>
      <vt:lpstr>La risposta al reclamo</vt:lpstr>
      <vt:lpstr>Caratteristiche della risposta al reclamo</vt:lpstr>
      <vt:lpstr>Sintesi della procedura di gestione delle segnalazioni</vt:lpstr>
      <vt:lpstr>Diapositiva 7</vt:lpstr>
      <vt:lpstr>Modalità, soggetto della segnalazione* e tempi di risposta</vt:lpstr>
      <vt:lpstr>Sintesi grafica segnalazioni di disservizio </vt:lpstr>
      <vt:lpstr>Sintesi grafica dettagliata delle segnalazioni di disservizio </vt:lpstr>
      <vt:lpstr>Tempestività</vt:lpstr>
      <vt:lpstr>Procedure di accesso ai servizi</vt:lpstr>
      <vt:lpstr>Diapositiva 13</vt:lpstr>
      <vt:lpstr>Diapositiva 14</vt:lpstr>
      <vt:lpstr>Strutture fisiche e logistica </vt:lpstr>
      <vt:lpstr>Orientamento e accoglienza </vt:lpstr>
      <vt:lpstr>Aspetti alberghieri</vt:lpstr>
      <vt:lpstr>Le principali tipologie di prestazioni che presentano segnalazioni di disservizi </vt:lpstr>
      <vt:lpstr>Sintesi segnalazioni di disservizio al 2020 </vt:lpstr>
      <vt:lpstr>ringraziamenti</vt:lpstr>
      <vt:lpstr>Come utilizzare le segnalazioni</vt:lpstr>
      <vt:lpstr>Livello micro: cosa è stato fatto in seguito alla segnalazione</vt:lpstr>
    </vt:vector>
  </TitlesOfParts>
  <Company>A.P.S.S. TRENTO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5315499</dc:creator>
  <cp:lastModifiedBy>5315499</cp:lastModifiedBy>
  <cp:revision>841</cp:revision>
  <dcterms:created xsi:type="dcterms:W3CDTF">2013-04-15T09:27:15Z</dcterms:created>
  <dcterms:modified xsi:type="dcterms:W3CDTF">2021-04-14T10:12:34Z</dcterms:modified>
</cp:coreProperties>
</file>