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34" r:id="rId3"/>
    <p:sldId id="356" r:id="rId4"/>
    <p:sldId id="331" r:id="rId5"/>
    <p:sldId id="342" r:id="rId6"/>
    <p:sldId id="335" r:id="rId7"/>
    <p:sldId id="353" r:id="rId8"/>
    <p:sldId id="327" r:id="rId9"/>
    <p:sldId id="316" r:id="rId10"/>
    <p:sldId id="357" r:id="rId11"/>
    <p:sldId id="305" r:id="rId12"/>
    <p:sldId id="291" r:id="rId13"/>
    <p:sldId id="299" r:id="rId14"/>
    <p:sldId id="326" r:id="rId15"/>
    <p:sldId id="325" r:id="rId16"/>
    <p:sldId id="344" r:id="rId17"/>
    <p:sldId id="347" r:id="rId18"/>
    <p:sldId id="295" r:id="rId19"/>
    <p:sldId id="348" r:id="rId20"/>
    <p:sldId id="296" r:id="rId21"/>
    <p:sldId id="349" r:id="rId22"/>
    <p:sldId id="306" r:id="rId23"/>
    <p:sldId id="350" r:id="rId24"/>
    <p:sldId id="307" r:id="rId25"/>
    <p:sldId id="351" r:id="rId26"/>
    <p:sldId id="322" r:id="rId27"/>
    <p:sldId id="323" r:id="rId28"/>
    <p:sldId id="329" r:id="rId29"/>
    <p:sldId id="324" r:id="rId30"/>
    <p:sldId id="317" r:id="rId31"/>
    <p:sldId id="332" r:id="rId32"/>
    <p:sldId id="359" r:id="rId33"/>
    <p:sldId id="333" r:id="rId34"/>
    <p:sldId id="355" r:id="rId35"/>
    <p:sldId id="318" r:id="rId36"/>
    <p:sldId id="354" r:id="rId37"/>
    <p:sldId id="308" r:id="rId38"/>
    <p:sldId id="309" r:id="rId39"/>
    <p:sldId id="343" r:id="rId40"/>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505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660"/>
  </p:normalViewPr>
  <p:slideViewPr>
    <p:cSldViewPr>
      <p:cViewPr varScale="1">
        <p:scale>
          <a:sx n="104" d="100"/>
          <a:sy n="104"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5315499\AppData\Local\Microsoft\Windows\Temporary%20Internet%20Files\CH220_20190308_105846.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4"/>
  <c:chart>
    <c:autoTitleDeleted val="1"/>
    <c:plotArea>
      <c:layout>
        <c:manualLayout>
          <c:layoutTarget val="inner"/>
          <c:xMode val="edge"/>
          <c:yMode val="edge"/>
          <c:x val="0.24899524902073286"/>
          <c:y val="7.1854119164681721E-2"/>
          <c:w val="0.70473321192548954"/>
          <c:h val="0.67950902599864105"/>
        </c:manualLayout>
      </c:layout>
      <c:barChart>
        <c:barDir val="bar"/>
        <c:grouping val="clustered"/>
        <c:ser>
          <c:idx val="0"/>
          <c:order val="0"/>
          <c:tx>
            <c:strRef>
              <c:f>Foglio1!$B$1</c:f>
              <c:strCache>
                <c:ptCount val="1"/>
                <c:pt idx="0">
                  <c:v>segnalazioni</c:v>
                </c:pt>
              </c:strCache>
            </c:strRef>
          </c:tx>
          <c:dPt>
            <c:idx val="0"/>
            <c:spPr>
              <a:solidFill>
                <a:srgbClr val="00B050"/>
              </a:solidFill>
            </c:spPr>
          </c:dPt>
          <c:dPt>
            <c:idx val="1"/>
            <c:spPr>
              <a:solidFill>
                <a:srgbClr val="00B050"/>
              </a:solidFill>
            </c:spPr>
          </c:dPt>
          <c:dPt>
            <c:idx val="2"/>
            <c:spPr>
              <a:solidFill>
                <a:srgbClr val="FF0000"/>
              </a:solidFill>
            </c:spPr>
          </c:dPt>
          <c:cat>
            <c:strRef>
              <c:f>Foglio1!$A$2:$A$5</c:f>
              <c:strCache>
                <c:ptCount val="3"/>
                <c:pt idx="0">
                  <c:v>suggerimenti</c:v>
                </c:pt>
                <c:pt idx="1">
                  <c:v>ringraziamenti</c:v>
                </c:pt>
                <c:pt idx="2">
                  <c:v>reclami</c:v>
                </c:pt>
              </c:strCache>
            </c:strRef>
          </c:cat>
          <c:val>
            <c:numRef>
              <c:f>Foglio1!$B$2:$B$5</c:f>
              <c:numCache>
                <c:formatCode>General</c:formatCode>
                <c:ptCount val="4"/>
                <c:pt idx="0">
                  <c:v>7</c:v>
                </c:pt>
                <c:pt idx="1">
                  <c:v>1984</c:v>
                </c:pt>
                <c:pt idx="2">
                  <c:v>1441</c:v>
                </c:pt>
              </c:numCache>
            </c:numRef>
          </c:val>
        </c:ser>
        <c:dLbls>
          <c:showVal val="1"/>
        </c:dLbls>
        <c:gapWidth val="75"/>
        <c:axId val="133831296"/>
        <c:axId val="133832064"/>
      </c:barChart>
      <c:catAx>
        <c:axId val="133831296"/>
        <c:scaling>
          <c:orientation val="minMax"/>
        </c:scaling>
        <c:axPos val="l"/>
        <c:majorTickMark val="none"/>
        <c:tickLblPos val="nextTo"/>
        <c:crossAx val="133832064"/>
        <c:crosses val="autoZero"/>
        <c:auto val="1"/>
        <c:lblAlgn val="ctr"/>
        <c:lblOffset val="100"/>
      </c:catAx>
      <c:valAx>
        <c:axId val="133832064"/>
        <c:scaling>
          <c:orientation val="minMax"/>
        </c:scaling>
        <c:axPos val="b"/>
        <c:numFmt formatCode="General" sourceLinked="1"/>
        <c:majorTickMark val="none"/>
        <c:tickLblPos val="nextTo"/>
        <c:crossAx val="133831296"/>
        <c:crosses val="autoZero"/>
        <c:crossBetween val="between"/>
      </c:valAx>
    </c:plotArea>
    <c:plotVisOnly val="1"/>
  </c:chart>
  <c:txPr>
    <a:bodyPr/>
    <a:lstStyle/>
    <a:p>
      <a:pPr>
        <a:defRPr sz="18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sz="1285" b="1" i="0" u="none" strike="noStrike" baseline="0">
                <a:solidFill>
                  <a:schemeClr val="tx1"/>
                </a:solidFill>
                <a:latin typeface="Arial"/>
                <a:ea typeface="Arial"/>
                <a:cs typeface="Arial"/>
              </a:defRPr>
            </a:pPr>
            <a:r>
              <a:rPr lang="it-IT"/>
              <a:t>Segnalazioni totali</a:t>
            </a:r>
          </a:p>
        </c:rich>
      </c:tx>
      <c:layout>
        <c:manualLayout>
          <c:xMode val="edge"/>
          <c:yMode val="edge"/>
          <c:x val="0.2904761904761905"/>
          <c:y val="1.9184652278177543E-2"/>
        </c:manualLayout>
      </c:layout>
      <c:spPr>
        <a:noFill/>
        <a:ln w="14832">
          <a:noFill/>
        </a:ln>
      </c:spPr>
    </c:title>
    <c:view3D>
      <c:rotX val="0"/>
      <c:hPercent val="185"/>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587301587301589"/>
          <c:y val="0.18465227817745841"/>
          <c:w val="0.82380952380952766"/>
          <c:h val="0.68824940047962124"/>
        </c:manualLayout>
      </c:layout>
      <c:bar3DChart>
        <c:barDir val="bar"/>
        <c:grouping val="clustered"/>
        <c:ser>
          <c:idx val="0"/>
          <c:order val="0"/>
          <c:tx>
            <c:strRef>
              <c:f>Sheet1!$A$2</c:f>
              <c:strCache>
                <c:ptCount val="1"/>
                <c:pt idx="0">
                  <c:v>Est</c:v>
                </c:pt>
              </c:strCache>
            </c:strRef>
          </c:tx>
          <c:spPr>
            <a:solidFill>
              <a:schemeClr val="accent1"/>
            </a:solidFill>
            <a:ln w="7416">
              <a:solidFill>
                <a:schemeClr val="tx1"/>
              </a:solidFill>
              <a:prstDash val="solid"/>
            </a:ln>
          </c:spPr>
          <c:dLbls>
            <c:dLbl>
              <c:idx val="0"/>
              <c:layout>
                <c:manualLayout>
                  <c:x val="8.7066604332559257E-3"/>
                  <c:y val="1.6807794383769321E-3"/>
                </c:manualLayout>
              </c:layout>
              <c:showVal val="1"/>
            </c:dLbl>
            <c:dLbl>
              <c:idx val="1"/>
              <c:layout>
                <c:manualLayout>
                  <c:x val="9.7356813643039268E-3"/>
                  <c:y val="1.5299402580097578E-2"/>
                </c:manualLayout>
              </c:layout>
              <c:showVal val="1"/>
            </c:dLbl>
            <c:spPr>
              <a:solidFill>
                <a:schemeClr val="bg1"/>
              </a:solidFill>
              <a:ln w="1854">
                <a:solidFill>
                  <a:schemeClr val="tx1"/>
                </a:solidFill>
                <a:prstDash val="solid"/>
              </a:ln>
            </c:spPr>
            <c:txPr>
              <a:bodyPr anchor="t" anchorCtr="0"/>
              <a:lstStyle/>
              <a:p>
                <a:pPr>
                  <a:defRPr sz="1051" b="1" i="0" u="none" strike="noStrike" baseline="0">
                    <a:solidFill>
                      <a:schemeClr val="tx1"/>
                    </a:solidFill>
                    <a:latin typeface="Arial"/>
                    <a:ea typeface="Arial"/>
                    <a:cs typeface="Arial"/>
                  </a:defRPr>
                </a:pPr>
                <a:endParaRPr lang="it-IT"/>
              </a:p>
            </c:txPr>
            <c:showVal val="1"/>
          </c:dLbls>
          <c:cat>
            <c:numRef>
              <c:f>Sheet1!$B$1:$G$1</c:f>
              <c:numCache>
                <c:formatCode>General</c:formatCode>
                <c:ptCount val="6"/>
                <c:pt idx="0">
                  <c:v>2019</c:v>
                </c:pt>
                <c:pt idx="1">
                  <c:v>2018</c:v>
                </c:pt>
                <c:pt idx="2">
                  <c:v>2017</c:v>
                </c:pt>
                <c:pt idx="3">
                  <c:v>2016</c:v>
                </c:pt>
                <c:pt idx="4">
                  <c:v>2015</c:v>
                </c:pt>
                <c:pt idx="5">
                  <c:v>2014</c:v>
                </c:pt>
              </c:numCache>
            </c:numRef>
          </c:cat>
          <c:val>
            <c:numRef>
              <c:f>Sheet1!$B$2:$G$2</c:f>
              <c:numCache>
                <c:formatCode>General</c:formatCode>
                <c:ptCount val="6"/>
                <c:pt idx="0">
                  <c:v>3432</c:v>
                </c:pt>
                <c:pt idx="1">
                  <c:v>3003</c:v>
                </c:pt>
                <c:pt idx="2">
                  <c:v>2283</c:v>
                </c:pt>
                <c:pt idx="3">
                  <c:v>2833</c:v>
                </c:pt>
                <c:pt idx="4">
                  <c:v>3486</c:v>
                </c:pt>
                <c:pt idx="5">
                  <c:v>3301</c:v>
                </c:pt>
              </c:numCache>
            </c:numRef>
          </c:val>
        </c:ser>
        <c:gapDepth val="0"/>
        <c:shape val="cylinder"/>
        <c:axId val="134600960"/>
        <c:axId val="134666112"/>
        <c:axId val="0"/>
      </c:bar3DChart>
      <c:catAx>
        <c:axId val="134600960"/>
        <c:scaling>
          <c:orientation val="minMax"/>
        </c:scaling>
        <c:axPos val="l"/>
        <c:numFmt formatCode="General" sourceLinked="1"/>
        <c:tickLblPos val="low"/>
        <c:spPr>
          <a:ln w="1854">
            <a:solidFill>
              <a:schemeClr val="tx1"/>
            </a:solidFill>
            <a:prstDash val="solid"/>
          </a:ln>
        </c:spPr>
        <c:txPr>
          <a:bodyPr rot="0" vert="horz"/>
          <a:lstStyle/>
          <a:p>
            <a:pPr>
              <a:defRPr sz="1051" b="1" i="0" u="none" strike="noStrike" baseline="0">
                <a:solidFill>
                  <a:schemeClr val="tx1"/>
                </a:solidFill>
                <a:latin typeface="Arial"/>
                <a:ea typeface="Arial"/>
                <a:cs typeface="Arial"/>
              </a:defRPr>
            </a:pPr>
            <a:endParaRPr lang="it-IT"/>
          </a:p>
        </c:txPr>
        <c:crossAx val="134666112"/>
        <c:crosses val="autoZero"/>
        <c:auto val="1"/>
        <c:lblAlgn val="ctr"/>
        <c:lblOffset val="100"/>
        <c:tickLblSkip val="1"/>
        <c:tickMarkSkip val="1"/>
      </c:catAx>
      <c:valAx>
        <c:axId val="134666112"/>
        <c:scaling>
          <c:orientation val="minMax"/>
        </c:scaling>
        <c:axPos val="b"/>
        <c:majorGridlines>
          <c:spPr>
            <a:ln w="1854">
              <a:solidFill>
                <a:schemeClr val="tx1"/>
              </a:solidFill>
              <a:prstDash val="solid"/>
            </a:ln>
          </c:spPr>
        </c:majorGridlines>
        <c:numFmt formatCode="General" sourceLinked="1"/>
        <c:tickLblPos val="nextTo"/>
        <c:spPr>
          <a:ln w="1854">
            <a:solidFill>
              <a:schemeClr val="tx1"/>
            </a:solidFill>
            <a:prstDash val="solid"/>
          </a:ln>
        </c:spPr>
        <c:txPr>
          <a:bodyPr rot="0" vert="horz"/>
          <a:lstStyle/>
          <a:p>
            <a:pPr>
              <a:defRPr sz="1051" b="1" i="0" u="none" strike="noStrike" baseline="0">
                <a:solidFill>
                  <a:schemeClr val="tx1"/>
                </a:solidFill>
                <a:latin typeface="Arial"/>
                <a:ea typeface="Arial"/>
                <a:cs typeface="Arial"/>
              </a:defRPr>
            </a:pPr>
            <a:endParaRPr lang="it-IT"/>
          </a:p>
        </c:txPr>
        <c:crossAx val="134600960"/>
        <c:crosses val="autoZero"/>
        <c:crossBetween val="between"/>
      </c:valAx>
      <c:spPr>
        <a:noFill/>
        <a:ln w="14832">
          <a:noFill/>
        </a:ln>
      </c:spPr>
    </c:plotArea>
    <c:plotVisOnly val="1"/>
    <c:dispBlanksAs val="gap"/>
  </c:chart>
  <c:spPr>
    <a:noFill/>
    <a:ln>
      <a:noFill/>
    </a:ln>
  </c:spPr>
  <c:txPr>
    <a:bodyPr/>
    <a:lstStyle/>
    <a:p>
      <a:pPr>
        <a:defRPr sz="1051" b="1" i="0" u="none" strike="noStrike" baseline="0">
          <a:solidFill>
            <a:schemeClr val="tx1"/>
          </a:solidFill>
          <a:latin typeface="Arial"/>
          <a:ea typeface="Arial"/>
          <a:cs typeface="Arial"/>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style val="20"/>
  <c:chart>
    <c:autoTitleDeleted val="1"/>
    <c:plotArea>
      <c:layout/>
      <c:pieChart>
        <c:varyColors val="1"/>
        <c:dLbls>
          <c:showVal val="1"/>
          <c:showCatName val="1"/>
        </c:dLbls>
        <c:firstSliceAng val="0"/>
      </c:pieChart>
    </c:plotArea>
    <c:plotVisOnly val="1"/>
  </c:chart>
  <c:txPr>
    <a:bodyPr/>
    <a:lstStyle/>
    <a:p>
      <a:pPr>
        <a:defRPr sz="1800"/>
      </a:pPr>
      <a:endParaRPr lang="it-IT"/>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1400" baseline="0"/>
            </a:pPr>
            <a:r>
              <a:rPr lang="en-US" dirty="0" err="1" smtClean="0"/>
              <a:t>Percentuale</a:t>
            </a:r>
            <a:r>
              <a:rPr lang="en-US" dirty="0" smtClean="0"/>
              <a:t> di </a:t>
            </a:r>
            <a:r>
              <a:rPr lang="en-US" dirty="0" err="1" smtClean="0"/>
              <a:t>ringraziamenti</a:t>
            </a:r>
            <a:r>
              <a:rPr lang="en-US" dirty="0" smtClean="0"/>
              <a:t> </a:t>
            </a:r>
            <a:r>
              <a:rPr lang="en-US" dirty="0" err="1" smtClean="0"/>
              <a:t>sul</a:t>
            </a:r>
            <a:r>
              <a:rPr lang="en-US" dirty="0" smtClean="0"/>
              <a:t> </a:t>
            </a:r>
            <a:r>
              <a:rPr lang="en-US" dirty="0" err="1" smtClean="0"/>
              <a:t>totale</a:t>
            </a:r>
            <a:r>
              <a:rPr lang="en-US" dirty="0" smtClean="0"/>
              <a:t> </a:t>
            </a:r>
            <a:r>
              <a:rPr lang="en-US" dirty="0" err="1" smtClean="0"/>
              <a:t>delle</a:t>
            </a:r>
            <a:r>
              <a:rPr lang="en-US" dirty="0" smtClean="0"/>
              <a:t> </a:t>
            </a:r>
            <a:r>
              <a:rPr lang="en-US" dirty="0" err="1" smtClean="0"/>
              <a:t>segnalazioni</a:t>
            </a:r>
            <a:endParaRPr lang="en-US" dirty="0"/>
          </a:p>
        </c:rich>
      </c:tx>
      <c:layout/>
    </c:title>
    <c:plotArea>
      <c:layout>
        <c:manualLayout>
          <c:layoutTarget val="inner"/>
          <c:xMode val="edge"/>
          <c:yMode val="edge"/>
          <c:x val="4.931829068172934E-2"/>
          <c:y val="0.18511832018664925"/>
          <c:w val="0.85959847812903623"/>
          <c:h val="0.6382185605108206"/>
        </c:manualLayout>
      </c:layout>
      <c:areaChart>
        <c:grouping val="stacked"/>
        <c:ser>
          <c:idx val="0"/>
          <c:order val="0"/>
          <c:tx>
            <c:strRef>
              <c:f>Foglio1!$B$1</c:f>
              <c:strCache>
                <c:ptCount val="1"/>
                <c:pt idx="0">
                  <c:v>%</c:v>
                </c:pt>
              </c:strCache>
            </c:strRef>
          </c:tx>
          <c:spPr>
            <a:ln>
              <a:gradFill>
                <a:gsLst>
                  <a:gs pos="0">
                    <a:schemeClr val="tx1"/>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c:spPr>
          <c:dLbls>
            <c:dLbl>
              <c:idx val="0"/>
              <c:layout>
                <c:manualLayout>
                  <c:x val="1.0175151478895507E-2"/>
                  <c:y val="-0.16280242366233041"/>
                </c:manualLayout>
              </c:layout>
              <c:showVal val="1"/>
            </c:dLbl>
            <c:dLbl>
              <c:idx val="1"/>
              <c:layout>
                <c:manualLayout>
                  <c:x val="1.6958585798159639E-3"/>
                  <c:y val="-0.15828013411615582"/>
                </c:manualLayout>
              </c:layout>
              <c:showVal val="1"/>
            </c:dLbl>
            <c:dLbl>
              <c:idx val="2"/>
              <c:layout>
                <c:manualLayout>
                  <c:x val="6.7834343192637514E-3"/>
                  <c:y val="-0.17184700275467971"/>
                </c:manualLayout>
              </c:layout>
              <c:showVal val="1"/>
            </c:dLbl>
            <c:dLbl>
              <c:idx val="3"/>
              <c:layout>
                <c:manualLayout>
                  <c:x val="0"/>
                  <c:y val="-0.19445845048556132"/>
                </c:manualLayout>
              </c:layout>
              <c:showVal val="1"/>
            </c:dLbl>
            <c:dLbl>
              <c:idx val="4"/>
              <c:layout>
                <c:manualLayout>
                  <c:x val="-5.0875757394477465E-3"/>
                  <c:y val="-0.18089158184703488"/>
                </c:manualLayout>
              </c:layout>
              <c:showVal val="1"/>
            </c:dLbl>
            <c:dLbl>
              <c:idx val="5"/>
              <c:layout>
                <c:manualLayout>
                  <c:x val="1.6958585798159639E-3"/>
                  <c:y val="-0.25777050413201952"/>
                </c:manualLayout>
              </c:layout>
              <c:showVal val="1"/>
            </c:dLbl>
            <c:dLbl>
              <c:idx val="6"/>
              <c:layout>
                <c:manualLayout>
                  <c:x val="0"/>
                  <c:y val="-0.28038195186290588"/>
                </c:manualLayout>
              </c:layout>
              <c:showVal val="1"/>
            </c:dLbl>
            <c:dLbl>
              <c:idx val="7"/>
              <c:layout>
                <c:manualLayout>
                  <c:x val="0"/>
                  <c:y val="-0.28490424140907827"/>
                </c:manualLayout>
              </c:layout>
              <c:showVal val="1"/>
            </c:dLbl>
            <c:dLbl>
              <c:idx val="8"/>
              <c:layout>
                <c:manualLayout>
                  <c:x val="-1.1871010058711403E-2"/>
                  <c:y val="-0.32560484732466843"/>
                </c:manualLayout>
              </c:layout>
              <c:showVal val="1"/>
            </c:dLbl>
            <c:dLbl>
              <c:idx val="9"/>
              <c:layout>
                <c:manualLayout>
                  <c:x val="0"/>
                  <c:y val="-0.26681508322437392"/>
                </c:manualLayout>
              </c:layout>
              <c:showVal val="1"/>
            </c:dLbl>
            <c:dLbl>
              <c:idx val="10"/>
              <c:layout>
                <c:manualLayout>
                  <c:x val="1.6958585798158168E-3"/>
                  <c:y val="-0.29394882050142584"/>
                </c:manualLayout>
              </c:layout>
              <c:showVal val="1"/>
            </c:dLbl>
            <c:dLbl>
              <c:idx val="11"/>
              <c:layout>
                <c:manualLayout>
                  <c:x val="3.2067144054701048E-3"/>
                  <c:y val="-0.27585966231672282"/>
                </c:manualLayout>
              </c:layout>
              <c:showVal val="1"/>
            </c:dLbl>
            <c:txPr>
              <a:bodyPr/>
              <a:lstStyle/>
              <a:p>
                <a:pPr>
                  <a:defRPr sz="1000" baseline="0"/>
                </a:pPr>
                <a:endParaRPr lang="it-IT"/>
              </a:p>
            </c:txPr>
            <c:showVal val="1"/>
          </c:dLbls>
          <c:cat>
            <c:numRef>
              <c:f>Foglio1!$A$2:$A$13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Foglio1!$B$2:$B$13</c:f>
              <c:numCache>
                <c:formatCode>General</c:formatCode>
                <c:ptCount val="12"/>
                <c:pt idx="0">
                  <c:v>28.7</c:v>
                </c:pt>
                <c:pt idx="1">
                  <c:v>29</c:v>
                </c:pt>
                <c:pt idx="2">
                  <c:v>38.6</c:v>
                </c:pt>
                <c:pt idx="3">
                  <c:v>40</c:v>
                </c:pt>
                <c:pt idx="4">
                  <c:v>42.8</c:v>
                </c:pt>
                <c:pt idx="5">
                  <c:v>62.2</c:v>
                </c:pt>
                <c:pt idx="6">
                  <c:v>62.6</c:v>
                </c:pt>
                <c:pt idx="7">
                  <c:v>68.8</c:v>
                </c:pt>
                <c:pt idx="8">
                  <c:v>69.599999999999994</c:v>
                </c:pt>
                <c:pt idx="9">
                  <c:v>53.220000000000013</c:v>
                </c:pt>
                <c:pt idx="10">
                  <c:v>60.07</c:v>
                </c:pt>
                <c:pt idx="11">
                  <c:v>57.8</c:v>
                </c:pt>
              </c:numCache>
            </c:numRef>
          </c:val>
        </c:ser>
        <c:axId val="170962944"/>
        <c:axId val="170964480"/>
      </c:areaChart>
      <c:catAx>
        <c:axId val="170962944"/>
        <c:scaling>
          <c:orientation val="minMax"/>
        </c:scaling>
        <c:axPos val="b"/>
        <c:numFmt formatCode="General" sourceLinked="1"/>
        <c:tickLblPos val="nextTo"/>
        <c:crossAx val="170964480"/>
        <c:crosses val="autoZero"/>
        <c:auto val="1"/>
        <c:lblAlgn val="ctr"/>
        <c:lblOffset val="100"/>
      </c:catAx>
      <c:valAx>
        <c:axId val="170964480"/>
        <c:scaling>
          <c:orientation val="minMax"/>
        </c:scaling>
        <c:axPos val="l"/>
        <c:majorGridlines/>
        <c:numFmt formatCode="General" sourceLinked="1"/>
        <c:tickLblPos val="nextTo"/>
        <c:txPr>
          <a:bodyPr/>
          <a:lstStyle/>
          <a:p>
            <a:pPr>
              <a:defRPr sz="1200" baseline="0"/>
            </a:pPr>
            <a:endParaRPr lang="it-IT"/>
          </a:p>
        </c:txPr>
        <c:crossAx val="170962944"/>
        <c:crosses val="autoZero"/>
        <c:crossBetween val="midCat"/>
      </c:valAx>
    </c:plotArea>
    <c:legend>
      <c:legendPos val="r"/>
      <c:layout>
        <c:manualLayout>
          <c:xMode val="edge"/>
          <c:yMode val="edge"/>
          <c:x val="0.84335654417268757"/>
          <c:y val="0.45853640531169082"/>
          <c:w val="5.5159602992829883E-2"/>
          <c:h val="9.7155159398245067E-2"/>
        </c:manualLayout>
      </c:layout>
      <c:txPr>
        <a:bodyPr/>
        <a:lstStyle/>
        <a:p>
          <a:pPr>
            <a:defRPr sz="1400" baseline="0"/>
          </a:pPr>
          <a:endParaRPr lang="it-IT"/>
        </a:p>
      </c:txPr>
    </c:legend>
    <c:plotVisOnly val="1"/>
  </c:chart>
  <c:txPr>
    <a:bodyPr/>
    <a:lstStyle/>
    <a:p>
      <a:pPr>
        <a:defRPr sz="1800"/>
      </a:pPr>
      <a:endParaRPr lang="it-IT"/>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cdr:x>
      <cdr:y>0</cdr:y>
    </cdr:from>
    <cdr:to>
      <cdr:x>0.98936</cdr:x>
      <cdr:y>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96744" cy="316835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endParaRPr lang="it-IT"/>
          </a:p>
        </p:txBody>
      </p:sp>
      <p:sp>
        <p:nvSpPr>
          <p:cNvPr id="129027"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endParaRPr lang="it-IT"/>
          </a:p>
        </p:txBody>
      </p:sp>
      <p:sp>
        <p:nvSpPr>
          <p:cNvPr id="129028"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endParaRPr lang="it-IT"/>
          </a:p>
        </p:txBody>
      </p:sp>
      <p:sp>
        <p:nvSpPr>
          <p:cNvPr id="129029"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CD8C57F6-EBC9-44E7-B2C2-F3A0097E51D3}"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endParaRPr lang="it-IT"/>
          </a:p>
        </p:txBody>
      </p:sp>
      <p:sp>
        <p:nvSpPr>
          <p:cNvPr id="12493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endParaRPr lang="it-IT"/>
          </a:p>
        </p:txBody>
      </p:sp>
      <p:sp>
        <p:nvSpPr>
          <p:cNvPr id="2253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2493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endParaRPr lang="it-IT"/>
          </a:p>
        </p:txBody>
      </p:sp>
      <p:sp>
        <p:nvSpPr>
          <p:cNvPr id="12493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3DA7238F-4CC3-492D-A646-2725F459214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3DA7238F-4CC3-492D-A646-2725F4592143}" type="slidenum">
              <a:rPr lang="it-IT" smtClean="0"/>
              <a:pPr>
                <a:defRPr/>
              </a:pPr>
              <a:t>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3DA7238F-4CC3-492D-A646-2725F4592143}" type="slidenum">
              <a:rPr lang="it-IT" smtClean="0"/>
              <a:pPr>
                <a:defRPr/>
              </a:pPr>
              <a:t>29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31FA940-7171-483B-8D63-ACDED888114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B4DA26B-9E9D-4987-AB2A-ABF000DB213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1B1B35F-47CC-41D2-81B6-090A89527C0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96A6856-3AAB-4730-BE91-1B737A409BB2}"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0A288E81-F445-4372-8868-973BBF043167}"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6296A39-E2F8-4D15-9A2D-D55677646EA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0C76E82-8813-4C3B-A28C-5A33EC8612C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585BF85-5BF4-443E-9FE2-09637782C2E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B74DBE4-3279-44FB-9A43-E560DA06656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52B031C-BC86-4A9C-90CA-F37DF03DF43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724BBDE-E31F-46AA-9AEF-ACDA3203D57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0ECA727-7DD0-4EA9-837D-4DC0FB7766B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0D621B8-19FB-46AD-A9FC-7839819A43F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1E5AB2F-8C04-421C-B45B-88B3F2B0C7C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0B57B6-BFB1-4083-912F-A14406B3192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484784"/>
            <a:ext cx="7772400" cy="1470025"/>
          </a:xfrm>
        </p:spPr>
        <p:txBody>
          <a:bodyPr/>
          <a:lstStyle/>
          <a:p>
            <a:pPr eaLnBrk="1" hangingPunct="1"/>
            <a:r>
              <a:rPr lang="it-IT" sz="4000" dirty="0" smtClean="0"/>
              <a:t>Segnalazioni </a:t>
            </a:r>
            <a:br>
              <a:rPr lang="it-IT" sz="4000" dirty="0" smtClean="0"/>
            </a:br>
            <a:r>
              <a:rPr lang="it-IT" sz="4000" dirty="0" smtClean="0"/>
              <a:t>2019</a:t>
            </a:r>
            <a:br>
              <a:rPr lang="it-IT" sz="4000" dirty="0" smtClean="0"/>
            </a:br>
            <a:r>
              <a:rPr lang="it-IT" sz="4000" dirty="0" smtClean="0"/>
              <a:t/>
            </a:r>
            <a:br>
              <a:rPr lang="it-IT" sz="4000" dirty="0" smtClean="0"/>
            </a:br>
            <a:r>
              <a:rPr lang="it-IT" sz="1200" dirty="0" smtClean="0"/>
              <a:t>aggiornato al 02/09/2020</a:t>
            </a:r>
          </a:p>
        </p:txBody>
      </p:sp>
      <p:sp>
        <p:nvSpPr>
          <p:cNvPr id="6147" name="Rectangle 3"/>
          <p:cNvSpPr>
            <a:spLocks noGrp="1" noChangeArrowheads="1"/>
          </p:cNvSpPr>
          <p:nvPr>
            <p:ph type="subTitle" idx="1"/>
          </p:nvPr>
        </p:nvSpPr>
        <p:spPr>
          <a:xfrm>
            <a:off x="1403648" y="5517232"/>
            <a:ext cx="6400800" cy="864096"/>
          </a:xfrm>
        </p:spPr>
        <p:txBody>
          <a:bodyPr/>
          <a:lstStyle/>
          <a:p>
            <a:pPr eaLnBrk="1" hangingPunct="1"/>
            <a:r>
              <a:rPr lang="it-IT" sz="2000" dirty="0" smtClean="0"/>
              <a:t>A cura dell’Ufficio Rapporti con il Pubblico</a:t>
            </a:r>
          </a:p>
          <a:p>
            <a:pPr eaLnBrk="1" hangingPunct="1"/>
            <a:r>
              <a:rPr lang="it-IT" sz="1800" dirty="0" smtClean="0"/>
              <a:t>urp@apss.tn.it</a:t>
            </a:r>
          </a:p>
        </p:txBody>
      </p:sp>
      <p:pic>
        <p:nvPicPr>
          <p:cNvPr id="4" name="Immagine 3" descr="Azienda semplice.GIF"/>
          <p:cNvPicPr>
            <a:picLocks noChangeAspect="1"/>
          </p:cNvPicPr>
          <p:nvPr/>
        </p:nvPicPr>
        <p:blipFill>
          <a:blip r:embed="rId2" cstate="print"/>
          <a:stretch>
            <a:fillRect/>
          </a:stretch>
        </p:blipFill>
        <p:spPr>
          <a:xfrm>
            <a:off x="2411760" y="476672"/>
            <a:ext cx="4321175" cy="7191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6" name="CasellaDiTesto 5"/>
          <p:cNvSpPr txBox="1"/>
          <p:nvPr/>
        </p:nvSpPr>
        <p:spPr>
          <a:xfrm>
            <a:off x="2843808" y="5157192"/>
            <a:ext cx="3792577" cy="369332"/>
          </a:xfrm>
          <a:prstGeom prst="rect">
            <a:avLst/>
          </a:prstGeom>
          <a:noFill/>
        </p:spPr>
        <p:txBody>
          <a:bodyPr wrap="none" rtlCol="0">
            <a:spAutoFit/>
          </a:bodyPr>
          <a:lstStyle/>
          <a:p>
            <a:r>
              <a:rPr lang="it-IT" dirty="0" smtClean="0">
                <a:solidFill>
                  <a:srgbClr val="FF0000"/>
                </a:solidFill>
              </a:rPr>
              <a:t>TOTALE  SEGNALAZIONI n.3432</a:t>
            </a:r>
            <a:endParaRPr lang="it-IT" dirty="0">
              <a:solidFill>
                <a:srgbClr val="FF0000"/>
              </a:solidFill>
            </a:endParaRPr>
          </a:p>
        </p:txBody>
      </p:sp>
      <p:sp>
        <p:nvSpPr>
          <p:cNvPr id="7" name="Segnaposto numero diapositiva 6"/>
          <p:cNvSpPr>
            <a:spLocks noGrp="1"/>
          </p:cNvSpPr>
          <p:nvPr>
            <p:ph type="sldNum" sz="quarter" idx="12"/>
          </p:nvPr>
        </p:nvSpPr>
        <p:spPr/>
        <p:txBody>
          <a:bodyPr/>
          <a:lstStyle/>
          <a:p>
            <a:pPr>
              <a:defRPr/>
            </a:pPr>
            <a:fld id="{031FA940-7171-483B-8D63-ACDED888114B}" type="slidenum">
              <a:rPr lang="it-IT" smtClean="0"/>
              <a:pPr>
                <a:defRPr/>
              </a:pPr>
              <a:t>1</a:t>
            </a:fld>
            <a:endParaRPr lang="it-IT"/>
          </a:p>
        </p:txBody>
      </p:sp>
      <p:graphicFrame>
        <p:nvGraphicFramePr>
          <p:cNvPr id="8" name="Grafico 7"/>
          <p:cNvGraphicFramePr/>
          <p:nvPr/>
        </p:nvGraphicFramePr>
        <p:xfrm>
          <a:off x="971600" y="2996952"/>
          <a:ext cx="7142317" cy="19442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sz="quarter"/>
          </p:nvPr>
        </p:nvSpPr>
        <p:spPr/>
        <p:txBody>
          <a:bodyPr/>
          <a:lstStyle/>
          <a:p>
            <a:r>
              <a:rPr lang="it-IT" dirty="0" smtClean="0"/>
              <a:t> </a:t>
            </a:r>
            <a:r>
              <a:rPr lang="it-IT" dirty="0" smtClean="0">
                <a:solidFill>
                  <a:srgbClr val="FF0000"/>
                </a:solidFill>
              </a:rPr>
              <a:t>Rapporto reclami/popolazione</a:t>
            </a:r>
            <a:endParaRPr lang="it-IT" dirty="0"/>
          </a:p>
        </p:txBody>
      </p:sp>
      <p:sp>
        <p:nvSpPr>
          <p:cNvPr id="3" name="Segnaposto contenuto 2"/>
          <p:cNvSpPr>
            <a:spLocks noGrp="1"/>
          </p:cNvSpPr>
          <p:nvPr>
            <p:ph sz="quarter" idx="1"/>
          </p:nvPr>
        </p:nvSpPr>
        <p:spPr>
          <a:xfrm>
            <a:off x="457200" y="1600200"/>
            <a:ext cx="8363272" cy="4493096"/>
          </a:xfrm>
        </p:spPr>
        <p:txBody>
          <a:bodyPr/>
          <a:lstStyle/>
          <a:p>
            <a:r>
              <a:rPr lang="it-IT" dirty="0" smtClean="0"/>
              <a:t>Popolazione residente in Trentino anno 2019 n.542.000 circa.</a:t>
            </a:r>
          </a:p>
          <a:p>
            <a:r>
              <a:rPr lang="it-IT" dirty="0" smtClean="0">
                <a:solidFill>
                  <a:srgbClr val="FF0000"/>
                </a:solidFill>
              </a:rPr>
              <a:t>Rapporto reclami/popolazione:</a:t>
            </a:r>
          </a:p>
          <a:p>
            <a:r>
              <a:rPr lang="it-IT" dirty="0" smtClean="0">
                <a:solidFill>
                  <a:srgbClr val="FF0000"/>
                </a:solidFill>
              </a:rPr>
              <a:t>2019 = 0,26% 2,6x1000</a:t>
            </a:r>
          </a:p>
          <a:p>
            <a:r>
              <a:rPr lang="it-IT" sz="2800" dirty="0" smtClean="0">
                <a:solidFill>
                  <a:srgbClr val="FF0000"/>
                </a:solidFill>
              </a:rPr>
              <a:t>2018  =  0,21%  2,1x1000</a:t>
            </a:r>
          </a:p>
          <a:p>
            <a:r>
              <a:rPr lang="it-IT" sz="2800" dirty="0" smtClean="0">
                <a:solidFill>
                  <a:srgbClr val="FF0000"/>
                </a:solidFill>
              </a:rPr>
              <a:t>2017  =  0,17%  1,7x1000</a:t>
            </a:r>
          </a:p>
          <a:p>
            <a:endParaRPr lang="it-IT" dirty="0"/>
          </a:p>
        </p:txBody>
      </p:sp>
      <p:sp>
        <p:nvSpPr>
          <p:cNvPr id="7" name="Segnaposto numero diapositiva 6"/>
          <p:cNvSpPr>
            <a:spLocks noGrp="1"/>
          </p:cNvSpPr>
          <p:nvPr>
            <p:ph type="sldNum" sz="quarter" idx="12"/>
          </p:nvPr>
        </p:nvSpPr>
        <p:spPr/>
        <p:txBody>
          <a:bodyPr/>
          <a:lstStyle/>
          <a:p>
            <a:pPr>
              <a:defRPr/>
            </a:pPr>
            <a:fld id="{696A6856-3AAB-4730-BE91-1B737A409BB2}" type="slidenum">
              <a:rPr lang="it-IT" smtClean="0"/>
              <a:pPr>
                <a:defRPr/>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Grp="1" noChangeArrowheads="1"/>
          </p:cNvSpPr>
          <p:nvPr>
            <p:ph type="title"/>
          </p:nvPr>
        </p:nvSpPr>
        <p:spPr>
          <a:xfrm>
            <a:off x="323528" y="332656"/>
            <a:ext cx="8712646" cy="417513"/>
          </a:xfrm>
        </p:spPr>
        <p:txBody>
          <a:bodyPr/>
          <a:lstStyle/>
          <a:p>
            <a:pPr eaLnBrk="1" hangingPunct="1"/>
            <a:r>
              <a:rPr lang="it-IT" sz="2400" dirty="0" smtClean="0"/>
              <a:t>Modalità e Tempi di risposta *</a:t>
            </a:r>
          </a:p>
        </p:txBody>
      </p:sp>
      <p:graphicFrame>
        <p:nvGraphicFramePr>
          <p:cNvPr id="132186" name="Group 90"/>
          <p:cNvGraphicFramePr>
            <a:graphicFrameLocks noGrp="1"/>
          </p:cNvGraphicFramePr>
          <p:nvPr>
            <p:ph sz="quarter" idx="3"/>
          </p:nvPr>
        </p:nvGraphicFramePr>
        <p:xfrm>
          <a:off x="827584" y="4797152"/>
          <a:ext cx="7344819" cy="853440"/>
        </p:xfrm>
        <a:graphic>
          <a:graphicData uri="http://schemas.openxmlformats.org/drawingml/2006/table">
            <a:tbl>
              <a:tblPr/>
              <a:tblGrid>
                <a:gridCol w="2083822"/>
                <a:gridCol w="751571"/>
                <a:gridCol w="751571"/>
                <a:gridCol w="751571"/>
                <a:gridCol w="751571"/>
                <a:gridCol w="751571"/>
                <a:gridCol w="751571"/>
                <a:gridCol w="751571"/>
              </a:tblGrid>
              <a:tr h="307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 </a:t>
                      </a:r>
                      <a:r>
                        <a:rPr kumimoji="0" lang="it-IT" sz="1600" b="0" i="0" u="none" strike="noStrike" cap="none" normalizeH="0" baseline="0" dirty="0" err="1" smtClean="0">
                          <a:ln>
                            <a:noFill/>
                          </a:ln>
                          <a:solidFill>
                            <a:srgbClr val="000000"/>
                          </a:solidFill>
                          <a:effectLst/>
                          <a:latin typeface="Tahoma" pitchFamily="34" charset="0"/>
                          <a:cs typeface="Tahoma" pitchFamily="34" charset="0"/>
                        </a:rPr>
                        <a:t>segnalazioni*</a:t>
                      </a:r>
                      <a:r>
                        <a:rPr kumimoji="0" lang="it-IT" sz="1600" b="0" i="0" u="none" strike="noStrike" cap="none" normalizeH="0" baseline="0" dirty="0" smtClean="0">
                          <a:ln>
                            <a:noFill/>
                          </a:ln>
                          <a:solidFill>
                            <a:srgbClr val="000000"/>
                          </a:solidFill>
                          <a:effectLst/>
                          <a:latin typeface="Tahoma" pitchFamily="34" charset="0"/>
                          <a:cs typeface="Tahoma" pitchFamily="34" charset="0"/>
                        </a:rPr>
                        <a:t> </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2013</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1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tempi medi di risposta (giorni)</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22,3</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7" name="CasellaDiTesto 6"/>
          <p:cNvSpPr txBox="1"/>
          <p:nvPr/>
        </p:nvSpPr>
        <p:spPr>
          <a:xfrm>
            <a:off x="899592" y="6309320"/>
            <a:ext cx="4865434" cy="369332"/>
          </a:xfrm>
          <a:prstGeom prst="rect">
            <a:avLst/>
          </a:prstGeom>
          <a:noFill/>
        </p:spPr>
        <p:txBody>
          <a:bodyPr wrap="none" rtlCol="0">
            <a:spAutoFit/>
          </a:bodyPr>
          <a:lstStyle/>
          <a:p>
            <a:r>
              <a:rPr lang="it-IT" dirty="0" smtClean="0"/>
              <a:t>* </a:t>
            </a:r>
            <a:r>
              <a:rPr lang="it-IT" sz="1400" dirty="0" smtClean="0"/>
              <a:t>Segnalazioni totali:ringraziamenti, reclami e suggerimenti</a:t>
            </a:r>
            <a:endParaRPr lang="it-IT" sz="1400" dirty="0"/>
          </a:p>
        </p:txBody>
      </p:sp>
      <p:sp>
        <p:nvSpPr>
          <p:cNvPr id="8" name="Segnaposto numero diapositiva 7"/>
          <p:cNvSpPr>
            <a:spLocks noGrp="1"/>
          </p:cNvSpPr>
          <p:nvPr>
            <p:ph type="sldNum" sz="quarter" idx="12"/>
          </p:nvPr>
        </p:nvSpPr>
        <p:spPr/>
        <p:txBody>
          <a:bodyPr/>
          <a:lstStyle/>
          <a:p>
            <a:pPr>
              <a:defRPr/>
            </a:pPr>
            <a:fld id="{0A288E81-F445-4372-8868-973BBF043167}" type="slidenum">
              <a:rPr lang="it-IT" smtClean="0"/>
              <a:pPr>
                <a:defRPr/>
              </a:pPr>
              <a:t>11</a:t>
            </a:fld>
            <a:endParaRPr lang="it-IT"/>
          </a:p>
        </p:txBody>
      </p:sp>
      <p:graphicFrame>
        <p:nvGraphicFramePr>
          <p:cNvPr id="12" name="Grafico 11"/>
          <p:cNvGraphicFramePr/>
          <p:nvPr/>
        </p:nvGraphicFramePr>
        <p:xfrm>
          <a:off x="1187624" y="1052736"/>
          <a:ext cx="6768752"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9"/>
          <p:cNvSpPr>
            <a:spLocks noGrp="1" noChangeArrowheads="1"/>
          </p:cNvSpPr>
          <p:nvPr>
            <p:ph type="title"/>
          </p:nvPr>
        </p:nvSpPr>
        <p:spPr>
          <a:xfrm>
            <a:off x="457200" y="274638"/>
            <a:ext cx="8229600" cy="418058"/>
          </a:xfrm>
        </p:spPr>
        <p:txBody>
          <a:bodyPr/>
          <a:lstStyle/>
          <a:p>
            <a:pPr eaLnBrk="1" hangingPunct="1"/>
            <a:r>
              <a:rPr lang="it-IT" sz="3200" dirty="0" smtClean="0"/>
              <a:t>Ringraziamenti</a:t>
            </a:r>
          </a:p>
        </p:txBody>
      </p:sp>
      <p:graphicFrame>
        <p:nvGraphicFramePr>
          <p:cNvPr id="72781" name="Group 77"/>
          <p:cNvGraphicFramePr>
            <a:graphicFrameLocks noGrp="1"/>
          </p:cNvGraphicFramePr>
          <p:nvPr>
            <p:ph idx="1"/>
          </p:nvPr>
        </p:nvGraphicFramePr>
        <p:xfrm>
          <a:off x="467546" y="836712"/>
          <a:ext cx="8280918" cy="2938463"/>
        </p:xfrm>
        <a:graphic>
          <a:graphicData uri="http://schemas.openxmlformats.org/drawingml/2006/table">
            <a:tbl>
              <a:tblPr/>
              <a:tblGrid>
                <a:gridCol w="1131554"/>
                <a:gridCol w="1131554"/>
                <a:gridCol w="1131554"/>
                <a:gridCol w="1131554"/>
                <a:gridCol w="1302068"/>
                <a:gridCol w="1228498"/>
                <a:gridCol w="1224136"/>
              </a:tblGrid>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5050"/>
                          </a:solidFill>
                          <a:effectLst/>
                          <a:latin typeface="Arial" charset="0"/>
                        </a:rPr>
                        <a:t>1769</a:t>
                      </a:r>
                      <a:r>
                        <a:rPr kumimoji="0" lang="it-IT" sz="24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62,2%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2846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rPr>
                        <a:t>2066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62,6%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del totale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3301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rPr>
                        <a:t>2392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68,6%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3486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rPr>
                        <a:t>2006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69,6%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2833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rPr>
                        <a:t>1215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53,22%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2283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rPr>
                        <a:t>1804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60,07%del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3003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rPr>
                        <a:t>1984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57,8%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charset="0"/>
                        </a:rPr>
                        <a:t>3432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afico 3"/>
          <p:cNvGraphicFramePr/>
          <p:nvPr/>
        </p:nvGraphicFramePr>
        <p:xfrm>
          <a:off x="467544" y="3861048"/>
          <a:ext cx="792088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ottotitolo 2"/>
          <p:cNvSpPr txBox="1">
            <a:spLocks/>
          </p:cNvSpPr>
          <p:nvPr/>
        </p:nvSpPr>
        <p:spPr bwMode="auto">
          <a:xfrm>
            <a:off x="1619672" y="476672"/>
            <a:ext cx="5112568" cy="288007"/>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endParaRPr lang="it-IT" sz="1600" dirty="0">
              <a:latin typeface="Comic Sans MS" pitchFamily="66" charset="0"/>
            </a:endParaRPr>
          </a:p>
          <a:p>
            <a:pPr algn="ctr">
              <a:lnSpc>
                <a:spcPct val="80000"/>
              </a:lnSpc>
              <a:spcBef>
                <a:spcPct val="20000"/>
              </a:spcBef>
              <a:buClr>
                <a:srgbClr val="0BD0D9"/>
              </a:buClr>
              <a:buSzPct val="95000"/>
              <a:buFont typeface="Wingdings 2" pitchFamily="18" charset="2"/>
              <a:buNone/>
              <a:defRPr/>
            </a:pPr>
            <a:endParaRPr lang="it-IT" sz="1600" dirty="0">
              <a:latin typeface="Comic Sans MS" pitchFamily="66" charset="0"/>
            </a:endParaRPr>
          </a:p>
        </p:txBody>
      </p:sp>
      <p:graphicFrame>
        <p:nvGraphicFramePr>
          <p:cNvPr id="3074" name="Object 658"/>
          <p:cNvGraphicFramePr>
            <a:graphicFrameLocks noChangeAspect="1"/>
          </p:cNvGraphicFramePr>
          <p:nvPr/>
        </p:nvGraphicFramePr>
        <p:xfrm>
          <a:off x="0" y="476672"/>
          <a:ext cx="9036496" cy="5714578"/>
        </p:xfrm>
        <a:graphic>
          <a:graphicData uri="http://schemas.openxmlformats.org/presentationml/2006/ole">
            <p:oleObj spid="_x0000_s3074" name="Grafico" r:id="rId3" imgW="6686449" imgH="4067062" progId="MSGraph.Chart.8">
              <p:embed followColorScheme="full"/>
            </p:oleObj>
          </a:graphicData>
        </a:graphic>
      </p:graphicFrame>
      <p:sp>
        <p:nvSpPr>
          <p:cNvPr id="5" name="Segnaposto numero diapositiva 4"/>
          <p:cNvSpPr>
            <a:spLocks noGrp="1"/>
          </p:cNvSpPr>
          <p:nvPr>
            <p:ph type="sldNum" sz="quarter" idx="12"/>
          </p:nvPr>
        </p:nvSpPr>
        <p:spPr/>
        <p:txBody>
          <a:bodyPr/>
          <a:lstStyle/>
          <a:p>
            <a:pPr>
              <a:defRPr/>
            </a:pPr>
            <a:fld id="{A0ECA727-7DD0-4EA9-837D-4DC0FB7766B9}"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418058"/>
          </a:xfrm>
        </p:spPr>
        <p:txBody>
          <a:bodyPr/>
          <a:lstStyle/>
          <a:p>
            <a:r>
              <a:rPr lang="it-IT" sz="2800" dirty="0" smtClean="0"/>
              <a:t>Sintesi grafica segnalazioni di disservizio 2019</a:t>
            </a:r>
            <a:endParaRPr lang="it-IT" sz="28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14</a:t>
            </a:fld>
            <a:endParaRPr lang="it-IT"/>
          </a:p>
        </p:txBody>
      </p:sp>
      <p:pic>
        <p:nvPicPr>
          <p:cNvPr id="3" name="Picture 2"/>
          <p:cNvPicPr>
            <a:picLocks noGrp="1" noChangeAspect="1" noChangeArrowheads="1"/>
          </p:cNvPicPr>
          <p:nvPr>
            <p:ph type="tbl" idx="1"/>
          </p:nvPr>
        </p:nvPicPr>
        <p:blipFill>
          <a:blip r:embed="rId2" cstate="print"/>
          <a:srcRect/>
          <a:stretch>
            <a:fillRect/>
          </a:stretch>
        </p:blipFill>
        <p:spPr bwMode="auto">
          <a:xfrm>
            <a:off x="611560" y="908720"/>
            <a:ext cx="7992887" cy="5217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418058"/>
          </a:xfrm>
        </p:spPr>
        <p:txBody>
          <a:bodyPr/>
          <a:lstStyle/>
          <a:p>
            <a:r>
              <a:rPr lang="it-IT" sz="2800" dirty="0" smtClean="0"/>
              <a:t>Sintesi grafica dettagliata delle segnalazioni di disservizio</a:t>
            </a:r>
            <a:endParaRPr lang="it-IT" sz="28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15</a:t>
            </a:fld>
            <a:endParaRPr lang="it-IT"/>
          </a:p>
        </p:txBody>
      </p:sp>
      <p:pic>
        <p:nvPicPr>
          <p:cNvPr id="3" name="Picture 2"/>
          <p:cNvPicPr>
            <a:picLocks noGrp="1" noChangeAspect="1" noChangeArrowheads="1"/>
          </p:cNvPicPr>
          <p:nvPr>
            <p:ph type="tbl" idx="1"/>
          </p:nvPr>
        </p:nvPicPr>
        <p:blipFill>
          <a:blip r:embed="rId2" cstate="print"/>
          <a:srcRect/>
          <a:stretch>
            <a:fillRect/>
          </a:stretch>
        </p:blipFill>
        <p:spPr bwMode="auto">
          <a:xfrm>
            <a:off x="395536" y="980728"/>
            <a:ext cx="8352928" cy="5174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0ECA727-7DD0-4EA9-837D-4DC0FB7766B9}" type="slidenum">
              <a:rPr lang="it-IT" smtClean="0"/>
              <a:pPr>
                <a:defRPr/>
              </a:pPr>
              <a:t>16</a:t>
            </a:fld>
            <a:endParaRPr lang="it-IT"/>
          </a:p>
        </p:txBody>
      </p:sp>
      <p:graphicFrame>
        <p:nvGraphicFramePr>
          <p:cNvPr id="3" name="Tabella 2"/>
          <p:cNvGraphicFramePr>
            <a:graphicFrameLocks noGrp="1"/>
          </p:cNvGraphicFramePr>
          <p:nvPr/>
        </p:nvGraphicFramePr>
        <p:xfrm>
          <a:off x="395536" y="1772818"/>
          <a:ext cx="8280919" cy="4730702"/>
        </p:xfrm>
        <a:graphic>
          <a:graphicData uri="http://schemas.openxmlformats.org/drawingml/2006/table">
            <a:tbl>
              <a:tblPr/>
              <a:tblGrid>
                <a:gridCol w="1540636"/>
                <a:gridCol w="898704"/>
                <a:gridCol w="898704"/>
                <a:gridCol w="898704"/>
                <a:gridCol w="962898"/>
                <a:gridCol w="962898"/>
                <a:gridCol w="962898"/>
                <a:gridCol w="1155477"/>
              </a:tblGrid>
              <a:tr h="819060">
                <a:tc>
                  <a:txBody>
                    <a:bodyPr/>
                    <a:lstStyle/>
                    <a:p>
                      <a:pPr algn="l" fontAlgn="b"/>
                      <a:r>
                        <a:rPr lang="it-IT" sz="1400" b="0" i="0" u="none" strike="noStrike" dirty="0" smtClean="0">
                          <a:solidFill>
                            <a:srgbClr val="000000"/>
                          </a:solidFill>
                          <a:latin typeface="Tahoma"/>
                        </a:rPr>
                        <a:t>Fattore di </a:t>
                      </a:r>
                      <a:r>
                        <a:rPr lang="it-IT" sz="1400" b="0" i="0" u="none" strike="noStrike" dirty="0" err="1" smtClean="0">
                          <a:solidFill>
                            <a:srgbClr val="000000"/>
                          </a:solidFill>
                          <a:latin typeface="Tahoma"/>
                        </a:rPr>
                        <a:t>qualità*</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1E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2019</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2018</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2017</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2016</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err="1">
                          <a:solidFill>
                            <a:srgbClr val="000000"/>
                          </a:solidFill>
                          <a:latin typeface="Tahoma"/>
                        </a:rPr>
                        <a:t>N°</a:t>
                      </a:r>
                      <a:r>
                        <a:rPr lang="it-IT" sz="1400" b="0" i="0" u="none" strike="noStrike" dirty="0">
                          <a:solidFill>
                            <a:srgbClr val="000000"/>
                          </a:solidFill>
                          <a:latin typeface="Tahoma"/>
                        </a:rPr>
                        <a:t> </a:t>
                      </a:r>
                      <a:r>
                        <a:rPr lang="it-IT" sz="1400" b="0" i="0" u="none" strike="noStrike" dirty="0" smtClean="0">
                          <a:solidFill>
                            <a:srgbClr val="000000"/>
                          </a:solidFill>
                          <a:latin typeface="Tahoma"/>
                        </a:rPr>
                        <a:t>Disservizi 2015</a:t>
                      </a:r>
                      <a:endParaRPr lang="it-IT" sz="14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err="1">
                          <a:solidFill>
                            <a:srgbClr val="000000"/>
                          </a:solidFill>
                          <a:latin typeface="Tahoma"/>
                        </a:rPr>
                        <a:t>N°</a:t>
                      </a:r>
                      <a:r>
                        <a:rPr lang="it-IT" sz="1400" b="0" i="0" u="none" strike="noStrike" dirty="0">
                          <a:solidFill>
                            <a:srgbClr val="000000"/>
                          </a:solidFill>
                          <a:latin typeface="Tahoma"/>
                        </a:rPr>
                        <a:t> </a:t>
                      </a:r>
                      <a:r>
                        <a:rPr lang="it-IT" sz="1400" b="0" i="0" u="none" strike="noStrike" dirty="0" smtClean="0">
                          <a:solidFill>
                            <a:srgbClr val="000000"/>
                          </a:solidFill>
                          <a:latin typeface="Tahoma"/>
                        </a:rPr>
                        <a:t>Disservizi 2014</a:t>
                      </a:r>
                      <a:endParaRPr lang="it-IT" sz="14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smtClean="0">
                          <a:solidFill>
                            <a:srgbClr val="000000"/>
                          </a:solidFill>
                          <a:latin typeface="Tahoma"/>
                        </a:rPr>
                        <a:t>% 2019/2018</a:t>
                      </a:r>
                      <a:endParaRPr lang="it-IT" sz="1400" b="0" i="0" u="none" strike="noStrike" dirty="0">
                        <a:solidFill>
                          <a:srgbClr val="000000"/>
                        </a:solidFill>
                        <a:latin typeface="Tahoma"/>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dirty="0">
                          <a:solidFill>
                            <a:srgbClr val="000000"/>
                          </a:solidFill>
                          <a:latin typeface="Tahoma"/>
                        </a:rPr>
                        <a:t>Info e trattamento sanitario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314</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270</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243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203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304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16,3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dirty="0">
                          <a:solidFill>
                            <a:srgbClr val="000000"/>
                          </a:solidFill>
                          <a:latin typeface="Tahoma"/>
                        </a:rPr>
                        <a:t>Procedure d'accesso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511</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391</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315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226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289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30,7</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a:solidFill>
                            <a:srgbClr val="000000"/>
                          </a:solidFill>
                          <a:latin typeface="Tahoma"/>
                        </a:rPr>
                        <a:t>Tempestività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317</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243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178</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145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30,5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a:solidFill>
                            <a:srgbClr val="000000"/>
                          </a:solidFill>
                          <a:latin typeface="Tahoma"/>
                        </a:rPr>
                        <a:t>Relazioni sociali e umane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112</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133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106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75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-15,8</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dirty="0">
                          <a:solidFill>
                            <a:srgbClr val="000000"/>
                          </a:solidFill>
                          <a:latin typeface="Tahoma"/>
                        </a:rPr>
                        <a:t>Strutture fisiche e logistica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-25,7</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a:solidFill>
                            <a:srgbClr val="000000"/>
                          </a:solidFill>
                          <a:latin typeface="Tahoma"/>
                        </a:rPr>
                        <a:t>Orientamento e accoglienza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36,4</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7566">
                <a:tc>
                  <a:txBody>
                    <a:bodyPr/>
                    <a:lstStyle/>
                    <a:p>
                      <a:pPr algn="l" fontAlgn="b"/>
                      <a:r>
                        <a:rPr lang="it-IT" sz="1400" b="0" i="0" u="none" strike="noStrike" dirty="0">
                          <a:solidFill>
                            <a:srgbClr val="000000"/>
                          </a:solidFill>
                          <a:latin typeface="Tahoma"/>
                        </a:rPr>
                        <a:t>Aspetti alberghieri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14</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30</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78,6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566">
                <a:tc>
                  <a:txBody>
                    <a:bodyPr/>
                    <a:lstStyle/>
                    <a:p>
                      <a:pPr algn="l" fontAlgn="b"/>
                      <a:r>
                        <a:rPr lang="it-IT" sz="1400" b="0" i="0" u="none" strike="noStrike" dirty="0">
                          <a:solidFill>
                            <a:srgbClr val="000000"/>
                          </a:solidFill>
                          <a:latin typeface="Tahoma"/>
                        </a:rPr>
                        <a:t>Altro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75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54,2</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566">
                <a:tc>
                  <a:txBody>
                    <a:bodyPr/>
                    <a:lstStyle/>
                    <a:p>
                      <a:pPr algn="l" fontAlgn="b"/>
                      <a:r>
                        <a:rPr lang="it-IT" sz="1400" b="0" i="0" u="none" strike="noStrike" dirty="0">
                          <a:solidFill>
                            <a:srgbClr val="000000"/>
                          </a:solidFill>
                          <a:latin typeface="Tahoma"/>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1441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1178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1024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797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1.052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1.189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chemeClr val="tx1"/>
                          </a:solidFill>
                          <a:latin typeface="Tahoma"/>
                        </a:rPr>
                        <a:t>22,3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4" name="Rettangolo 3"/>
          <p:cNvSpPr/>
          <p:nvPr/>
        </p:nvSpPr>
        <p:spPr>
          <a:xfrm>
            <a:off x="2195736" y="260648"/>
            <a:ext cx="4572000" cy="867930"/>
          </a:xfrm>
          <a:prstGeom prst="rect">
            <a:avLst/>
          </a:prstGeom>
        </p:spPr>
        <p:txBody>
          <a:bodyPr>
            <a:spAutoFit/>
          </a:bodyPr>
          <a:lstStyle/>
          <a:p>
            <a:pPr algn="ctr">
              <a:lnSpc>
                <a:spcPct val="80000"/>
              </a:lnSpc>
              <a:spcBef>
                <a:spcPct val="20000"/>
              </a:spcBef>
              <a:buClr>
                <a:srgbClr val="0BD0D9"/>
              </a:buClr>
              <a:buSzPct val="95000"/>
              <a:defRPr/>
            </a:pPr>
            <a:r>
              <a:rPr lang="it-IT" dirty="0" smtClean="0">
                <a:cs typeface="Arial" charset="0"/>
              </a:rPr>
              <a:t> </a:t>
            </a:r>
            <a:r>
              <a:rPr lang="it-IT" dirty="0" smtClean="0">
                <a:latin typeface="Comic Sans MS" pitchFamily="66" charset="0"/>
                <a:cs typeface="Arial" charset="0"/>
              </a:rPr>
              <a:t>Disservizi</a:t>
            </a:r>
          </a:p>
          <a:p>
            <a:pPr algn="ctr">
              <a:lnSpc>
                <a:spcPct val="80000"/>
              </a:lnSpc>
              <a:spcBef>
                <a:spcPct val="20000"/>
              </a:spcBef>
              <a:buClr>
                <a:srgbClr val="0BD0D9"/>
              </a:buClr>
              <a:buSzPct val="95000"/>
              <a:defRPr/>
            </a:pPr>
            <a:r>
              <a:rPr lang="it-IT" dirty="0" smtClean="0">
                <a:latin typeface="Comic Sans MS" pitchFamily="66" charset="0"/>
                <a:cs typeface="Arial" charset="0"/>
              </a:rPr>
              <a:t>e</a:t>
            </a:r>
          </a:p>
          <a:p>
            <a:pPr algn="ctr">
              <a:lnSpc>
                <a:spcPct val="80000"/>
              </a:lnSpc>
              <a:spcBef>
                <a:spcPct val="20000"/>
              </a:spcBef>
              <a:buClr>
                <a:srgbClr val="0BD0D9"/>
              </a:buClr>
              <a:buSzPct val="95000"/>
              <a:defRPr/>
            </a:pPr>
            <a:r>
              <a:rPr lang="it-IT" dirty="0" smtClean="0">
                <a:latin typeface="Comic Sans MS" pitchFamily="66" charset="0"/>
                <a:cs typeface="Arial" charset="0"/>
              </a:rPr>
              <a:t>Fattori di Qualità</a:t>
            </a:r>
            <a:endParaRPr lang="it-IT" dirty="0">
              <a:latin typeface="Comic Sans MS" pitchFamily="66" charset="0"/>
              <a:cs typeface="Arial" charset="0"/>
            </a:endParaRPr>
          </a:p>
        </p:txBody>
      </p:sp>
      <p:sp>
        <p:nvSpPr>
          <p:cNvPr id="5" name="Rettangolo 4"/>
          <p:cNvSpPr/>
          <p:nvPr/>
        </p:nvSpPr>
        <p:spPr>
          <a:xfrm>
            <a:off x="323528" y="6525344"/>
            <a:ext cx="8208912" cy="216854"/>
          </a:xfrm>
          <a:prstGeom prst="rect">
            <a:avLst/>
          </a:prstGeom>
        </p:spPr>
        <p:txBody>
          <a:bodyPr wrap="square">
            <a:spAutoFit/>
          </a:bodyPr>
          <a:lstStyle/>
          <a:p>
            <a:pPr>
              <a:lnSpc>
                <a:spcPct val="80000"/>
              </a:lnSpc>
              <a:spcBef>
                <a:spcPct val="20000"/>
              </a:spcBef>
              <a:buClr>
                <a:srgbClr val="0BD0D9"/>
              </a:buClr>
              <a:buSzPct val="95000"/>
            </a:pPr>
            <a:r>
              <a:rPr lang="it-IT" sz="1000" b="1" dirty="0" err="1" smtClean="0">
                <a:latin typeface="Comic Sans MS" pitchFamily="66" charset="0"/>
                <a:cs typeface="Arial" charset="0"/>
              </a:rPr>
              <a:t>*DPCM</a:t>
            </a:r>
            <a:r>
              <a:rPr lang="it-IT" sz="1000" b="1" dirty="0" smtClean="0">
                <a:latin typeface="Comic Sans MS" pitchFamily="66" charset="0"/>
                <a:cs typeface="Arial" charset="0"/>
              </a:rPr>
              <a:t> 19/5/1995 n.65 – “Schema generale di riferimento della Carta dei servizi pubblici sanitari”</a:t>
            </a:r>
            <a:endParaRPr lang="it-IT" sz="1000" b="1" dirty="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17</a:t>
            </a:fld>
            <a:endParaRPr lang="it-IT"/>
          </a:p>
        </p:txBody>
      </p:sp>
      <p:sp>
        <p:nvSpPr>
          <p:cNvPr id="61442" name="AutoShape 2" descr="data:image/png;base64,iVBORw0KGgoAAAANSUhEUgAACAAAAAVECAYAAABHufqKAAAgAElEQVR4Xuzda9R1Y/k3/kmhQrQniSS0oUiFsidKOyolStpKr543z/vn5fOM8X+plCS0tfm1UQqJaCMl7SS7SpJEKqKU6j++U+c95j3vudaa67rWuq9rrvszx/iNcM01N5/znOdcv3Uc53Fu9J///Oc/lY0AAQIECBAgQIAAAQIECBAgQIAAAQIECBAgQIAAAQIECBAYtMBGEgAG3X4ungABAgQIECBAgAABAgQIECBAgAABAgQIECBAgAABAgQI1AISAHQE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TjrW/j3v/9d3X333dWjH/3o6olPfGK10UYbzfoUG9zx/va3v1X33HNPtc0221SbbLLJTO9fe82U08F6CsyzT/e8hIXabd7PsfZaqO6ywd3Mv/71r+r3v/99teWWW1aPf/zjN7j7n/UNG29mLep4BAgQIECAAAECBAgQIECAAAECBFaXgASAjvb4+9//Xn384x+vfv3rX9fB7yOOOKI65JBDerXcT3/60+qcc86p933hC19YHX/88et87p///Gd15ZVXVldddVWVoMxTnvKU6rWvfW21yy67TB1s/8tf/lKdeuqp1Z///OfO68v1P+EJT6ie85znVPvtt18dgJ4U0P/CF75Qfec736n3e/3rX19/zrZ0gbvuuqv66Ec/Wt1///3V0572tOrkk0+uNt9886UfsPXJvu310EMPVT/+8Y+rq6++uso1pR+mjRNQSd878MAD6+ubtCVw8POf/7z69re/Xf3mN79Z8nHa5/nTn/5UHzPHfutb31o985nPnHQp9d9zHz/84Q/r5+mPf/xjlUBRkiy23Xbb6qCDDqqe97znVRtvvHGvY02zU/NZf/KTn1y9733vq7beeuuJh2iOL495zGOq97znPZ33euedd1YXXHBBdfvtt9fJOC9+8YurV7/61VU+M83WPF/X50ofeNaznlXtu+++1Y477jjRa959epr7W5R9+z7HS7nfvu31n//8pw6y5lm66aab6jEr/y3PU8aG9I8XvehFvZKY8m7KcX7yk59U+eelHqd5v3m2y9iTIPDb3va23hzjrmf//fev9thjj+pRj3pU7+Ot7x2HMt7E5etf/3p1ySWXjCTKGJbxOWNavidtttlmYzkzxud71S9+8Yu6jU466aT6nWVbuoDxZrLdNOPNpD4/7mx5577rXe+a+t0++Q7sQYAAAQIECBAgQIAAAQIECBAgsCELSADoaP12wOxxj3tc9e53v7vafvvtJ/aVSQkA+UHx/PPPr6699tq1jpUftd/ylrfUwZVptkkJAM1jJdCXezjuuOOqJz3pSZ2nSZA4yQ+/+tWv6r/vueee9f62pQtcf/311dlnn10HwB772MdW733ve6tnPOMZSz9g45N92+vmm2+uzj333DoQN2pL/zj44IOrww8/fGQgLAkrn/vc5+og3KgtfflVr3pVlaDapGSTBx54oLruuuuqb33rW9W9995bH3JcULx9zgQrY5vqCqO2JADk2Yr9LLfms57j7r333tUb3/jGiUHEPgkAST76xCc+UT344INrXXKC9O985zunupdJCQBtkyQzxGuHHXYYyTXPPj3LNhrKsfo+x0u9nz7tlWv40pe+VP3gBz+ox6pRW/rHO97xjjqZbNT2s5/9rB5v0vdGbU9/+tPrvjwpaSYJR0k0SnJQjpt3aLZRCXbt8+VefvSjH9Xv3QSSl3s9S22D5X5uKONN7nOaYGiC/3nnvOIVrxiZeHTffffViY5JEst25JFH9k7KXK77In7eeDO6VZc63kzT59tnlwCwiE+ZeyJAgAABAgQIECBAgAABAgQIrLyABICONugKmGW22Yknnjhx5uOkBIAEThOw3GqrreogSmbBZfZyZvpmpn5mh09T3raZAJBEhfyQnv/Nlh8yf/vb31a/+93v6gBKCZzk75lhvdtuu3X2wARLzjvvvGrTTTetZ9r1nYm98t15dV5BguaZvXjrrbfWMx77BImnuZNJ7dUOJmdZh7322quuPJFry+dvu+22OuiXgH360KGHHrpO8L6dvJKAeu4nSSUPP/xwHcjPPeY44xJamrPqkmjSDjb2TQDIbP+Pfexj9az/bAkkJgif+8pxcz0JdGR77nOfW51wwgkTn99p3NsBudxzxohRz1U59qQEgAQpk4Tzy1/+sq7KkPbIZz75yU/W9/Wa17ymOuCAA3pfavN8qSSQaibNBKBUGsj/5XwlQJp7SfWPl73sZZ1JHPPu071vboF2nPQcL+dWJ7VX+9lO+6cfJ3kmfSZVKJK0luNkS/9J5YquRLLmeJPxJIkkSWzLeJFKBNdcc03117/+tT7OuISWUhEk78eyf9OgbwJAKhB85jOfqd9/uZ4kHrzkJS+pr6d9X0996lOr97///XVVlNW2DWW8iVszGLr77rtXL3jBC9Zwpi3zfSRjWQL7ZUsFhje/+c2d1QDyjrj88suriy++uB7f871kVBLjamu31Xo9xpu1W2a5402SEfMe7btl31QCy/f0VCpKdR8bAQIECBAgQIAAAQIECBAgQIAAgVkKSADo0OxKAEjgIIHbl770pWP9JyUAJND/ve99r/6hO0GIbAlMJCkgs7RTaeDZz3527zZuJgAkAPrBD36wTi5ob5lpfdFFF62Z3ZkkgMy+zMwj2+IKpN0TJL/jjjvq4FcC+4cddthaMy0TXEmp7q9+9at1X0zwK+Xs28sBpPzyWWedVe/TFQDMcRKsy0zb7LPddtvVQcL2cgddM+WSlJDPpD/3SQDIvplhnCB/tlSqeNOb3rRWgD/LYmQWfRJg+j6/0/SEdkAunx11z83jTkoASCDhIx/5SP0cpx1KQk+SK84444x6OY8kD/UtVz7pfOXakizxzW9+sw60xXepVUmmMbTv6hBIUD7vpjzDebZTjjqB1ubWfJ7y37M0zBve8Ia19kkCScaILB8wKpkoVS2yTwLAo57Lrso26Y+pOpDAWYJmfRIAkrBw+umn14lwo64nQei8fxOUzvbKV76yHiNX2zaU8SZuzTF+lGfaMP0k/a5UpklCWcbxvmPbamsj19NPYFHHm353/8h3/vL9Jd+PUhUqiUk2AgQIECBAgAABAgQIECBAgAABArMUkADQoTmqZHZm5md2YDsw0jzEpASAzERM0HJ9JwDkGhPcueyyy6pLL720/mdlR2f5KK3OY2X266c+9am6vTOb9+1vf3tncCU/SKdKQSnt3+yfpe+k72bW4MYbb1wHoHO89pbj5Hwp1T1qvxIc2mKLLepKBC9/+cvr6hf53I9//ONeCQAlSJ4Eh3GzdjMbObPp80xn2YX80D6rpQC6AnLxyOz8o446auTyB5MC8glWJmgZk/WZAFDaMm2cZR5KokeuIddiW0yBZn/cZJNN6tnVO++8c+fN3nLLLdWZZ55ZV4pIwKrZP/OBBNGTcJRjJpEtiQQ5ZntL8D/75Thd+5UEgPxvqgRkjMh4k0Smcvw+CQCpbJL9k9wy7nqa97Va34tDGW/S1n0SAEqfaFZyyTsj1YmmXQppMZ/MxbyrRR5v+rZYkhI/+tGP1kv8JKk4ycWTlkvqe2z7ESBAgAABAgQIECBAgAABAgQIECgCEgA6+kK7ZHYC/2V98vwwnfWxR81Qm5QAkPWVU14/M54zAz/JBGUJgMy8PuWUUyauidy85L4VAMpn2jM0E+hN2XTbYgpceOGF9ez+bG9729vGBla+//3v130zW3vWZso2f/jDH67uvvvuus9+4AMfqBLA79qaSQf7779/9drXvnat3VJqPus+Z/mLBHzKNk0CwLhrbZ6smZCQUubTVtgY1yuaz3pm6yfImLEjFQwS+BxVXWNSAkCZtZxgZ8r1ZzZyAgVlCYBpZyhPOl/7HpMs8vnPf766+uqr6z8pT7yYY0O5q3vuuad+tu+///56uZdU7Ugf7trSDxO4SgCrq+LMt771repLX/pS/dHXve519bruXVuzT+a9l/HkyU9+8ppd8wyk4kWC9s2EnWaCQZ8EgOYzmuonRxxxROf1NMe3cZV0VrInDGW8idE0CQDZv1ldZtaJWivZZs69rsAijzd92jvv16985St1+f8kR2W8TZKTjQABAgQIECBAgAABAgQIECBAgMCsBSQAdIi2A2YJZHzta1+r16tNwDJB85Sq7domJQDk2Ck3nBmHzS0JBSmnnDW3p9mmTQDIsTPLO9eQErwpJ55EhOYszeaP95kxnjV8u7bMvk7J8AR8s35qftjMcVI6PoHfrOk7rpRvzp9lD6644op6ZmdsMgsqAaFdd921Ovjgg9cKCo1yyQ/KKVueIEKCWOUYWXc4x+haEqHplkBtZr3ecMMNdeAiMxITdMps8exXrCbN1GrOas2a86VMe/tcCQ6XAFszoNW33duBr3HtNU1QfVywrMxKT2CueW9d19ycnd/Vv0bd5zTX2reP5lzNZIEjjzyyDqrPYmt6pa8ncJgf9bMlkJpkg65qA30C8jn2Zz/72XqGdHPbfvvt6+SC9rIK4+6nz/nan2/OUOxK+BjXp5vHSgJGxockoWT999xPns9UFIjZgQceOPFeyvN944031s93xpk8P1luIckJ6WPNRJIuiyRnZOmVlJ5OEks5RtopCRZZp75rBma7nyU4mXXI0z65lyRPHX300XWViQSss1xDZsWPKuc8LiGlz3Pct9+2l9HoOwZNCqo3+1LG1Sw5k35ftlLhpk+yTVkOJ22Xd9Buu+028faWkwAwLnGmeV/LTQBYyvto4o1XVd3nUqUl22oeb3J90yYA5Fkqz9Co/tDn/TCL7xTL/V6T+y/jXt4HeR/m3/PdKElvGbNSzaJrzDLerP0kDG286fMcZ3zIEj8Zk8dVJelzLPsQIECAAAECBAgQIECAAAECBAgQGCcgAaBDpytglh9xm2skZ9ZO1kpub5MSALJ/fuzOD70JSGVGZaoBZJZ0fhSetgzoUhIAmrMdu2Zf9gmupsR71jCN1agtQbAkEHQ5JZCcMuOl5HzXMZI8kBmbKane9WN5flRP4D/LGuSfu7b86J6EjXZJ4aZbgoBJAkiQMoHBbCWAlmDQaaedVuVH28xQPfnkk6tUhOjaLrroojqZIW3YrKzQN/jWd6iaJgGg7zGzX3P2bnsJgOuvv75OhIhPklRSsnbU1rYdN6O4eYw+AZ6y/zT7JjB7xhlnVA8//HC15557Vscdd9w0LCP3bT/rSeBJufEks4xabzwH6xuQv/322+uZ+Dle+n/6cMaJBJmn2fqer3nMjFGf+MQn6gSdrmBunwSA9prxXdec5yxrfifJqD32pa/lmfzqV7868vnOMZOQkqoso1xyDxmryjrj7evIeZPQlT7dTlhqjoWvfvWr6zE7CUJlK89iAn1f/vKX6//8mte8ph6zurZm8Kc903mlEgCm6UvNd0d7CYAkWSSIm0SoJKhkuZxtttlm5OGb9zupOkk5yLQJAM1nP33shBNO6HzHNmclL3UJgOW8j/q0wVDGm9zLtAkA7fdPV+WYSWP+LL5TLPd7Te4jiU651nxnHLVliY18N2oniBlv1hYb2njT5zku74pxSyn1OY59CBAgQIAAAQIECBAgQIAAAQIECEwSkADQIdQVMMvMrbPOOqu66aab6k9k5mdXwKhPAsCkRpnm70tJAEigIsHczHjvmm03KQGguV5ygmeZxZTAagKFCVpee+21VX6Mz9a1Pnt7vfmUks/s+lQOyOeyBnnWbk4AMMdP0LNdSjp/S+D/0ksvXVN5ILMi88N6ZgFed9119Yzc7Jeg3oknnrjWDNOmWwyyX6lgkEDipptuWgeKE6RrzlTNrP4karS39ky1BL9KSetxwdIkgMRzVAJDzpPqCt/4xjeqf/zjH/W9JNjZTGiY1F59+lNzBmZX8K7ZryeVoJ9UJnzU9UwK8DQ/l1nYaf9s46pU5O/TBg37eGWfrme9Wco6/ShVADJrv7ktJSDf95q69lvq+ZrLR7TLuU9KAMgs2pIMkWtKktM+++xTV+NIUCeB9D/84Q/15XY9n/nvma1fkq6yTyp6lFnieWZSWaBUSNhll13qZ7y93vyvf/3rOpEhfTJjSWb659lJ4C2B6owTCVxny/VlNn8zEaH5bGWcyNiSv+cZyTXlevIeaFa9GDers7k8RntphXHPce4j48C4LV4Z87KlpHRm1ZcA46T26tu/mtVj2olA086i77uMR/Papn2Wy3IaqWAyammOjPt5j8Q/26Txrctque+jPv5DGW9yL0tJAGgma3RVjhn3fpjFd4rlfq/JfSc5KONeSRLK9588J/mOk8SAPKMZ/7J1jVnGm7WfhKGNN5Oe41QRKwmllrqYpOXvBAgQIECAAAECBAgQIECAAAECyxWQANAhOCpglrLYp59+epXg1qig1RASAHLLJaidf24HUMcFopolrEcth5BgW5IlEmDL1p4R2yyV31UqPcGUH/7wh9X5559fB8a7Zt43A62pMJCy6ClVXrb2Mdo/tjYDYvlMAnqZ9Z6AXrvaQPN6Ry0D0AxMJcCY5IESSFxO8C0BrAQwi2VmFh911FEjg5STguGjBowEJlO+O95d9zhNAsC0gcByTdMkADSrFUwK2CWZJEGZBHonlTifZkDtetbT7zJr/+qrr64P1RXkWWpAfppra+671PONM57Up3/wgx9U5513Xp1Uk+chSSvN2fUJpGecSRJH9mkHzfsEblPKPzPOE2zrmk2Z5QJSajmJBjl3Kg3stddeaz07zWN0rcfcHAvzPCfJKJUe2kswNMfFUcsA5D7zjCXBqV2iP+21nESeHDMVVXIdqVCSBKTmeDipvfr0rfSjjEW//OUvO5c6mPa5n2ZMKdc3bQJAPtdMAklCRMbPJKylvROQu+SSS+plQtI+7cSJPi7ZZ7nvoz7nGcp40+7Lk8bncu/NJJquKgzj3g/L/U4xi+81SUYqSaIZKw499NB6eZHm94nmd6N2paC2m/FmmOPNuGe5+V4cVymmz3hgHwIECBAgQIAAAQIECBAgQIAAAQKTBCQAdAiNC5hlJnZmHydY0DW7fSgJAM1gU3td9HGBqGZJ1nFrJTdnbrVLL/cJ3jZnpG+22WZVyshn9m625t8SxDnppJPqmf/tLW2URIfMumtXOmgGxEYlc5TjNYORXeuhN3+47wpELjX41p5VOio4tZzAYa69OWuxK3iYfaYJ1k0bCCzO0yQANAOBXc9hOWYCO0kkSVWKbPNOAMg5Uvr+ox/9aL1sRFcFi6UG5CcN5qP+vtTzNdu8vXTCpD49LsGoXGdzNmR7PflJwcByjGbp/QTcsmRI19+6EmfKfuNmmTafrVFVBspxmsGddsWE0i8+9KEP1f2jq0rAUp/j5vPbVSEk557UXpP6Vnss6vKc9rmfZkwp17eUBIB89sYbb6w++9nP1sl7XVue0ywlceyxx069xMYs3keT/NtjcHMcW23jTfN9mH/umwDQ7KNPeG6F2SAAACAASURBVMITqg9+8INrLbcz7v2w3O8Us/he0xxHUiUoyXjtJUXikUTSvB+SDNCudGC8eeRJGPp40/U8N79HJmn1fe97X5V+biNAgAABAgQIECBAgAABAgQIECAwLwEJAB2y4wJmzVmQ+Wg7EDLEBID2D/TjAlG5/8ymTiBm1EzXuCTwmmBLfsjN0gDZt8yIz2zVT3/607X8qBn1+Vt+ME3Z+2z5fCnv3QwCdZUKbjZpc+36ZoBw2nXqi0nXkgnNAFBXtYKlBt8mzeot97nUwGExLhUG0j4pZ542aW/TBOumDQSWc02TANCcbZnPJ0CdGd7NEvDZJ+uyZzZ++mG29ZEAkPM0Kyq0kyqWGpBf6ktgqecbN5ZN6tPNJRpGzXRMmyQI9vDDD69VVj/3maDmqaeeWgeuu56pYpE2zjGyZdmOUvK+ec+T1qNPIkLOlRL7qUiSZKPM0M82zTr1ueYS4O8al5oBwi6TpTzHfSqE5D4mtdekvtUci7bbbrvaqF0FYdrnfpoxpVzfUhMA0rYZC3LOri3tnaVmXvziF69TAWaSzSzeR5POkb+Pex5X03jTfm6WkgDQlVw47v2w3O8Uy/1e06zu0fUdodm+qUSTyiWpWtBOfDLePCI19PGm63lujv/t5V/6PP/2IUCAAAECBAgQIECAAAECBAgQIDCtgASADrFJAbOUFM4PuNmvPQN9iAkA01QACNdFF11UXXHFFbVcAm77779/HTROoLPPlpnRKc2doFSCzpnZfvjhh1cp+9s1Y659zOba0e1Zv+19RwWMpg2INWfttde+Hve3XM+058pn+szqLfe6lMBhPtueHZ/gV4LoXW0wTbBu2kBguY9pEgDymWZp7/x7c53522+/vQ4iZGZnAjIJ0OT/1lcCQGxTkj3XkK05I3TS+NLnGZpmn6WebzkVAJolufOMpwrIwQcfXG277ba9AqzNkty51wQEDznkkLr9SpB/nEHGmA9/+MNVlgFoB/XbnxvXX6d5tpoVR9pJB+P+ttTnuG+FkKWOQeW6ms9ZErHe+c531mP1NI5dbTXNmFI+v5QEgHzmzDPPrBPSyvsmSzmkH2UJiFRuSPJGtvz3LAWTqjN9t1m8j/qca9x3i9U03uRems/NUhIApq0AsNzvFLnm5XyvSRJSZvXnu0A7qN/VtqPedcabtd/rQxxvutq7mbA4LnG2zzhgHwIECBAgQIAAAQIECBAgQIAAAQJ9BSQAdEhNCpgl8HLppZfWP3Jna65jP5QEgKxFfd1119XX3143ftKP0Jl1muBmZjQ1t8yiTDA/a34n4DkuiPKzn/2sOvfcc+skirIlOJMS+7vuumudUJDS7qVqQPM8zevr29GzX67tXe96V31d0wblm7P828sAlPLDqXTw7ne/uy7v3dymPdekKhPte57UXl1GCRhllvY3v/nNXmtfTxOsW18JALmvrn7UvN+nP/3pVRI2vvjFL1ZZd75vMKpPv5r0rCeJI0GhzD5OEkICi0mymDS+9Dn3NPss9XxZ7uRrX/tafaq226Q+nTHyqquuqr761a/WiSZlS3LJNttsUycEpGrDuBLICcqmOkWCas1tyy23rHbaaadqr732qlKWvythpRkonsYqQeH3vve91TOe8Yz6Y9M+W81Zns1lAJolxlNq/h3veMc61z3tucbN+m7f86T2GmWUpRgSPE8fHrW8QPnstM/9NGNKOce0CQDN8vgJvMU9fae5tSuF7LPPPtXRRx/d+e7pcprF+6hPHx3KeNN+bvqOub/97W+r008/va78kwSTvKtLJY4cc1KC2HK+U+T4y/le03y++rRl2Sffb9Inn//85xtvqqoa+ngzqu2bCXEveMELquOPP75Xsus0fcm+BAgQIECAAAECBAgQIECAAAECBNoCEgA6+kSfgFlmE6YU/h133FEf4bDDDqtnsedH6HPOOaf+b7OcbTyq6zZ/eO4qm9v1uQTkzj777OqGG26oA5OZ0bnbbrut2bVPICrB1NzrJZdcUs+iLCXWy0ESLNp7772ro446aq0f8ZvXk2tPIkUSERKEaW8p/f3617++DvI1EwGWGnBpBhWWEhArgf6mWa47Qcqbb765DhomeNieoTzNuaaZ1Vu8+rRX07brHCeeeOLYta+nCdb1XU+53d6TAjzjnoHLL7+8LpGdGd8lkSSVKRIkzjIQZcmJt73tbXWCyiy2SQG5nOOaa66pLrjggvr5SLA76/5mdngqiGRmdQJcKaeeJKJ5bX3Gs65zX3jhhXUQP1t7Tfu+ffquu+6qZ9bedNNNayUC5Jhpp5STT2JEKgN0bXm+MkP7sssuq1Kqv70lmSfllLMUS3P5h6UmALTbY9pnq9n3m8sA/OIXv6jHifSD3G/GxvY2zbmmqRCS8/Rtr+Y1tc+R6iB5nrqSsvK5aRMA+qzb3jaaNgGgOat71FIU7WufdobuLN5HfZ79oYw3uZelVAC49dZbqzPOOKNeEqRrCY0+74elfqco/kv9XrPUBICct5mAOc0YkM8abx55j/b57rs+xpuu5zjft5Psmu+5eUflfZ9kVBsBAgQIECBAgAABAgQIECBAgACBeQtIAOgQ7hswu+WWW+rZkQlSJWiQ2d+ZcbjaEwASSDvttNOqlM3NbNoPfOAD9TrbZZv2R+jMnPvlL39ZJciVpIJmoC6z+E866aTqSU960si+nB/d//CHP9RB9CQVJMhTZg0n2HTEEUfU5cNL4Kl5fa94xSuq7bffvtdzksBrZucnOWEpAbFmWfGyDEBmrGU5gySEjFrXdZpzNWf15nqTUJBZ7OO2adurub5u2iU/SI9rn5y7BDDTVpm5fdxxx428pGnut3mQPgGeXg3d2ikB+O9973szD7b3CcilH2c8KNUyEvhNIDLB4NWcANCseNFV2WLaNo5DkqWSCJBn/M4771yTNJSgSILikxIzMq4kSBjLjBUpu122nXfeuQ6kleSbZqA4yRUvf/nLe3WdjA05VsbzbNM+W/lMSZxoLgNQ+mDKg7///e9fa7yddtxtVwjpM2N92vbKmJ4+mpmrGXeT3JblVkYF/3MPzWSodiWFLvyl2E6TANBca73rPde+pmaAsJ3w0nf8Xer7qE/nHMp4035u+lYAuPLKK6svf/nLNUWSt1772teuxTLN+2Ha7xRd/tN8r2k+X/kule8CzYSkce2bYHAC2MabYY83o9q4uURUvn+mskXfvtFnXLAPAQIECBAgQIAAAQIECBAgQIAAgVECEgA6ZPomAGQ25+c///nq6quvro+S0sIp8X3eeefV/75aKwA0y1R3zbRbSmCmyZjgXpYYSHA8W8r5v/GNb+xdUjmBpCuuuKJKCfIEDtszMpulyacJ1DSvcdqAWD7bXJe8LAOQhIe097iZ3H3PNe2s3nI/07TXUoL/OU+zPPOoEubleppJEZP2bbbJNAGevkN6M9kliRSZgV+Cu32PMWq/PgG5fDYBgJS2TpJIAswpL55Z7as5AaAZtGgveZF76tunR9lljE2gPA4ZRxM0O/nkk6vHP/7xvZoln0kywfnnn19fS7bmDO9mf+0a43qdZIkJAM1yzxmfMmu+rA+eJIckz0xa2qS9LEu53qVUCJm2vZYS/C/XV5aWGbUcStO9JEX02bd8bpoEgNxHnrv0hT4zhKepctK8j1m8j/r0x6GMN7mXaSsANBOOuqoS5ZjLeT9M+k7Rx3/c95q8Z0499dR6qYyu8bLP8dtuo8aA9rGMN9dVfcaQeY83XW2c8forX/lKleSWjPmjqr/07R/2I0CAAAECBAgQIECAAAECBAgQIDCNgASADq2+CQD5aEqOZwZ4ZrDnB74ddtihDuxlW40JAAmKpMxuAimjfpAcF1BOOfXM4M2Wmae5366tGUDMDNzMMk+QPOdP2f/87xOf+MSRM+Xyw2l+sE0J9WzN0u3N2ejTBJib17nUAGZm6CcQUdbuzczyJAGMm9nV51xLmdVb7qdvAkD6ZWb1ZuZ0ZienMkPf0vPtsv6nnHLKmlmL7fYvRmnDrpmcowao5QR4Rh2zWYJ/VIWGaQbM5r59A3L5TGYXJ+AdkwS5kwiQYNFqXAIgiS6f+9znqiSLZOtyG9enk8iSBJ6U8s6yGPvtt19nwLsZ9Esp/4wRZTz5zne+U91+++11YCfl/RNU69qayUy77757dcIJJ9TnavbXPrO/R/WBvs9W8/PN90eSD/IMZMmVzErOet/Pe97zOk/X51xLqRCSk/UZg7Jf2j5JFddee23tmIS2JG+lv/bZ+pbZbhpN0z7TJABMe47vf//7a5L3+s5aj8ks3kd9bIcy3uRepk0ASH9LIl2ekVFL6Yx6P8ziO8Vyv9c0q1/0CUYbbx4RWKTxpqtNUzUq//9Bxt8sd5N3XL572QgQIECAAAECBAgQIECAAAECBAisDwEJAB3K0yQA5OPNoEzzcKstAaD5Y2uuc8cdd6zLkSYI2dzGBaKaQZKUO06Z3q7ZrM2AU3PmdYLPZTbsFltsUc/6zTIBXVvzOjJz6iUveUm9WzO4l1KqCWSnbPeoLQHJlKRuzvzuGxBrH7M5ozzJB5ldmiSQcetLTzrXUmf1lmvrEzjMdZ511ln1D9FxeOc731m3f9+tmZAxbiZbs0rCqJmco8456wSALEuRwGv63LjS630N2vtNE5BrJ3iUY622BIB2X8zSEKma8IQnPGGt2x/Xp5tLZWy77bb150cFPUqbt4NmpYx+TnrMMcfUyUZdWzMg3E4GKjM+87kkERx11FEjq5AkiJhxpZ1o0OfZ6rquUs48we0ENJMkNKnKwaRzLbVCSK5v0hiUffLsxv273/1unaiS4P+b3vSm3sH/HKOZ+DUqkJv9mrOWp6nQME0CQO4hFQmSyDJp9m1zqY6S3PX85z+/19Awi/dRnxMNZbzJvUyTANBMTMs7461vfWvnciCj3g+z+E6x3O81uedm8kuSfDKDf1TiTBIG7r333vq7T/P706QxYFQ/Md48ODJxZH2NN5O+w477jtjn+bcPAQIECBAgQIAAAQIECBAgQIAAgWkFJAB0iE2bAJDgQYJNKWfd3FZTAkBmG2e5ghtvvLEO7owLAo/7Ebo5oynHyI/1u+2221r3neNnRl9mkmZG3wte8ILq+OOPX/Nj+EUXXVTPEM62xx571GVRMwO4ueVH/Y9//ON1pYIE+TNzKmvllq05ozrB3cz8bVcjyHVkdmZmM+cYJ554Yv0jcbY+AbGuh6ldmSD7NNf67vrMpHPlGhOcTz/Ksd773vdWSZrou00KGjQDhwk4H3vssXWbTLs1g3YJDCd5pBkwjc0Pf/jDut1zL+MCgF3nnlUCQNb+TkAkfSyBlgRh3vKWt3QGldLPbrnllvp6E+SeJilimoBc7jcz2lN9o7l2/WpKAMi4lzW4EwxLW45zG9enm0kgCW4deOCB1RFHHLFOMCxVU+KRsamdoNHsa2mXJPlss802a3WbjC2XXHJJvVRItnalgvbSC7mGJAIkyNjccv70vTvuuKN61ateVc/YL0G5Sc/WqGeoGQgv+7zsZS+rZ9OP2sadK/04Y0SWPciWhIgsJdGVfLWUMaid+JEAZp6ZJE5Ns7Xb/tBDD60OO+ywtczT/3MvaeNJgfn2uadJAMhnmxUixvWj2F922WV1v09Q9v3vf3+V5I2+23LfR33OM5TxJvfSJwEgz2/eF0k6SQJOtnFJJ+PeD8v9TjGL7zXtalB5RhP0ba/3nnE21Q5SSWnfffetkyhLooDxZtjjTfM5biaLziMBsc+YYR8CBAgQIECAAAECBAgQIECAAIENW0ACQEf7T5sAkEM0g6zlkOs7ASAB+cMPP3zNTPf8wJ6Z3wm0ZP3aBDeyjQrcl+ue9CN0Am4XX3xxfbwEcFL+fs8996zLdeeH/My4vO222+q/d83Q//Of/1xXAciP7tlSCeClL31p9bSnPa3+9wRKk0BQggJds+na1Qza15FZmQlk3nXXXfV1JGCdJIL8b7ZJQflxw0Kz5HP2m7QMwaRy6R/72Mfq/pMtju2Eiva1JFiQigelosG49moG2/oev5yvHRBvJ7okaSPXm8SMlHu/7rrrqltvvXVN8DhrnSfBo++21ASA9KfSx9PvEiTMtWZLv0jg9+CDD+4Mlk4bUGzey7QBuXaQNcda3wkAeUYPOeSQNc9BriFjQ9stfez1r399laD1pAofXZVE2skOWe4jAbEEQjIuJekilVMS2M7WnqHf7mu5niSt5NlIAD/Pd5bfSBJBtiyrkKBtewZ/xqIkAJX+0LyO9NkEiPM85+9dCQ+TxsJRfbtZEjz79CkLPupc7X6Te00bTgrON5/fcWNQO3Gn7/FzX+2xqIzfJdElfSfJTKnekuvNeJxlOdJ+2Xbaaae6Gkm7Cs0o12mf1/Z7ItebPpR3Stqk3Y/GJb2MG8eW+z7qM0YOZbzJvTT7cpbmaCacxTzVWTJmN5OhRiUDFptx74dZfKdY7veaXGezmkH+vfndJuNe3o9pxySp5dnI97UkySw34ch480hi3UqPN83nuLn80LQJW33GA/sQIECAAAECBAgQIECAAAECBAgQmCQgAaBDaCkJADlMcx3b/Pv6TgCY2NgbbVTtuuuu9czRdknv5mcnBb3yQ3ZmWF966aVrAnhd505QJyWkEwBoBxET8P70pz9dB/vHbQmuZyZqs3x/2T8/emfmX9YLL8kNXcdK6e2svd2cQbycBIBmyeE+M1jHnasZ1JnUfuXv7aDxuPZayvHLebr6b5IyElBN4HTUlqSPI488ssoSEX1nKOdYS00AGHWPCfamr++yyy4jr2PagGLznqcNyOWz8UtwNOfNtr4TAPr0saxVnCoRKd8/auvz/CSpICXYU+p61Jb+MWqmbN/ne1QFkJwz40Jm2qYqRUko6rqW9NnXve51dSLSLEpy5xzNsuJ9qmGMeo6b76M+7df1/I5rr6Uef1z/jfm5555b5dijtu23374uk7711lv3vq2lPK/pR6lscfXVV499TyRBIe+rBKunGbdm8T7qAzCU8Sb30uzLk+4t7pkFv9dee61TnaP52Unvh+V+p5jF95pcb99xL0lpSQBoLhMw6bvXOEvjzeoYb8p7/vTTT68TcPPdNcvgTFPVadIz4+8ECBAgQIAAAQIECBAgQIAAAQIE+ghIAOhQWmoCQHMd4Rx2NSQA5MflBFgSSM9s3vaas12dpO+P0AkqXXXVVXWALWW0S9nwzLLPj/k536i1v3Pe/OCeQPK3v/3tuvx2CRblB9PMKk8p7swubpfsbl9zZpV+85vfrMtjpwxvqTyQAGbKj2e2Z3st3j4BzHEPUCk53Ke06yIlAJR2u/nmm+sS+6XdEjBLyewkmCSwkaSLabdJAZ5RxyuBsdLXUx0hpaSf+cxnTuw7SwkolutYSkAun83s9zPPPLNOnlkNCQBpu/TjuCUA3set7/OTe8ws/Kwrn+c0/176ShIz8ownMWdcwHXU852KIUkeyDjbXkKk3VcytiRRKCXHEyjMWJ1zJhFq7733rktxd41VfcfCrr7ZLCveXp5gmnF3qQH65vtnfScA5P4eeOCBelxOpYfyfkiiRdot7Z4Z36PWSB/1rC/nee3qRzl/eV/tt99+vSsRjBvblvI+6jNWDmW8yb1MSgDIOz7v54w3eT9Pen5zzD7vh1l8p1ju95pc67hxLwkm+V7SlYRpvBn/JIx7X66m8aa59Eh7Caw+z7p9CBAgQIAAAQIECBAgQIAAAQIECMxCQALALBQdgwCBQQpcf/311dlnn10njaRqQUqr2wgQIECAAAECBAgQIECAAAECBAgQIECAAAECBAgMVUACwFBbznUTILBsgQsvvLCuYpGZye95z3vqyhM2AgQIECBAgAABAgQIECBAgAABAgQIECBAgAABAkMVkAAw1JZz3QQILEvgvvvuq0477bQqpdpTjv7EE0+sEwFsBAgQIECAAAECBAgQIECAAAECBAgQIECAAAECBIYqIAFgqC3nugkQWJZAWW85Qf+TTjqp2nnnnZd1PB8mQIAAAQIECBAgQIAAAQIECBAgQIAAAQIECBAgsNICEgBWugWcnwCBFRF48MEHq/PPP7/afvvtq4MOOqjaaKONVuQ6nJQ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AQIECBAgQIAAAQIECBAgQIAAAQIECBAgsIICEgBWEN+pCRAgQIA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gQ1S4K9/r6r/+f4/l33vmz+mqt74kk2WfRwHIDA0gfsu/nL18B9+v+zL3vrot1Qbb7Hlso/jAASGJPDv+35U/euuLy77kjd+4oHVo5500LKP4wAECBAgQIAAAQIECBAgsPICEgBWvg1cAQECBAgQIECAwIAF/u+FD1WX/PThmdzB/37NZtURezx6JsdyEAJDEHjo1puq209+x0wudfP9Dqi2/T//bybHchACQxF44OKtq+rhv8zkcjd/O0XuYQAAIABJREFU5Z+qapOtZ3IsByFAgAABAgQIECBAgACBlROQALBy9s5MgAABAgQIECCwAAL/65N/q37ym3/P5E7esf8m1Yn7bzr1sX7zm99UH/vYx6rHPvax1fve977qSU960jrH+PrXv15dcskl1dvf/vZq9913r//+t7/9rTr33HOrG264oXrGM55RnXDCCdXWW48O/nzqU5+qfvzjH6917C233LI+3sEHH1xttdVWa/3tz3/+c/XRj360evrTn14dd9xx1aMe9aip7221fOAb3/hG9c1vfrN65zvfWT3rWc/qfVm33357dcYZZ1T77LNPdeSRR6753J133ll9+ctfrn75y19W//rXv6o47rffftUBBxxQbbLJ2pUg7rrrrur888+vfvvb31b//ve/a+cjjjii2muvvaqNNtponWvJ8X7+859XueZDDz20esELXrDOPg899FB18cUXVz/84Q+rBx98sHr84x9fn/vlL3/5em2ne88+vbr3nDN6e47b8bF77Flt9/99eOpj/eUvf6lOPfXU6u9//3v1rne9q9pxxx3XOcZPf/rT6pxzzqle+cpXVocddlj99//85z/Vt771reprX/tatdlmm1VvfOMbq+c///kjz1+e05ynbHkm8nzk+Xne855Xbbzxxmv+lna84IILqltuuaV6//vf3/lcT32zK/SBpY4Foz4Xw4xnpf/mmdl1112r1772tdUTnvCEte7yvvvuq77whS9UN954Y/XPf/6zftbSzw888MDOvp52/f3vf18/P49+9KOrt7zlLeuo5TnMuXMN6T9pt5122ql6zWteU2277bbrVfmBr6w7Biz1Ah6zz+VLqgJQ3i8vetGLaq/2WJ/2+vjHP16lPT/4wQ+ueVfk3/NcZWzLOPWmN72pfo91beU5zWfKlvHvKU95SrX//vvX42F77Bw1/i7VZ6U+t5yxoOvdlefgO9/5TnXVVVdVeT7SXvkOcMwxx6zTf/M8pK/nfVH6evZNWz3taU/rJMn75brrrqu+973vVUcffXT1zGc+c81+ZSwdZ5kxOGPxYx7zmJUid14CBAgQIECAAAECgxeQADD4JnQDBAgQIECAAAECKymwmhIAEmTZe++960BkOwDTlQBw0UUXVbfddlu9/2WXXVYHx44//viRAeAkAFx//fXVIYccUgcjk0CQoNpNN91UB16OPfbYtYLNf/zjH6uPfOQjdYAzx20HZ1ay3aY9d4K8CfaeeOKJ1XOe85zeH//Vr35VfeITn6he/OIXV6973evqz/3iF7+og16bb7553V4JWF577bVV9k0QK4GV0n6/+93vqtNPP70O/O+77751oP7qq6+ukhSQYOcrXvGKNdfypz/9qU5SyLESgMnWTPgoO6af5JpyviRv5H4SrPn1r39dB7eTNNCVWND7pqfYcTUlACSwmCBukjzagaeuBID4ffrTn67bK4GxBNre8573VE9+8pM7BUoCwFOf+tQ6AJ0tgc88U/fee2+dAJDgaQmAJuj3mc98pm6X9773vSODbVNwr9iuSx0Luj53//331wlP99xzT7XHHntUO++8c22UIGWej7RBSYLKvhmD8mzk2UogsjxrL3vZy+rgZOnrJWh5xRVX1O2R7YUvfGE9drW3tHUCogmAJrknQdTvfve79bHe/e53V9tvv/16s15NCQAZt5LslXZpbl0JAOnfeafkvZAxJ8kuO+ywQ/XqV7+6064kACQp46CDDqo/l/7xk5/8pB4Pk3iRZ7eZxNY1/q63hpnhiZYzFrTfXXnPf/KTn6zfQ8997nPrpKU4lv4bw2YSVN57F1544Tp9PUkvGZfyfs/WTJz52c9+Vie2ZRzN89hMAMg4m3bp2tLG+S6S5y7fS9bXe2iGTeVQBAgQIECAAAECBFaNgASAVdMULoQAAQIECBAgQGCIAqstASABmASpd9ttt7U42wkAJSCTWeeZtXnzzTfXAcx8dtSsuwRrEvBv/6B/991317M7c8xmQGCI7Tnva07SRAL6DzzwwFrVGhIsSVJAKgI0fRMUS2DzpJNOqgOd2fLZBED/8Y9/VB/4wAeqLbbYog5AZxZ7Ap6ZSZvgTIL6XQkAP/jBD+qKAs1gf87/uc99rg4Ktdt3niarLQEgAad2YkXuvysBIM9UKjmkckaqKJx11ln1DPBmsKtpVxIAMlO9GVROckeOlcBXOyg9T/uhHjuJS1deeWX15je/uU6sKds111xTB5EPP/zwNVUaSvAywcSXvvSl9a7lWUvyUyorbLPNNvV/z/iWYHICmrvssks9QzrjaDsBIMH+PGuPe9zj6mcliTzZUqnhzDPPrJ+/BMHX17aaEgByz0lwiWsqLZStKwEgY1bGwrRjAv9JbLr11ls7Ey5ynDLGJcDfnB1eZqhnTHv2s59dv8OGnGw2736T8f+8886rky7yrJQge+m/SQhI/81//+tf/1p9+MMfrjbddNPOvp6kmjxb2cr4lvbIc5kqGklgm+Z9kuc6iTX5zDSVduZt5vgECBAgQIAAAQIEhiggAWCIreaaCRAgQIAAAQIEVo3AakoASCA4AeYESJqBqWC1EwDyI32CZZn1mhnMl19+eZVyyZn9Nyp4MioBIMcvwYM999zTzL0xvTNBkcxITjC/HVj8/ve/XwdmStA+QeUsoZDgS7scctozCRuZbZygVwJsmQWdoEnK0XdVfCiXlVnlaa8kDzRnq2dWZhILUo6+lLmf94O2mhIAEvBKcDhbApgpLV62rgSALLOQZRzyzCTxIgHIBB9LQLltNyoBIPuVoHTaMMt4lFm18/Yf2vEzeznVK5J01Cwln/tIRYAEK1PFIc9WTM8+++w6SeOUU05Za2Z4Av0ZzzL2veQlL6kZ8kykckAqcoxrq/K3Mku5GI57XufpvJoSADJzPIkVKcl/1FFHrQkudyUApC2TOJbgf8acPD9JPisB5bbZqASA7Jf32Ve+8pW6Sss73vGOupqGrVsg7/0s5dMOzHf13yRkZAmbVP1pvhNKeyYJLeNVkmHSPnku8w5KIuK47wtdV1aS4/L+yvtOEoceTIAAAQIECBAgQGB5AhIAlufn0wQIECBAgAABAhu4wGpKAMjM4pRBzgy69uy+roBwyv5mxuof/vCHehZrZpmPmr2cZh73g34JCGR2entWegI8JdidQE2WDEhJ4QQLsm233XZ1sCiB7LL13S/759yZFZzS3gkqpQz4kUceWZf8Lmuq59oTmErp6ATOE7hI8Pzb3/52Peu0HQxvBz7il9mJJWgyaR3jEsQvwcIDDjigDqAkKBmjBPXblRYSvCoB5cw8LgGvpl/xKefvmuGffcYlABSLdgB13Pnm9ZivpgSAJM5kSYbPf/7z9dIIzbXMuxIAyrrc6XfZjjjiiDqQOaps9bigcj5fgtLNCgRdbdXu7wm+pa/n/Amela3vfmU9+5QKz+z2BN4ygzel2EsfLdcen+yTZQsy0z0l8JuJKOXcJRifZzqzicus+dKXy/FyjV3bK1/5yvp5affJjAsJVGbLfTetS3JNritB5DImZd92Ak37uWxfw7i2yr2VpU0SbC7LdZR7zvrozf8+r2enHHc1JQBkNn+eh8z8jnkpJd+VAJDrj3PeQRkTUzkg76CyfEPbbVwCQDlWEpiaiRld7dzu72m/JI1kiZbmmvZ998u5s8TEl770pbqCSj6X5KE8x6kkkT5a7j9/y9iesT7vgFQPSTn+vLfbfSbvyCSFlXdOeyzIvyeQ37VlLCvje/vdlUD7ww8/XL/zy/sxxyiz/fPZkgg47j0z6j1SrmfaBIBUJkhyQt5pEjjmPWo4PgECBAgQIECAwIYgIAFgQ2hl90iAAAECBAgQIDA3gdWWAHDMMcfUM/YSjGquRT0qIJyARAJqWXe8BLJGYU36QT9/T3A/ywAkCNYVUP7Rj35Ul5pPgCRrZycQn1LbmUHdXLqg735JYkjQJ/ew77771sGjBKDa69mX8t4JxjzxiU+sA1MHHnhgvfZxZgknYFhmAuf+E3zJccps7HYQpWsd4wRWEgxNcKXYTwo0FusyGzYOpXx21odPiewEkdrVAkpgJkGrV7ziFes02aQEgCw10E56KO2VthlXCWKWD9NqSwBIH/ziF79Yl/xvrmXelQBQHNLu6Vejls4o+01KACh/z7rcpYR8O8iWc2UGfPpGgv7pxzfccEN9vc95znPWlD/vu1+SGDLzOstMJOkh586zk3/PM5x+kLGhXFue1xIwTXA/fTNVKpIwkIBn2RK4TDCvzMZujwV5XjPjvlRcyOfyz1dccUX9TBb7aZJSkqDz1a9+dc04UpIOttpqq5EJAO1Z/H3aKkkISRLJPWbJh4xjeX5TvSNVIbqWYJnlM9M+1mpKAEjwNqX/M7M/VSzSf/JcjEoAKO2e/pqEjmZAun2fkxIAyt9TwSHJB0mGaY+/absstZHxMc9O+m3623e/+9363GUJm7775RrzvOSZTEA/S+rkf7OcQRLckkSUJXbK/ed6sqVKSJJhUoI/iTd5hpvjcZmNn2evzIZvjwU5bxIPmlvGhSS15d6KffvdNaovpu9mGZok45V3St5nub6uRLNcT57h5jIazWNP+r7Q3Le8/1KRKG2Q+7YRIECAAAECBAgQILA8AQkAy/PzaQIECBAgQIAAgQ1cYLUlACRQXMrxb7/99msFAS655JLOH/L7NuGkH/Tbf28H70r57lQcyOzEzDTMltmiCSImoJgZkQmgJ6Ayab98NoG4JAs0Z5uWcup33HFHHZxImftcW4KkKfmdoE+ZOZwg4WmnnVYnJJQZmF3Bl0lBlBJIzbWUoE+ur08CQDPYlASOslb5uIDxuIB0zjsuASAzLRP0zQzrVIqIRa4hQbDMYk07bKgJAOlHScLIDO8E8pIAkn46ybvPM9Q3ASCVPErCRzvolxnGeTZSaSAz/rOV5TxKWe8EFqfZ76yzzqqP11wP/Jprrqn+53/+p35eMuu/XHtmaccowdpsJXCXAG4pBV5K7ycAevLJJ9cVOSYF8pvPQLNfTvpccS9B2AQ+E6xMksK4gPFS2qLZxrnHVB1JsDVJVNkyozrPfmZ4r89ttSUApAJDyvFfddVVdR9N+fhxCQB9rfomAOR5LRUf2uNvmeWeAHNm1peknQS/kwhWnqu++6X/5/lJX0//L9ULUtEgiWkZWxPQzv8mKSJVKpIg0qx2U87dTEIrFWhSySbVY7JNmnFfkuGyb+6tXMukd1f2L5+NR3P5oEmJZDfeeOM6SwmU9pz0faHZ7mX5mfSXcr99+4X9CBAgQIAAAQIECBDoFpAAoGcQIECAAAECBAgQWIbAakwAKDNUv/e979WzcjObb9wP+X1vf9IP+pMSAHJdWX8+wcljjz22LvObWZcJoCVgkn8ugcU++yVQe+qpp9azKdvlk8sM5ASyE5AbFzzJTOUEYcoMzBKMeNWrXrVmJuSkIEqpWLDnnnvW1QRKNYU+CQDls5kpmoBr+7PNgHBpq0kB6XHtXWaHJ2iaWd+ZOZ4ZqAnmpC322GOPdSoO9O0j0+632ioAlMBhSnSnCsTLXvay6uijj65+9rOf1bNjS2n6ae8z+y8l6Nzut+UYKVmecusJOmdLgDWzZ/P8pIR/3/3ynCVhqF0NopSzzzOa/jyuH8cqwfBUvUhgs5TIz3NX1nOfFMgvAfw8y2Xmcu5r0ueyz6jA57wSADKOZWxNskyWTElCUWZi578lsDyujP1S+s2kz6y2BICMKSWJJuN6AuCpupIAeCqntJcemXR/5e+zSABoJiIkUSRVLhKcL0uz5NlJG/bdr1RpSZJMswJGrjnjRyppJAktSQm5/2zt5ShKskES1cp7LM9T3mHN2fXj3mHNBLRm5ZKcb9K7q7wP7rrrrvrZK8s2lM+OShyc9vvAqHbOtZ977rlVqtKUhL2+fcJ+BAgQIECAAAECBAiMFpAAoHcQIECAAAECBAgQWIbAakwAyO0k0JJZ9SnZnR/VMzt4fVQAmLQEQK4rgdTbb7+9DnQn4JfS/SnF3Vy/vM9+k9YRj0MpXTwueFIC/m94wxvqZQASfLnuuuvWCkaMC6KU4GXWjy4l00uXmpQAMO6z81oCINeWygepnlDWrE7gNksipDJAM3C7jEej10dXawJAAoCZaZ9+moBugmTrKwFg3BIACT4n4J6y3Jl9nHLrSRDZf//962epVLbos18JcqYPjtryXKYawbh+XAL+SRxJEDQVJrKMQgKdz3rWs+pDjwvkjwrgT/pc/j4ueDmvJQBSsSRLcyRxJjP+S8JO7iNjbqqJZJZ3gsnrY1uNCQC575/85Cd1wlf6Z5JVMlN+fSQAjFsCINeVcfWTn/xkde+999ZtlCSOlO5PsktzGZw++5VErFHtXGbUp3LGqASAfDbvnCw5k0ScJPWkfyVpIM9euaZR77BR1TPKNY17d42qXFM+uz6WACgVgFI5IglDZQxbH8+OcxAgQIAAAQIECBBYZAEJAIvcuu6NAAECBAgQIEBg7gKrNQEgN15mlmdGZmZg5sf8rrV8+yKNm/GXYGJKHicglyDGFltsMTLol1nmKe+f2ZFJGLjzzjvrmcsJtCYYU7ZJ+5WgZGZxJnDftSUAmUDKuASAXHMCLgmmJqCXwG+uvxl8GRVEyWfPOOOMehZyWT+6eR3jAqfjAp85xrigaQk8jWrPpVR8KGWnX/3qV6+pfNC3byx1v9WaAJD7KckZmZmbZRmSHDHPCgB5Xj/96U9Xr3vd69b4j+q36XdJ3khlgrRb/j0z0ZvVJ3IP4/Yr5fsTCM1SEKUcerMtE0zNjOBx/ThBxFxnjpNnIMH/JAU01/Ie1Zfz2c997nP1EgsJmrfL5497BiYFL0uCQ+6nPet6UmLOuGoNmZl93nnnjVwXPTOZ2xUVlvp89Pncak0AKO2TZKr06fTveSYA3HbbbfU7KJVUSuWJUe2ca8vfck0333xzPX4ncaNdvWHSfmUcTgWAJIS0twTvd95557q6zbgEgGYSWhLJ8k5JMk2OW7ZRY0HGqRw7786uxJNR765JiQM577j3zKQlCSZVCCj3VZbSyNIDJWGoT7+3DwECBAgQIECAAAEC4wUkAOghBAgQIECAAAECBJYhsJoTAJrBtawHnKD7vBIAEozMDM8ShMwsvnbwrl1mubCXQOt2221Xz6BPsCSlo0s55lH7ZZ8sAfD0pz99nSUA2k06KViRIMl3v/vdKsHvlPZOACkzmsvWFUSZFIDMZ0cFoMrM5QTEEnTK7O32VpIq8t+b61Xn3y+++OJ6Jnj+e9Z8b2/TJgCUdeQTUM5a1jFdH9tqTgCIyaWXXlpddtll1bbbbltlpuq8EgDKWuKZddz0b/fb9Jvsm1nCZWZwM9Balrzos19mZmcmdJ6/SQHrSQHzzPZOID/LJaTSSBImDjvssDVdqCuQ3ycAOSoBoHw2SU0JLmephvbM4eyT+8u1p+x8EoHKVpIt3va2t9UB4/Y2LgEgz13GiK6xNO3VrIKyPp6h1ZoAkHsvVREefvjhun0yts9jCYCy7M0111xTvwsym79r/M2z8+CDD9bVZpoJLyVZLgH3jP199ytJB+nv7SUAmm0/Lhkl+5W/Z/mBjL2pBnDKKaes1We73mGTkshy7FEJALnnlN7PEkFHHHHEWtUPyrWX+yv7lP8+7t1U9umTAJClM1I1I99P1mfVjPXxXDoHAQIECBAgQIAAgZUWkACw0i3g/AQIECBAgAABAoMWWM0JAIG9++67q4985CN1yfds80gAyDkyAzFBgeYs+HbwLsHuD33oQ9XjH//4er3wBDuyJZCfIEACMpmpm+Bln/0e/ehH1zOPs359Zu43A3k5VwK2mVGcoNOkBIBS1rtc08knn1xfZ9m6gihlnfiUXz/qqKM6Sxd3BU5LOfmcs73mcvthKLMjkySQmaTFKzNds7xDqbbQ/tw0CQCptHD11VfXa1ankkKCuOurDPNqTgBoWt9xxx018TwSAOKf9kqiQQLZTf92v81++b+UVE+yTdnSflnSIcHP5z//+fU+ffZLuf7MZt9rr72qN73pTWslFWT2b56fPJeTEgAyvpx22mn15aR/t6thdAXyS9JQEhEyLjXLr5f7GpU4cPnll9eJBkkySPWCUf0195fKDcccc0ydlJAtCRNZziHBzeYa681naFwCQJmtneURYpbxJVsJdic5o1n9YN4vuNWcAJB7T1D+ggsuqBKkTxLGrBMActxUk0k7ZymTZiC53W/Lv6dfN5dvSHJc+m9m8R933HFr+vuk/Ur1mFS/aI/lqWyTv2dW+0MPPTS2AkCcrrzyyvqZTeJblgFpl8NvjwUlaSj9sfl+6HoX5NhJFisVdhL8z3OfJLfmc9/+bLm/GOfz6dvZbrnllurMM8+sx41SbaH92T4JALmuvOOaSRvzfl4cnwABAgQIECBAgMCGIiABYENpafdJgAABAgQIECAwF4HVngCQmy6B6vyIv9wEgOuvv7465JBD6hl7CQ7ceOON9YzXBC2OPfbYKuv4lq0dvCuzdjOrOmWO99lnn3rXBC/vuuuuehZijt13v3y2zIBMADLBjATJk5CQ2fwJ5ifRIKWdJyUAlHLoKaeeQGE7+NJOAMja8CnTnCSEXHNJHCj3Pqp0eoKPCYYlMLnnnnuuU/I8n990002rXXbZpTYt95dZq/vuu2+dlFC8co0lqNnu3JMSAHIdKX2d5Im0YQJYsUv/aN/LXB6c/x50tScA5DJLoDpms0gAyHrgL3/5y2uBzPjPMxX/zFpOULLp3+63zf6e4NtOO+1UpeR8AqBbbbVVXT0gQda++5XqAfl8KkmUJJr0sTxH6WOZFT0pAaBUkEiwN0HYJPKk/44aC5Kgk6SfPLd5fvK8NLcEGnOcv/71r3WVj1xbluTIVtaWzxh00EEHdSYOlKU/SqWNOMcrAdDMrk7QtE/iTpITynnL9TXNcp4kYiSJ6Tvf+U51//33r5OMNM/nJ8de7QkAJVCd98QsEgAy5qbdy/iY/pD3R6p0JAjfrPTQ7reT2i7B/7xH+u4X/1LBJs9A+sL222+/5plMVZskJCS5ZdwSADlOEsLyTCSRrisg3h4LUv0ilWAyBnS9B8ozMO27K9cSy1KVplRHyHs07+w8s3m/xj8JNPnvXdukBICSXJDPrs+EmXk/j45PgAABAgQIECBAYLUISABYLS3hOggQIECAAAECBAYpMIQEgAQUsq59AoXLTQD48Y9/vFY7bbnlltXuu+9eHXzwwXUAsrmNmr2bY2T2boKU2RLIy0zeBB/LbNoEU/rsl88nIJFZhJmxnGBTZiwniHPkkUdWW2yxRX2OSQkA2Sdreyc4X8qoN++lHUQpayOP6rSZHZzAYTsAVUo9J2g0amsHyRLcSsnxtF9mi8crgeicY9TM50kJAOU6ksiQQM+BBx5YmxX/9fUwDiEBoJm0MYsEgNiXLYHBlPzO85MEgLZ/V79t9/cE4vIMJoGmGUjvu1/u79vf/nY9AzmfyTU94xnPqEualxnDkxIAcj9JnklSTJbRSMnwcWNBOV7Torn/jjvuWCcRZOZ0OwGg9O1xfbQ5zrUdkkRzwAEH1EkYXVUHctxxFQDy97ZZnsMEe3PvSVxYXxU0ci2rPQEg11gSppLctNwKAEkeKVucE4BOMkcSPJpJJ812THuXJSn6tl3f/XKe5hidz+W9mKB8EhWy3MCkJQBKnzr77LOre+65p7OyS3ssyL+338fNZ6I8A9O+u3KM5jjXfhdnjErSQZbeSCLfqG1SAsDPf/7zKvebZybtYyNAgAABAgQIECBAYLYCEgBm6+loBAgQIECAAAECG5jAakgA2MDI3e4CCayGBIAF4nQrG6DAakgA2ADZ3TIBAgQIECBAgAABAgRWtYAEgFXdPC6OAAECBAgQIEBgtQtIAFjtLeT6VrOABIDV3DqubQgCEgCG0EqukQABAgQIECBAgAABAutXQALA+vV2NgIECBAgQIAAgQUT+L8XPlRd8tOHZ3JX//s1m1VH7PHomRzLQQgMQeChW2+qbj/5HTO51M33O6Da9v/8v5kcy0EIDEXggYu3rqqH/zKTy938lX+qqk22nsmxHIQAAQIECBAgQIAAAQIEVk5AAsDK2TszAQIECBAgQIDAAgj89e9VdcH3/7HsO9lmq40F/5et6ABDFLjv4i9XD99157Ivfetj3lptvMWWyz6OAxAYksC/7/tR9fDvv7DsS37Ukw6q8n82AgQIECBAgAABAgQIEBi+gASA4behOyBAgAABAgQIECBAgAABAgQIECBAgAABAgQIECBAgAABApUEAJ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2s1DgAAAgAElEQVQ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YPEFbrjhhvomn/vc5y7+zbpDAgQIjBB46KGHqn/84x/VlltuyYgAAQIbrMA///nP6u9//3u1+eabVxtvvPEG6+DGCRDYsAX+/e9/Vw888ED1mMc8ptpkk002bAx3T4DABi1w//33V5tuumm12WabbdAObp4AgQ1b4MEHH6wBHve4x23YEI27lwCgKxAgQGAAAieccEK10UYbVeecc84ArtYlEiBAYD4Ct912W3XPPfdUL37xi+dzAkclQIDAAATuvvvu6je/+U2dGOrHjQE0mEskQGAuAvmRN4nyO+ywQ/XkJz95LudwUAIECAxB4Nprr63HwYyHNgIECGyoAiZQrtvyEgA21KfBfRMgMCgBCQCDai4XS4DAnAQkAMwJ1mEJEBiUgASAQTWXiyVAYE4CEgDmBOuwBAgMTkACwOCazAUTIDAHAQkAEgDm0K0ckgABAvMXkAAwf2NnIEBg9QtIAFj9beQKCRCYv4AEgPkbOwMBAqtfQALA6m8jV0iAwPoRkACwfpydhQCB1S0gAUACwOruoa6OAAECIwQkAOgaBAgQqCoJAHoBAQIEqkoCgF5AgACBqpIAoBcQIEDgEQEJAHoCAQIEqnppqGxZKs/2iIAlAPQEAgQIDEBAAsAAGsklEiAwdwEJAHMndgICBAYgIAFgAI3kEgkQmLuABIC5EzsBAQIDEZAAMJCGcpkECMxVQALAurwSAOba5RycAAECsxGQADAbR0chQGDYAhIAht1+rp4AgdkISACYjaOjECAwbAEJAMNuP1dPgMDsBCQAzM7SkQgQGK6ABAAJAMPtva6cAIENWkACwAbd/G6eAIH/CkgA0BUIECBgCQB9gAABAhGQAKAfECBA4BEBCQB6AgECBCwB0NUHVADwZBAgQGAAAhIABtBILpEAgbkLSACYO7ETECAwAAEVAAbQSC6RAIG5C0gAmDuxExAgMBABCQADaSiXSYDAXAVUAFiXVwLAXLucgxMgQGA2AhIAZuPoKAQIDFtAAsCw28/VEyAwGwEJALNxdBQCBIYtIAFg2O3n6gkQmJ2ABIDZWToSAQLDFZAAIAFguL3XlRMgsEELSADYoJvfzRMg8F8BCQC6AgECBCwBoA8QIEAgAhIA9AMCBAg8IiABQE8gQICAJQC6+oAKAJ4MAgQIDEBAAsAAGsklEiAwdwEJAHMndgICBAYgoALAABrJJRIgMHcBCQBzJ3YCAgQGIiABYCAN5TIJEJirgAoA6/JKAJhrl3NwAgQIzEZAAsBsHB2FAIFhC0gAGHb7uXoCBGYjIAFgNo6OQoDAsAUkAAy7/Vw9AQKzE5AAMDtLRyJAYLgCEgAkAAy397pyAgQ2aAEJABt087t5AgT+KyABQFcgQICAJQD0AQIECERAAoB+QIAAgUcEJADoCQQIELAEQFcfUAHAk0GAAIEBCEgAGEAjuUQCBOYuIAFg7sROQIDAAARUABhAI7lEAgTmLiABYO7ETkCAwEAEJAAMpKFcJgECcxVQAWBdXgkAc+1yDk6AAIHZCEgAmI2joxAgMGwBCQDDbj9XT4DAbAQkAMzG0VEIEBi2gASAYbefqydAYHYCEgBmZ+lIBAgMV0ACgASA4fZeV06AwAYtIAFgg25+N0+AwH8FJADoCgQIELAEgD5AgACBCEgA0A8IECDwiIAEAD2BAAEClgDo6gMqAHgyCBAgMAABCQADaCSXSIDA3AUkAMyd2AkIEBiAgAoAA2gkl0iAwNwFJADMndgJCBAYiIAEgIE0lMskQGCuAioArMsrAWCuXc7BCRAgMBsBCQCzcXQUAgSGLSABYNjt5+oJEJiNgASA2Tg6CgECwxaQADDs9nP1BAjMTkACwOwsHYkAgeEKSACQADDc3uvKCRDYoAUkAGzQze/mCRD4r4AEAF2BAAEClgDQBwgQIBABCQD6AQECBB4RkACgJxAgQMASAF19QAUATwYBAgQGICABYACN5BIJEJi7gASAuRM7AQECAxBQAWAAjeQSCRCYu4AEgLkTOwEBAgMRkAAwkIZymQQIzFVABYB1eSUAzLXLOTgBAgRmIyABYDaOjkKAwLAFJAAMu/1cPQECsxGQADAbR0chQGDYAhIAht1+rp4AgdkJSACYnaUjESAwXAEJABIAhtt7XTkBAhu0gASADbr53TwBAv8VkACgKxAgQMASAPoAAQIEIiABQD8gQIDAIwISAPQEAgQIWAKgqw+oAODJIECAwAAEJAAMoJFcIgECcxeQADB3YicgQGAAAioADKCRXCIBAnMXkAAwd2InIEBgIAISAAbSUC6TAIG5CqgAsC6vBIC5djkHJ0CAwGwEJADMxtFRCBAYtoAEgGG3n6snQGA2AhIAZuPoKAQIDFtAAsCw28/VEyAwOwEJALOzdCQCBIYrIAFAAsBwe68rJ0BggxaQALBBN7+bJ0DgvwISAHQFAgQIWAJAHyBAgEAEJADoBwQIEHhEQAKAnkCAAAFLAHT1ARUAPBkECBAYgIAEgAE0kkskQGDuAhIA5k7sBAQIDEBABYABNJJLJEBg7gISAOZO7AQECAxEQALAQBrKZRIgMFcBFQDW5ZUAMNcu5+AECBCYjYAEgNk4OgoBAsMWkAAw7PZz9QQIzEZAAsBsHB2FAIFhC0gAGHb7uXoCBGYnIAFgdpaORIDAcAUkAEgAGG7vdeUECGzQAhIANujmd/MECPxXQAKArkCAAAFLAOgDBAgQiIAEAP2AAAECjwhIANATCBAgYAmArj6gAoAngwABAgMQkAAwgEZyiQQIzF1AAsDciZ2AAIEBCKgAMIBGcokECMxdQALA3ImdgACBgQhIABhIQ7lMAgTmKqACwLq8EgDm2uUcnAABArMRkAAwG0dHIUBg2AISAIbdfq6eAIHZCEgAmI2joxAgMGwBCQDDbj9XT4DA7AQkAMzO0pEIEBiugAQACQDD7b2unACBDVpAAsAG3fxungCB/wpIANAVCBAgYAkAfYAAAQIRkACgHxAgQOARAQkAegIBAgQsAdDVB1QA8GQQIEBgAAISAAbQSC6RAIG5C0gAmDuxExAgMAABFQAG0EgukQCBuQtIAJg7sRMQIDAQAQkAA2kol0mAwFwFVABYl1cCwFy7nIMTIEBgNgISAGbj6CgECAxbQALAsNvP1RMgMBsBCQCzcXQUAgSGLSABYNjt5+oJEJidgASA2Vk6EgECwxWQACABYLi915UTILBBC0gA2KCb380TIPBfAQkAugIBAgQsAaAPECBAIAISAPQDAgQIPCIgAUBPIECAgCUAuvqACgCeDAIECAxAQALAABrJJRIgMHcBCQBzJ3YCAgQGIKACwAAaySUSIDB3AQkAcyd2AgIEBiIgAWAgDeUyCRCYq4AKAOvySgCYa5dzcAIECMxGQALAbBwdhQCBYQtIABh2+7l6AgRmIyABYDaOjkKAwLAFJAAMu/1cPQECsxOQADA7S0ci8P+zd6fPklVl3rBXVVHUwFBMxTwJMosg4AAoooDggBG0INKMMqo8HdGfjY5433/g/Yg0iDSIBt0NyiMorYioODGJgtgKgkyCICDFLNDCG/euytOHynPqZFbtlXuvva+M6GitylzrXte9sp6OZ/1ybQLlCggACACUu3tVToBArwUEAHrdfosnQGCVgACArUCAAAGPALAHCBAgEAICAPYBAQIEVgoIANgJBAgQ8AiAmfaAGwB8MwgQIFCAgABAAU1SIgEC2QUEALITm4AAgQIE3ABQQJOUSIBAdgEBgOzEJiBAoBABAYBCGqVMAgSyCrgBYJhXACDrljM4AQIE6hEQAKjH0SgECJQtIABQdv9UT4BAPQICAPU4GoUAgbIFBADK7p/qCRCoT0AAoD5LIxEgUK6AAIAAQLm7V+UECPRaQACg1+23eAIEVgkIANgKBAgQ8AgAe4AAAQIhIABgHxAgQGClgACAnUCAAAGPAJhpD7gBwDeDAAECBQgIABTQJCUSIJBdQAAgO7EJCBAoQMANAAU0SYkECGQXEADITmwCAgQKERAAKKRRyiRAIKuAGwCGeQUAsm45gxMgQKAeAQGAehyNQoBA2QICAGX3T/UECNQjIABQj6NRCBAoW0AAoOz+qZ4AgfoEBADqszQSAQLlCggACACUu3tVToBArwUEAHrdfosnQGCVgACArUCAAAGPALAHCBAgEAICAPYBAQIEVgoIANgJBAgQ8AiAmfaAGwB8MwgQIFCAwEmf/T/p7+tvlb74xS8WUK0SCRAgkEfgySefTM8991zafffd80xgVAIECBQgEP8Oxr+HO+20U1q0aNFYFe+x4tdjvd+bCRAg0FaBV199NUU4dKuttkrLli1ra5nqIjAxgfWWpTR/oxcmNp+J2iNw3333Vf8Oxr+HXgQIEKhDYN6CJWn+xu9Maf6SOoabyBhuABhmFgCYyNYzCQECBNZN4Lh/ujg9v83J6zaITxMgQIAAAQIECPRa4KIfHtHr9Vs8AQIECBDoqsDmJ+2Y1t/qqq4uz7oIECBAYNICCzZMi/b917TedmWcSQgADG8QAYBJf2nMR4AAgbUQEABYCzQfIUCAAAECBAgQeIuAAIANQYAAAQIEuikgANDNvloVAQIEmhZY8sHfpvkb7t10GXPOLwAwTCQAMOe28QYCBAg0LyAA0HwPVECAAAECBAgQKF1AAKD0DqqfAAECBAjMLLDZSTukRVtdjYcAAQIECNQqsHC3/yetv/v/W+uYOQYTABhWFQDIsdOMSYAAgZoFBABqBjUcAQIECBAgQKCHAgIAPWy6JRMgQIBALwQ2/8dt0vpb/t9erNUiCRAgQGByAuvteF71KIC2vwQAhjskAND2Xas+AgQIpJQEAGwDAgQIECBAgACBdRUQAFhXQZ8nQIAAAQLtFBAAaGdfVEWAAIHSBQQAyu2g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XyVwHPPPZcuuOCCtGLFiiGTjTfeOH3gAx9IhxxySFq4cGGRZr/5zW/SFVdckU499dS07777tnoNN954Y7r55pvT2WefnXbccccU//2+++5LZ555Zlq8eHGra297cQIAbe+Q+ggQIECAAAEC7RcQAGh/j1RIgAABAgTWRkAAYG3UfIYAAQIE5hIQAJhLqL1/LwDQ3t6obESBQQBgvfXWS4cffvjUQf+LL76Ybr/99vTkk0+mnXfeOZ1xxhlpyZIlI47anrcJALSnF01WIgDQpL65CRAgQIAAAQLdEBAA6EYfrYIAAQIECKwuIABgTxAgQIBADgEBgByqkxlTAGAyzmbJKDAIAGyyySZDvzR/44030g033JBuuumm9IlPfCIddthhGSvJM3TpAYBHH300nXbaaWnBggV5gHoyqgBATxptmQQIECBAgACBjAICABlxDU2AAAECBBoUEABoEN/UBAgQ6LCAAEC5zRUAKLd3Kl8lsKYAQLzl6aefThdeeGHafvvtizyILj0AEDcwnHzyyfbrOgoIAKwjoI8TIECAAAECBAgkAQCbgAABAgQIdFNAAKCbfbUqAgQINC0gANB0B9Z+fgGAtbfzyZYIzBUAGPz9pptuWt0QEAfSl1xySTrooIPS888/n37729+md7zjHVOH1H/729/S9ddfn375y1+m119/PS1dujQdcMAB6eijj06LFi16y6r//Oc/p29+85vpT3/6U4rbBpYvX56OPfbYtPvuu6d58+ZNvXf1MTfeeON0zDHHVOPOnz9/6n1R21VXXZXiV/Px53vuuWfadddd07XXXptOPfXUtO+++1bv/frXv54efvjhdP7556dly5ZNff7GG29MN998czr77LPTjjvumB555JE1rvXZZ5+txv7973+/xvpnavUf/vCH9K1vfSs99dRTKR6/EJ4LFy5Mt91229T8q38uPH/+85+nn/zkJ5V93AoQa/zkJz+Zoj/TX6Paxhquu+66dO+991b9ms121B5MN/n73/9ejRc3Rxx66KFTtxi8+eab6b777qvmjfXHa7vttksf//jHq35Nf42zn9b0lRIAaMk/OMogQIAAAQIECBQsIABQcPOUToAAAQIE1iAgAGB7ECBAgEAOAQGAHKqTGVMAYDLOZskoMFcAIA5qL7vssurw/KSTTpo6FH/ttdeqA91ddtmlOrQ9/PDD0zPPPFMdmMfhdBzO77zzzul3v/tdil/hx38+44wz0pIlS6rVPPDAA+nyyy9PixcvToccckhaf/310y233FIdCJ944olp//33r943GPPll19OBx98cNp8882rcMFDDz2UjjzyyHTEEUdUYYE49P/KV75SHWLH3Ntss0369a9/XR30x4HzugQAZlprzB8uUfea6p+pdXfffXe68sorq8/GmjbYYIN06623pr/85S+VxyCAMP2zcRAe88V6DjzwwMr8iSeeSL/4xS+qQ/bzzjsvbbTRRmPZRmDi0ksvTTH2mmxH7cFs73vwwQfTe9/73nTcccdVvYq+/Md//EcV+Hjf+96XwjeCDS+88EI6/fTTq1DD9N6Psp/m+ooIAMwl5O8JECBAgAABAgTmEhAAmEvI3xMgQIAAgTIFBADK7JuqCRAg0HYBAYC2d2j2+gQAyu2dylcJzBYAiF/kxy/z//3f/z3Fr7oHB7ODX8VvueWW1Y0A8Qv/eMUh+zXXXJNuv/326rB97733nvrzONyOvzvqqKOqQ/tXXnklffnLX04vvfRSOvfcc6tD/XjFn8chfvzvz3/+89XBeHwuDoxjrggRxCt+WX7FFVekxx57rDr4jl+/x6/641fsn/3sZ9Pb3/72qbm///3vp/hl/7oEAFZfa4QMIrwQYYXp9cd6IgARh9znnHPOVNhh+mYbrD0OtaP2OAQfrCkOxeM2gZkCAH/84x+r2w3iwPyDH/zg1JARmgij0047Le2zzz4j20YQI8zuv//+IduoI24oiPq22mqrkXqwxRZbpJ/+9KfVjQj/+I//OBXgCKsIGcSjJOLGhehpBBki7BD/fZNNNqnW8vjjj6eLL764Cjaccsop1Z+Nup9G+TILAIyi5D0ECBAgQIAAAQJrEhAAsD8IECBAgEA3BQQAutlXqyJAgEDTAgIATXdg7ecXAFh7O59sicAgALBixYoZK4pr6eOK+fe85z3VwfYgABDXusdh/uAVB9oXXHBB2myzzaoD5fjc4BW/3o/D3fjFe/xdHAZHACCuvY8r/6e/4pECcQgeNwrEGDHm1ltvXR1wx40Dg1cEDb7xjW9Utwpsu+22s84dtw9EWGBdAgCrrzWCEbPVH9fa33nnndXhedS9+mvw2bhR4VOf+tRbHnWw+iMIRtkigzYkNH0AACAASURBVPV95CMfqfqxptpGtY0xfvazn1XX9sftAqP0IH61HzcbRKjg/e9/f4p6Bo98iNBDBAHi8D8ezRC3H0SPP/3pT1dBkfizCJxEgCL+c4RK4jaAUfdT3Jow10sAYC4hf0+AAAECBAgQIDCXgADAXEL+ngABAgQIlCkgAFBm31RNgACBtgsIALS9Q7PXJwBQbu9UvkpgEACI59APDt0HOHFg+7a3ve0th/mzBQAGf77XXntVjwqY/opf7H/1q19N8Vz6+NV3vDcO5U844YT07ne/e9ZeDMaMK+pne8XBftwAEAfyu+++ezr55JPf8tYcAYDBmLPVNNs1/vH+OIQPi8FtCNPHmCsA8OKLL1a3GcT8cUA+/TUIAAxqG9U2/FcPYUwfd9QeRKAh+vyd73ynCg/Ea9myZemd73xnFSSIHg1eETaJ/sdjGyLUEUGJeATBfvvtNxUaGGc/xTxzvQQA5hLy9wQIECBAgAABAnMJCADMJeTvCRAgQIBAmQICAGX2TdUECBBou4AAQNs7NHt9AgDl9k7lqwRmewTAbEBzBQDiEDd+2T79NVsAYPpV8TPNN5hr++23nzUoEAGFOBhvIgAQNxjstttuQ6XHoXY8hmDweITpb1jbAEAcmsctCq+++moV1Nhjjz2qw/L4JX3chLB6AGBU2zicP/roo2f9Pozag8FV/jFQ3AZxzz33pN/97ncpHl3wP//zP9UcH/rQh6ZuPIhf/MdjAOK2hPvuu68Kh4RXPMJhxx13nLppYpT9JADgnzMCBAgQIECAAIFJCAgATELZHAQIECBAYPICAgCTNzcjAQIE+iAgAFBulwUAyu2dylcJ1BUAGDwCIJ4FH9fyT38EQBzQX3jhhdUV8HM9AuCJJ56oDobjAP21116rroGPK/5XfwTA9Aauae4cNwA8/PDD6ZJLLqkei7CmX8/PtMkGV/THL+NXD0qs6QaAn/70p+nb3/525RDX5g9e4zwCYLptHMrPdrV/hA0efPDB6vaHeI3SgzfffDPFox7iYH9w1X98Nq7/v+yyy6qexmMRli9fXl31H/tjyZIlU+t46KGHqvdtt9121f6Jz8W8o+wnjwDwzxkBAgQIECBAgMAkBAQAJqFsDgIECBAgMHkBAYDJm5uRAAECfRAQACi3ywIA5fZO5asE6goAxAFw/BL9l7/8ZYpr+acfUt92223V3w2uvY/D3fjFfvzvs88+O22++eZVNfGc+Msvvzz99a9/TZ/73Oeqg+R4pnz8kvzEE09M+++//1Tf4pD68ccfT/Hs+Xnz5lXj/+pXv6p+QR7hgXhFTXEl/c0331zVFNfUxyveG788j7kHh9wx99e+9rXq4Dv+fPqv0A877LB05JFHTs09qD/qjMPqnXfeeerv4pfs8fcxbtS1+ivmufTSS9NTTz01dSAe74lbEuJa/PjF/GD+6Z+96aab0ve+973qEQcRHohXHLbfcMMNKf5ucAPAuLYx3/Q1hNk111yT7r777nTuueemrbbaauQeXHnlldWNBBHyGJjEeNddd121L84555y04YYbpi996Utp4403TmedddZUCCBCAXHDQRzmx+fXX3/9kffTKF9mjwAYRcl7CBAgQIAAAQIE1iQgAGB/ECBAgACBbgoIAHSzr1ZFgACBpgUEAJruwNrPLwCw9nY+2RKBugIAsZxnnnmm+mV8/CL/gAMOqA6B4/A+fqUe/zkOmge/+o6D4jjwjkP+Qw45pDrwveWWW6qD8emH/dPHjIPvONyP9/ziF7+oxopD5PhVeYQBIlQQtwbE3Ntss0369a9/neLX+nEIPT0AEHNH0GCjjTaq5o5fw8d741fqcQA9VwAg1jr4xXqMfeCBB6YddtihOryPYEH8iv3000+v1jbTazB/rPnggw+u3nfrrbcOzT/9s48++mj6yle+UoUk4rEDsfb4s6g5XoMAQPznUW3jRoAwi/VHHRHEiIP6WFsEHo444ogqxDBqD6abxHjRl0H/IxAR/Y/HFvzgBz9I3//+96twwfve976q/uj9k08+WT0q4MMf/nD1Z+Psp7m+TgIAcwn5ewIECBAgQIAAgbkEBADmEvL3BAgQIECgTAEBgDL7pmoCBAi0XUAAoO0dmr0+AYBye6fyVQJ1BgBiyDj8v/7666tD/zisjue6x4F8HOzG4e/0V/xa/pvf/GaKa/Hj1+xx1f/HP/7xtOuuu77l1/OrjxmH9BEGOOaYY6pflA9ecYB81VVXVQfj8+fPr24HiF/9X3311emkk06augEgDu3joP6//uu/qnrjOvo4xI//ffvtt48UAIg5Y75rr722OviPX/BHoCAeC3D44YcPrXX1DfeHP/whfetb36rCDOutt1466KCDqgPz+EX/TDcAxOcfeOCB6jEAEXYYrO9d73pX9Uv5PfbYo1rj4NaBUW2fffbZ6hf69957b9WvzTbbrAoTxG0LMcfgNU4PppsM+h9jDq7qD/+77rqrWmsc8scrwgcROphr3jXtpzV9qQUA/JNHgAABAgQIECCwrgICAOsq6PMECBAgQKCdAgIA7eyLqggQIFC6gABAuR0U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bH7SDmn9ra5uuArTEyBAgEDXBBa/57/SguXHtH5Zv/vd76oa99prr9bXOqkCBQAmJW0eAgQIrIOAAMA64PkoAQIECBAgQIBAJSAAYCMQIECAAIFuCggAdLOvVkWAAIEmBUr59X8YCQAM7xQBgCa/PeYmQIDAiAInnvMv6dWN9k3HHXfciJ/wNgIECHRPYMWKFenll19O2267bfcWZ0UECBAYUeCll15Kzz33XFq+fHlauHDhiJ9a+bZjH7x8rPd7MwECBNoq8Prrr6ennnoqbbLJJmnp0qVtLVNdBCYmsGjX9dLC5Q9PbD4TtUfg8ccfr/4djH8PvQgQIFCHwLwFS9KCTQ9J8zf7QB3DTWQMAYBhZgGAiWw9kxAgQGDdBE455ZQ0b968dMUVV6zbQD5NgACBggUefvjh9PTTT6cDDzyw4FUonQABAusmEAdejzzySHW1oUOvdbP0aQIEyhWIUGj8f/TutNNOaYsttih3ISonQIDAOgr88pe/rP4djH8PvQgQINBXAQGA4c4LAPT122DdBAgUJSAAUFS7FEuAQCYBAYBMsIYlQKAoAQGAotqlWAIEMgkIAGSCNSwBAsUJCAAU1zIFEyCQQUAAQAAgw7YyJAECBPILCADkNzYDAQLtFxAAaH+PVEiAQH4BAYD8xmYgQKD9AgIA7e+RCgkQmIyAAMBknM1CgEC7BQQABADavUNVR4AAgVkEBABsDQIECKQkAGAXECBAIFXPvPYIADuBAIG+CwgA9H0HWD8BAgMBAQB7gQABAql6NFS84lF5XisFPALATiBAgEABAgIABTRJiQQIZBcQAMhObAICBAoQEAAooElKJEAgu4AAQHZiExAgUIiAAEAhjVImAQJZBQQ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TjznX9KrG+2bjjvuuF47WDwBAv0WWLFiRXXd67bbbttviHVc/bEPXr6OI/g4AQJNCrz00kvpueeeS8uXL08LFy5sshRzjyiwwTteS/M2fGrEd3sbAQKjCLz++uspAlGbbLJJWrp06Sgf8Z6MAvMXbZ0WbHVsmrd4u4yzGJoAgZkEBADsCwIECHgEwEx7wA0AvhkECBAoQOC4f7o4Pb/NyQVUqkQCBAgQaLvART88ou0lqo8AAQKdEtjqn5em+emHnVqTxRAgQGBIYL1N0pJ3X5vmb/YBOAQITFBAAGCC2KYiQKC1Am4AGG6NAEBrt6vCCBAg8L8CAgB2AwECBAjUJSAAUJekcQgQIDCagADAaE7eRYBA+QLzFu+Qlh7xSPkLsQICBQkIABTULKUSIJBNQABgmFYAINt2MzABAgTqExAAqM/SSAQIEOi7gABA33eA9RMgMGmBrf95aZrnBoBJs5uPAIGGBJZ+8Hdp3oZ7NjS7aQn0T0AAoH89t2ICBIYFBAAEAHwvCBAgUKSAAECRbVM0AQIEWikgANDKtiiKAIEOC2z1z8vS/HRDh1doaQQIEPhfgSXvvyPNX3YgEgIEJiQgADAhaNMQINBqAQEAAYBWb1DFESBAYDYBAQB7gwABAgTqEhAAqEvSOAQIEBhNQABgNCfvIkCgGwICAN3oo1WUIyAAUE6vVEqAQD4BAQABgHy7y8gECBDIKCAAkBHX0AQIEOiZgABAzxpuuQQINC4gANB4CxRAgMAEBQQAJohtKgIpJQEA24AAAQIpCQAIAPgeECBAoEgBAYAi26ZoAgQItFJAAKCVbVEUAQIdFhAA6HBzLY0AgSEBAQCbgsBkBQQAJuttNgIE2ikgACAA0M6dqSoCBAjMISAAYIsQIECAQF0CAgB1SRqHAAECowkIAIzm5F0ECHRDQACgG320inIEBADK6ZVKCRDIJyAAIACQb3cZmQABAhkFBAAy4hqaAAECPRMQAOhZwy2XAIHGBQQAGm+BAggQmKCAAMAEsU1FwCMA7AECBAhUAgIAAgC+CgQIEChSQACgyLYpmgABAq0UEABoZVsURYBAhwUEADrcXEsjQGBIQADApiAwWQE3AEzW22wECLRTQABAAKCdO1NVBAgQmENAAMAWIUCAAIG6BAQA6pI0DgECBEYTEAAYzcm7CBDohoAAQDf6aBXlCAgAlNMrlRIgkE9AAEAAIN/uMjIBAgQyCggAZMQ1NAECBHomIADQs4ZbLgECjQsIADTeAgUQIDBBAQGACWKbioBHANgDBAgQqAQEAAQAfBUIECBQpIAAQJFtUzQBAgRaKSAA0Mq2KIoAgQ4LCAB0uLmWRoDAkIAAgE1BYLICbgCYrLfZCBBop4AAgABAO3emqggQIDCHgACALUKAAAECdQkIANQlaRwCBAiMJiAAMJqTdxEg0A0BAYBu9NEqyhEQACinVyolQCCfgACAAEC+3WVkAgQIZBQQAMiIa2gCBAj0TEAAoGcNt1wCBBoXEABovAUKIEBgggICABPENhUBjwCwBwgQIFAJCAAIAPgqECBAoEgBAYAi26ZoAgQItFJAAKCVbVEUAQIdFhAA6HBzLY0AgSEBAQCbgsBkBdwAMFlvsxEg0E4BAQABgHbuTFURIEBgDgEBAFuEAAECBOoSEACoS9I4BAgQGE1AAGA0J+8iQKAbAgIA3eijVZQjIABQTq9USoBAPgEBAAGAfLvLyAQIEMgoIACQEdfQBAgQ6JmAAEDPGm65BAg0LiAA0HgLFECAwAQFBAAmiG0qAh4BYA8Qx+NAsAAAIABJREFUIECgEhAAEADwVSBAgECRAgIARbZN0QQIEGilgABAK9uiKAIEOiwgANDh5loaAQJDAgIANgWByQq4AWCy3mYjQKCdAgIAAgDt3JmqIkCAwBwCAgC2CAECBAjUJSAAUJekcQgQIDCagADAaE7eRYBANwQEALrRR6soR0AAoJxeqZQAgXwCAgACAPl2l5EJECCQUUAAICOuoQkQINAzAQGAnjXccgkQaFxAAKDxFiiAAIEJCggATBDbVAQ8AsAeIECAQCUgACAA4KtAgACBIgUEAIpsm6IJECDQSgEBgFa2RVEECHRYQACgw821NAIEhgQEAGwKApMVcAPAZL3NRoBAOwUEAAQA2rkzVUWAAIE5BAQAbBECBAgQqEtAAKAuSeMQIEBgNAEBgNGcvIsAgW4ICAB0o49WUY6AAEA5vVIpAQL5BAQABADy7S4jEyBAIKOAAEBGXEMTIECgZwICAD1ruOUSINC4gABA4y1QAAECExQQAJggtqkIeASAPUCAAIFKQABAAMBXgQABAkUKCAAU2TZFEyBAoJUCAgCtbIuiCBDosIAAQIeba2kECAwJCADYFAQmK+AGgMl6m40AgXYKCAAIALRzZ6qKAAECcwgIANgiBAgQIFCXgABAXZLGIUCAwGgCAgCjOXkXAQLdEBAA6EYfraIcAQGAcnqlUgIE8gkIAAgA5NtdRiZAgEBGAQGAjLiGJkCAQM8EBAB61nDLJUCgcQEBgMZboAACBCYoIAAwQWxTEfAIAHuAAAEClYAAgACArwIBAgSKFBAAKLJtiiZAgEArBQQAWtkWRREg0GEBAYAON9fSCBAYEhAAsCkITFbADQCT9TYbAQLtFBAAEABo585UFQECBOYQEACwRQgQIECgLgEBgLokjUOAAIHRBAQARnPyLgIEuiEgANCNPlpFOQICAOX0SqUECOQTEAAQAMi3u4xMgACBjAICABlxDU2AAIGeCQgA9KzhlkuAQOMCAgCNt0ABBAhMUEAAYILYpiLgEQD2AAECBCoBAQABAF8FAgQIFCkgAFBk2xRNgACBVgoIALSyLYoiQKDDAgIAHW6upREgMCQgAGBTEJisgBsAJuttNgIE2ikgACAA0M6dqSoCBAjMISAAYIsQIECAQF0CAgB1SRqHAAECowkIAIzm5F0ECHRDQACgG320inIEBADK6ZVKCRDIJyAAIACQb3e1fOS///3v6Rvf+Ea6//7703nnnZc233zzsSuOMW644YZ06623ppdffjkddNBB6dOf/vTY4/gAgUkIrFixIl188cVp2223TSeddFJasGBB1mkfffTR9JWvfCW9733vS8ccc0ztcwkA1E5qQAIECPRWQACgt623cAIEGhIQAGgI3rQECDQiIADQCLtJeywgANDj5ls6AQJTAgIAw5th3ptvvvmmPdJ9gTi8v/LKK9NDDz2UzjnnnLTVVluNvegbb7yxCgBsvfXW6T3veU91sLrLLruMPY4PEJiEwDPPPJMuuuiiap+efPLJaeHChVmnffDBB9Nll12WDjzwwPTJT36y9rkEAGonNSABAgR6KyAA0NvWWzgBAg0JCAA0BG9aAgQaERAAaITdpD0WEADocfMtnQCBKQEBgOHNIADgCzKSwKuvvpouvfTS9MILL6TPfe5zaeONNx7pcznf9Le//a2qKX7pff7556dly5bVNt0jjzySLrnkkrTHHntUh8fTX1//+tfTvffem84+++y044471jZn0wP95je/SVdccUX6yEc+ko488simy8ky/5r6mmXCGgcVAKgR01AECBDouYAAQM83gOUTIDBxAQGAiZObkACBBgUEABrEN3UvBQQAetl2iyZAYDUBAYDhLSEA4GsyksDgsD3efOaZZ6bFixeP9LmcbxIAqFdXAKBez7pHEwCoW9R4BAgQ6K+AAEB/e2/lBAg0IyAA0Iy7WQkQaEZAAKAZd7P2V0AAoL+9t3ICBP5XQABgeDcIAPToGxK/XH/44Yenfi0/+DX0IYcckpYuXZp+9KMfpRdffDFtuOGG6aijjqqeZT5v3rw0uPp/OtUmm2zyll/dP/vss+naa69Nv//971M8biBuCDjssMPSoYceOuez199444105513pu9+97vp+eefr65qj2vUP/axj80aNIi13HXXXW/p3s4771yFE/7yl79Uv94/6KCDqvF++9vfpne84x3VL/njiRcPPPBAuv7669Njjz1WfX758uXp2GOPTbvvvnv1/gsuuKC6VWD6K34VH694BMJsDnONHZbxGvQh5vzhD384Vcdee+2V/uEf/iG98sor6aqrrkrxTPl47bDDDumEE04YemxDBCBiHfF/5L3++uuVeTx7/oADDkjz589/y1zHH3981d9Ye7x22223FH8WfRzsgxhv+uvUU09N++67b/VH69Lf1euMvRY1Hn300WnRokVTU8b7wjf2wssvvzzjPpgeRPngBz9Y7c3HH3+8Wu+73vWuqo9LliypxnzuueeqXu60007pE5/4xKx9Hdx2MM78sWf33HPP9NOf/jStv/761Xch5ot9F/t++g0Ko65/rn+KBADmEvL3BAgQIDCqgADAqFLeR4AAgXoEBADqcTQKAQJlCAgAlNEnVXZHQACgO720EgIE1l5AAGDYTgBg7fdTcZ+cLQAQh6dxiBkH5vG64447qqv+Tz/99OqQ84knnqgOieMAOV6HH3542mCDDaoD8zisf+ihh6pnn8cB+MEHH5w233zz6lA6nokeB71x0LxgwYIZvSIscPXVV1eHvnHYHIfgMV789+233z6dccYZUwe60weI98RBf9QUh8URWIiD/F133bU6UI+D2Ndee62ad5dddqn+POq+6aab0ve+970UYYFYbxyc//znP0/xvPhYb7zvvvvuS3/+85+r98bz4yPEsM0221TTx5//7Gc/qw6dP/zhD1d/PnCYa+ywjFf04e67767M999//+oxAgOvOMSPut/2trdNWcR7N91003TeeeeljTbaqBoj6o01xtqnm4dLHD4fccQRVXgj5rrnnnuquWLMqDXWF/8YRggg1hwG999/f+UeB9rRhwhMxPsjILAu/Y0wQ+yNP/3pT9VeCPeYO24bGMwfeygCFxdffHEVQIn1bL311lVYIVyiJ1FnvG8QAAj/9dZbrzLabrvtKs8It7z3ve9Nxx13XLX26QGAT3/607P2NeYad/74PsQrPhsBgwiIDHoyPQAw+LMIlqy+/rCYbX/P9GURACjun1wFEyBAoLUCAgCtbY3CCBDoqIAAQEcba1kECMwoIABgYxCYrIAAwGS9zUaAQDsFBACG+yIA0M69mqWq2QIAW265ZTrrrLOmDtrj4D4Ol+PA8lOf+lRVy2yPAIjD48svv7w6dI8x4tA+XvEL6e985zvVYflnPvOZ6qB7plfcGBCf/9CHPlQd4g9+JX/bbbelb37zm1V4YBBMWP3zsz0CYPCL9lhX3AgQvziPVxyWxzPu41fnUdPgMQYRJPjXf/3X6kD6pJNOqt67pmfFh+O9996bzj777Orwftyx4/P//d//nT772c+mt7/97dXnIwgRDuERB/jTLeJX/jfffHN1WBwhgghaXHPNNenXv/51tb44SB6MEeuLXkRYYIsttqgCAHHYHjcIxK0Kg/fFn0ef431xiB2vmR4BUEd/IwAQ/Y1f/Mcr6v/GN75R3eAQhnGAHqGTCGbE4f3ee+899b7rrruuCgGcc8451d4a9DxCKdPXHkGDL3/5y+nVV19Nn//856tbLKYHAOL2hzX1dW3mHwRGBvtysGcGAYBBn26//fYUtylMX9ett95a9TD6PP22gDV98QUAsvyzaFACBAj0UkAAoJdtt2gCBBoUEABoEN/UBAhMXEAAYOLkJuy5gABAzzeA5RMgUAkIAAxvBAGAHn05ZgsArH5l+UwHp7MFAOKX3XHwGr8aj7DA4AA/WJ9++ul04YUXVr/gjoP16X83YL/yyiurX5/HoW0cWA9eg8/GoekghLB6q+YKAKy+rtlaPVhv/No9DpUjGDBuAGCcsVfvw+CzcZ39j3/846lD8cGfDw7mB1fyDx5TEAf3p5122ltuV4jD5jhcH4QF1jRXhAqmhxhmCgCsa38HjnELQ4QQ4uaIeEXv4rA+whnxy/7ZXoPHTwzWPts+jM+vvtZxAgB1zL96AGDQp80226zaV9PXGWGUuPEgbmYY7Lm5/ikSAJhLyN8TIECAwKgCAgCjSnkfAQIE6hEQAKjH0SgECJQhIABQRp9U2R0BAYDu9NJKCBBYewEBgGE7AYC130/FfTJHAGBwaBzPno8r8ae/5jrkHBzmxhXzs73222+/NPj19urvWZsAQPzSPv6Pojj8fuqpp6pfow9e8Uv6dQkAjDr2OIfyUdvqAYDBQXOsf7bX4MB8nLlmCgCsS3+jtvCNxwp897vfrR41EI8w2GOPPdIHPvCB6uaB6aGQ6Mf3v//96haE1dc2iQDAus6/egBg8N/jMQWDmyUG/Yq98tWvfrV6pMT555+fli1bNue/JwIAcxJ5AwECBAiMKCAAMCKUtxEgQKAmAQGAmiANQ4BAEQICAEW0SZEdEhAA6FAzLYUAgbUWEAAYphMAWOvtVN4HcwYAPvnJT6b3v//9b0EZNQDw17/+tXpm/eBK/umDbLrpplNX3K8uPm4AIA5d49fxv/rVr6rr8OPRAjH+Cy+8UD2nfvBL7bW5AWCcscc5lI81zxYAiCvx3/3ud8+4Ed/2treluNFgnLnWFABYm/5OLyyu6I+D/XvuuSc98MADKf579CBud1iwYEF69NFH01e+8pXq6v64uSFujVhvvfXST37ykyqskTsAUMf8swUAIsSy+i0WAgDl/fupYgIECHRJQACgS920FgIEShAQACihS2okQKAuAQGAuiSNQ2A0AQGA0Zy8iwCBbgsIAAz3VwCg23v+LavLEQAYXBH/zne+c+iQM57TftFFF6XddtttxkcAxK/Dv/a1r6W4AWD1RwCM0pZxAwCDevbZZ5+3PK6gjkcAjDP2OIfyMwUAVqxYkS644IK07bbbDj0CYHW3ceZa0yMA1qa/UUsc9Mcv/+Pq/zjoj1ccfl999dVVEGPwqIIIZsT85557brWuwWtSjwCoY/7ZHgEQj7aIdU5/BMCLL75YPR4jXDwCYJRvu/cQIECAQJ0CAgB1ahqLAAECcwsIAMxt5B0ECHRHQACgO720kjIEBADK6JMqCRDIKyAAMOwrAJB3z7Vq9BwBgDjcvfTSS1McgJ911lkpfpUerzjc/853vlNd//6Zz3wm7b///jNa3HHHHemqq65KBxxwQDr++OPfckgcB8J77rnnjDcDxGDxDPmY+9lnn33LNeqrH8QOJh6EFeIK+riSfXD9fPwi/fLLL6+upB8cxg7eu/vuuw89guDKK69M8Y/J2WefnXbcccdq+HHGHudQPsZe/QaAOECPMaKGE0888S22EQ54/PHHK7f58+ePdQPAb3/72+pa+qOOOiodeeSR1brWtb9xgB//c8IJJ1S/+B+8brnllnTNNddUAYYIZMxkGnP/53/+Z7rrrrtquwFgtr7WMf/q+y6+AxEsiP8jPG4w2HvvvafWf9ttt1V/N916rn8sPAJgLiF/T4AAAQKjCggAjCrlfQQIEKhHQACgHkejECBQhoAAQBl9UmV3BAQAutNLKyFAYO0FBACG7QQA1n4/FffJHAGAQIhf8McV+nHgefDBB6fNN9+8OvR88MEHhw72V0cb/Br8zjvvTDvttNPUYXYcEMcz2ePq9Liqf7ZXHKLGYWpcsx4HrHGYHM9Vv+SSS6qr5AcH2fH5uDEg6oy6dthhh7R8+fLq+v8//OEPVe0777zzVABg8Avt+PsYZ5dddqn+J14Rarj22murmw1i3n333bcKE4w69roGAKKGZ555plrj888/n+LX+W9/+9srr1/84hdpyZIlVRgj1jfOXINbDOLq/UMPPbQKEUQoYl36O73OCHmE4R//+McU/Y7n3scv/uNRBXfffXcVAlh//fVThC4ivBB9ikBDvOp6BMBsfa1j/pmCJ6uvP/ZY/D9EEeqI/xw3A0S/RnkJAIyi5D0ECBAgMIqAAMAoSt5DgACB+gQEAOqzNBIBAu0XEABof49U2C0BAYBu9dNqCBBYOwEBgGE3AYC120tFfipXACAwnnzyyepQPA5341B/4403rg7O4yB5cPX7bGjx/p/97GfVs97jQDveHzcJHHvssVO/sJ/ts3FAHI8RiGe4x3PjTz/99KqWmQIAMUaMHzcTxIHvG2+8UR2Sf+QjH6kO9WOsL3zhC9WBdLziF/ERMHjppZfSRz/60XT44YdXfx7X2scV9vE8+80226z6zEYbbTTy2OMcysd8q98AMLCItVx//fXV38ev5RcvXlyFAY455pi04YYbVm8bZ64IQYTDDTfckF577bXKcvCr9XXp7+p1xlX4EZo4+uij06abblrVGXPHL/2/+93vpr/+9a/VdflxY0DcsBA3RAx+KT947EN8ZvWr81df6+DRDhEsOfnkk6e20Ex9rWP+2W6eWH39S5curYIxsf5FixaN/G+JAMDIVN5IgAABAnMICADYIgQIEJisgADAZL3NRoBAswICAM36m71/AgIA/eu5FRMgMCwgADBsIgDgm0KAAIECBAQACmiSEgkQIFCIgABAIY1SJgECnREQAOhMKy2EAIERBAQARkDyFgI1CggA1IhpKAIEihUQABAAKHbzKpwAgX4LCAD0u/9WT4AAgToFBADq1DQWAQIE5hYQAJjbyDsIEOiOgABAd3ppJWUICACU0SdVEiCQV0AAQAAg7w4zOgECBDIJCABkgjUsAQIEeiggANDDplsyAQKNCggANMpvcgIEJiwgADBhcNP1XkAAoPdbAAABAiklAQABAF8EAgQIFCkgAFBk2xRNgACBVgoIALSyLYoiQKDDAgIAHW6upREgMCQgAGBTEJisgADAZL3NRoBAOwUEAAQA2rkzVUWAAIE5BAQAbBECBAgQqEtAAKAuSeMQIEBgNAEBgNGcvIsAgW4ICAB0o49WUY6AAEA5vVIpAQL5BAQABADy7S4jEyBAIKOAAEBGXEMTIECgZwICAD1ruOUSINC4gABA4y1QAAECExQQAJggtqkIpJQEAGwDAgQIeATATHtg3ptvvvmmzUGAAAEC7RYQAGh3f1RHgACBkgQEAErqlloJEOiCgABAF7poDQQIjCogADCqlPcRqEdAAKAeR6MQIFC2gBsAhvsnAFD2nlY9AQI9ERAA6EmjLZMAAQITEBAAmACyKQgQIDBNQADAdiBAoE8CAgB96ra1tkFAAKANXVADAQJNCwgACAA0vQfNT4AAgbUSEABYKzYfIkCAAIEZBAQAbAsCBAhMVkAAYLLeZiNAoFkBAYBm/c3ePwEBgP713IoJEBgWEAAQAPC9IECAQJECAgBFtk3RBAgQaKWAAEAr26IoAgQ6LCAA0OHmWhoBAkMCAgA2BYHJCggATNbbbAQItFNAAEAAoJ07U1UECBCYQ0AAwBYhQIAAgboEBADqkjQOAQIERhMQABjNybsIEOiGgABAN/poFeUICACU0yuVEiCQT0AAQAAg3+4yMgECBDIKCABkxDU0AQIEeiYgANCzhlsuAQKNCwgANN4CBRAgMEEBAYAJYpuKQEpJAMA2IECAQEoCAAIAvgcECBAoUkAAoMi2KZoAAQKtFBAAaGVbFEWAQIcFBAA63FxLI0BgSEAAwKYgMFkBAYDJepuNAIF2CggACAC0c2eqigABAnMICADYIgQIECBQl4AAQF2SxiFAgMBoAgIAozl5FwEC3RAQAOhGH62iHAEBgHJ6pVICBPIJCAAIAOTbXUYmQIBARgEBgIy4hiZAgEDPBAQAetZwyyVAoHEBAYDGW6AAAgQmKCAAMEFsUxHwCAB7gAABApWAAIAAgK8CAQIEihQQACiybYomQIBAKwUEAFrZFkURINBhAQGADjfX0ggQGBIQALApCExWwA0Ak/U2GwEC7RQQABAAaOfOVBUBAgTmEBAAsEUIECBAoC4BAYC6JI1DgACB0QQEAEZz8i4CBLohIADQjT5aRTkCAgDl9EqlBAjkExAAEADIt7uMTIAAgYwCAgAZcQ1NgACBngkIAPSs4ZZLgEDjAgIAjbdAAQQITFBAAGCC2KYi4BEA9gABAgQqAQEAAQBfBQIECBQpIABQZNsUTYAAgVYKCAC0si2KIkCgwwICAB1urqURIDAkIABgUxCYrIAbACbrbTYCBNopIAAgANDOnakqAgQIzCEgAGCLECBAgEBdAgIAdUkahwABAqMJCACM5uRdBAh0Q0AAoBt9tIpyBAQAyumVSgkQyCcgACAAkG93GZkAAQIZBQQAMuIamgABAj0TEADoWcMtlwCBxgUEABpvgQIIEJiggADABLFNRcAjAOwBAgQIVAICAAIAvgoECBAoUkAAoMi2KZoAAQKtFBAAaGVbFEWAQIcFBAA63FxLI0BgSEAAwKYgMFkBNwBM1ttsBAi0U0AAQACgnTtTVQQIEJhDQADAFiFAgACBugQEAOqSNA4BAgRGExAAGM3JuwgQ6IaAAEA3+mgV5QgIAJTTK5USIJBPQABAACDf7jIyAQIEMgoIAGTENTQBAgR6JiAA0LOGWy4BAo0LCAA03gIFECAwQQEBgAlim4qARwDYAwQIEKgEBAAEAHwVCBAgUKSAAECRbVM0AQIEWikgANDKtiiKAIEOCwgAdLi5lkaAwJCAAIBNQWCyAm4AmKy32QgQaKeAAIAAQDt3pqoIECAwh4AAgC1CgAABAnUJCADUJWkcAgQIjCYgADCak3cRINANAQGAbvTRKsoREAAop1cqJUAgn4AAgABAvt1lZAIECGQUEADIiGtoAgQI9ExAAKBnDbdcAgQaFxAAaLwFCiBAYIICAgATxDYVAY8AsAcIECBQCQgACAD4KhAgQKBIAQGAItumaAIECLRSQACglW1RFAECHRYQAOhwcy2NAIEhAQEAm4LAZAXcADBZb7MRINBOAQEAAYB27kxVESBAYA4BAQBbhAABAgTqEhAAqEvSOAQIEBhNQABgNCfvIkCgGwICAN3oo1WUIyAAUE6vVEqAQD4BAQABgHy7y8gECBDIKCAAkBHX0AQIEOiZgABAzxpuuQQINC4gANB4CxRAgMAEBQQAJohtKgIeAWAPECBAoBIQABAA8FUgQIBAkQICAEW2TdEECBBopYAAQCvboigCBDosIADQ4eZaGgECQwICADYFgckKuAFgst5mI0CgnQICAAIA7dyZqiJAgMAcAgIAtggBAgQI1CUgAFCXpHEIECAwmoAAwGhO3kWAQDcEBAC60UerKEdAAKCcXqmUAIF8AgIAAgD5dpeRCRAgkFFAACAjrqEJECDQMwEBgJ413HIJEGhcYOt/XprmpR82XocCCBAgMAmBpUf+Oc1btPUkpjIHAQIeAWAPECBAoBIQABjeCPPefPPNN+0PAgQIEGi3gABAu/ujOgIECJQkIABQUrfUSoBAFwS2+ucN0vx0UxeWYg0ECBBYo8D8zQ5LSw7+MSUCBCYo4AaACWKbigCB1goIAAy3RgCgtdtVYQQIEPhfAQEAu4EAAQIE6hIQAKhL0jgECBAYTUAAYDQn7yJAoGyB+csOTIsP+laat3i7sheiegKFCQgAFNYw5RIgkEVAAGCYVQAgy1YzKAECBOoVOOmz/yf9ff2t0he/+MV6BzYaAQIEChJ48skn03PPPZd23333gqpuX6l7rPh1+4pSEQECIwvEv4Px7+FOO+2UFi1aNPLnvLE5gfU3fy2lJa82V4CZCXRQ4NVXX00PP/xw2mqrrdKyZcs6uMKyljR/0dZp3oZ7llW0agl0REAAoCONtAwCBNZJQABgmE8AYJ22lA8TIEBgMgKnnHJKmjdvXrriiismM6FZCBAg0EKB+P/kffrpp9OBBx7YwuqURIAAgckIPPXUU+mRRx5Je+21V1q6dOlkJjULAQIEWibw8ssvV896jTDUFlts0bLqlEOAAIHJCQgATM7aTAQItFdAAGC4NwIA7d2vKiNAgMCUgACAzUCAAIFU/cpLAMBOIECg7wICAH3fAdZPgEAICADYBwQIEFgpIABgJxAgQCBVwdB4RVDea6WAAICdQIAAgQIEBAAKaJISCRDILiAAkJ3YBAQIFCAgAFBAk5RIgEB2AQGA7MQmIECgEAEBgEIapUwCBLIKCAAM8woAZN1yBidAgEA9AgIA9TgahQCBsgUEAMrun+oJEKhHQACgHkejECBQtoAAQNn9Uz0BAvUJCADUZ2kkAgTKFRAAEAAod/eqnACBXgsIAPS6/RZPgMAqAQEAW4EAAQIpCQDYBQQIEPAIAHuAAAECAwEBAHuBAAECHgEw0x5wA4BvBgECBAoQEAAooElKJEAgu4AAQHZiExAgUICAAEABTVIiAQLZBdw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aG+MsGAAAgAElEQVR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nnvMv6dWN9k3HHXdcPQMahQABAgUKrFixovq117bbbltg9e0qeZ/X7k+7PPazdhWlGgIERhJ46aWX0nPPPZeWL1+eFi5cONJn+vqm9TZfmBbv9lBfl2/dBForMG/hsrRgi6PS/I3esdY1CgCsNZ0PEiDQMQEBgI411HIIEFgrAQGAYTYBgLXaSj5EgACByQoc908Xp+e3OXmyk5qNAAECBDor8IX516f9fvD/dXZ9FkaAAIEQ2OCgLdPG778OBgECLRVY9M5L03o7fHatqhMAWCs2HyJAoIMCAgAdbKolESAwtoAAwDCZAMDY28gHCBAgMHkBAYDJm5uRAAECXRYQAOhyd62NAIGBgACAvUCg/QJLj3gszVs8/u1OAgDt760KCRCYjIAAwGSczUKAQLsFBAAEANq9Q1VHgACBWQQEAGwNAgQIEKhTQACgTk1jESDQVoGlB22ZlrkBoK3tUReBSmDRfv+W1tv+jLE1BADGJvMBAgQ6KiAA0NHGWhYBAmMJCAAMc7kBYKwt5M0ECBBoRkAAoBl3sxIgQKCrAgIAXe2sdREgMF1gg3dvkTY+9DtQCBBoscCifS9K6+147tgVCgCMTeYDBAh0VEAAoKONtSwCBMYSEAAY5hIAGGsLeTMBAgSaERAAaMbdrAQIEOiqgABAVztrXQQITBcQALAfCLRfQACg/T1SIQEC7RYQAGh3f1RHgMBkBAQABAAms9PMQoAAgZoFBABqBjUcAQIEei4gANDzDWD5BHoiIADQk0ZbZtECAgBFt0/xBAi0QEAAoAVNUAIBAo0LCAAIADS+CRVAgACBtREQAFgbNZ8hQIAAgdkEBADsDQIE+iAgANCHLltj6QICAKV3UP0ECDQtIADQdAfMT4BAGwQEAAQA2rAP1UCAAIGxBQQAxibzAQIECBBYg4AAgO1BgEAfBAQA+tBlayxdQACg9A6qnwCBpgUEAJrugPkJEGiDgACAAEAb9qEaCBAgMLaAAMDYZD5AgAABAgIA9gABAj0XEADo+Qaw/CIEBACKaJMiCRBosYAAQIubozQCBCYmIAAgADCxzWYiAgQI1CkgAFCnprEIECBAwA0A9gABAn0QEADoQ5etsXQBAYDSO6h+AgSaFhAAaLoD5idAoA0CAgACAG3Yh2ogQIDA2AICAGOT+QABAgQIrEFAAMD2IECgDwICAH3osjWWLiAAUHoH1U+AQNMCAgBNd8D8BAi0QUAAQACgDftQDQQIEBhbQABgbDIfIECAAAEBAHuAAIGeCwgA9HwDWH4RAgIARbRJkQQItFhAAKDFzVEaAQITExAAEACY2GYzEQECBOoUEACoU9NYBAgQIOAGAHuAAIE+CAgA9KHL1li6gABA6R1UPwECTQsIADTdAfMTINAGAQEAAYA27EM1ECBAYGwBAYCxyXyAAAECBNYgIABgexAg0AcBAYA+dNkaSxcQACi9g+onQKBpAQGApjtgfgIE2iAgACAA0IZ9qAYCBAiMLSAAMDaZDxAgQICAAIA9QIBAzwUEAHq+ASy/CAEBgCLapEgCBFosIADQ4uYojQCBiQkIAAgATGyzmYgAAQJ1CggA1KlpLAIECBBwA4A9QIBAHwQEAPrQZWssXUAAoPQOqp8AgaYFBACa7oD5CRBog4AAgABAG/ahGggQIDC2gADA2GQ+QIAAAQJrEBAAsD0IEOiDgABAH7psjaULCACU3kH1EyDQtIAAQNMdMD8BAm0QEAAQAGjDPlQDAQIExhYQABibzAcIECBAQADAHiBAoOcCAgA93wCWX4SAAEARbVIkAQItFhAAaHFzlEaAwMQEBAAEACa22UxEgACBOgUEAOrUNBYBAgQIuAHAHiBAoA8CAgB96LI1li4gAFB6B9VPgEDTAgIATXfA/AQItEFAAEAAoA37UA0ECBAYW0AAYGwyHyBAgACBNQgIANgeBAj0QUAAoA9dtsbSBQQASu+g+gkQaFpAAKDpDpifAIE2CAgACAC0YR+qgQABAmMLCACMTeYDBAgQICAAYA8QINBzAQGAnm8Ayy9CQACgiDYpkgCBFgsIALS4OUojQGBiAgIAAgAT22wmIkCAQJ0CAgB1ahqLAAECBNwAYA8QINAHAQGAPnTZGksXEAAovYPqJ0CgaQEBgKY7YH4CBNogIAAgANCGfagGAgQIjC0gADA2mQ8QIECAwBoEBABsDwIE+iAgANCHLltj6QICAKV3UP0ECDQtIADQdAfMT4BAGwQEAAQA2rAP1UCAAIGxBQQAxibzAQIECBAQALAHCBDouYAAQM83gOUXISAAUESbFEmAQIsFBABa3BylESAwMQEBAAGAiW02ExEgQKBOAQGAOjWNRYAAAQJuALAHCBDog4AAQB+6bI2lCwgAlN5B9RMg0LSAAEDTHTA/AQJtEBAAEABowz5UAwECBMYWEAAYm8wHCBAgQGANAgIAtgcBAn0QEADoQ5etsXQBAYDSO6h+AgSaFhAAaLoD5idAoA0CAgACAG3Yh2ogQIDA2AICAGOT+QABAgQICADYAwQI9FxAAKDnG8DyixAQACiiTYokQKDFAgIALW6O0ggQmJiAAIAAwMQ2m4kIECBQp4AAQJ2axiJAgAABNwDYAwQI9EFAAKAPXbbG0gUEAErvoPoJEGhaQACg6Q6YnwCBNggIAAgAtGEfqoEAAQJjCwgAjE3mAwQIECCwBgEBANuDAIE+CAgA9KHL1li6gABA6R1UPwECTQsIADTdAfMTINAGAQEAAYA27EM1ECBAYGwBAYCxyXyAAAECBAQA7AECBHouIADQ8w1g+UUICAAU0SZFEiDQYgEBgBY3R2kECExMQABAAGBim81EBAgQqFNAAKBOTWMRIECAgBsA7AECBPogIADQhy5bY+kCAgCld1D9BAg0LSAA0HQHzE+AQBsEBAAEANqwD9VAgACBsQUEAMYm8wECBAgQWIOAAIDtQYBAHwQEAPrQZWssXUAAoPQOqp8AgaYFBACa7oD5CRBog4AAgABAG/ahGghkE7jxxhvTDTfcMOf4O++8czrzzDPT4sWL53xvV9+wYsWKdPHFF6dtt902nXTSSWnBggUjLXXcz73xxhtVT374wx+mo48+On34wx8eaZ7V3yQAsFZsPkSAAAECswgIANgaBAj0QUAAoA9dtsbSBQQASu+g+gkQaFpAAKDpDpifAIE2CAgADHdh3ptvvvlmG5qjBgIE1l3giSeeSH/+85+nBnrmmWfSTTfdlPbaa6/0jne8Y+rPN9hgg7TrrruOfOi97pW1b4Swueiii6oAwMknn5wWLlw4UpFr87lXXnklXXbZZenJJ59MZ5xxRooAxrgvAYBxxbyfAAECBNYkIABgfxAg0AcBAYA+dNkaSxcQACi9g+onQKBpAQGApjtgfgIE2iAgADDcBQGANuxMNRDIJPDII4+kSy65JB122GHpyCOPzDRLu4f929/+li699NIUv9w///zz07Jly2oveJQ5Ijjw1a9+Ne25557VTQDz588fqw4BgLG4vJkAAQIE5hAQALBFCBDog4AAQB+6bI2lCwgAlN5B9RMg0LSAAEDTHTA/AQJtEBAAGO6CAEAbdqYaCGQSEABIaZTD+XXln8QcAgDr2iWfJ0CAAIHpAgIA9gMBAn0QEADoQ5etsXQBAYDSO6h+AgSaFhAAaLoD5idAoA0CAgACAG3Yh2ogMDGBuQIA8QSQ++67L1133XXpqaeeqn6VHr9Q/+QnP5k23XTTqs7BGAcffHD132+99db08ssvpw033DB9/OMfT/vtt1+6+eabq/+JP1+6dGl148AHP/jBqUcMDMb4yEc+Us1zxx13pNdffz1tvPHG6aMf/Wg64IAD0rx586Zc3njjjXTnnXem7373u+n555+vruc/8MAD08c+9rG0ePHiqffFwfv111+f4v/QjfFi7hgrfmG/aNGi9PWvfz3dddddb/GO6/fPPPPM9Oqrr6YLLrgg7bTTTtUjAAY1vvvd707HHnvs1Gf+/ve/V7/cj0crfOELX6jqnP65Nc0RtUZdP//5z9NPfvKTai0LFiwYMh5lQwgAjKLkPQQIECAwqoAAwKhS3keAQMkCAgAld0/tfREQAOhLp62TAIFcAgIAuWSNS4BASQICAMPdcgNASTtYrQTGFFhTACAO/3/wgx+kG2+8sXomfRywxzX1v/jFL6qD9LPPPjttvvnmUwfjr732Wtpyyy3T+973vuogO94Xf7bJJpukOCQ/6KCD0pIlS6qAQBzyxyH6+9///qriQR3x/i222CK9973vTc8++2x1cB9/duKJJ6b999+/em+MdfXVV1cBgH333Tfttdde6aGHHqr++/bbb5/OOOOMap5XXnklXXbZZelPf/pTdegfa4h/5H/zm9+k3XbbLZ1++unpscceS3/5y1/Sj370oyqccNRRR6Xly5enXXfdNb344otvOciPg/p4VECMe+6551YG8Xr66afThRdeWNXxqU99qlr79ABA1DbbHDFm1Pjwww9XvjHvE088UdlF+OG8885LG2200UhdFQAYicmbCBAgQGBEAQGAEaG8jQCBogUEAIpun+J7IiAA0JNGWyYBAtkEBACy0RqYAIGCBAQAhpslAFDQBlYqgXEF1hQAePzxx9OXv/zl6rA8DuDjl+nxuv/++9O//du/pUMPPbT6xf1gjF122SWdeuqpU++LmwPicDsOsOPAPMIC8YoD84suuqgKC8Rhffx6fzBG3C4wfa44DL/kkkuqw/BzzjmnOtj//e9/ny6//PL0oQ99qDqwH9wMcNttt6VvfvOb6fjjj6/CBvG+mD/eF7/4j1eEGr7xjW9Uv/qPAEP8un+26/mfe+65txzkx+fjFoO4deCss86qDuvjdfvtt1djnnbaaWnvvfdOM31utjn++Mc/pquuuqoKTcSNCIPXLbfckq655ppqzH322WektgoAjMTkTQQIECAwooAAwIhQ3kaAQNECAgBFt0/xPREQAOhJoy2TAIFsAgIA2WgNTIBAQQICAMPNEgAoaAMrlcC4AmsKANx0003Vr/+nH3bH+PFL+YsvvjhtsMEG1QF+XH0fh/Rxrf+RRx45VcLgIHyHHXZIp5xyytRB/eAwPN4YV+3HNfiz1TE4sL/77rurA/sdd9wxXXnllVUI4fOf/3x1W8DgNfglfhzCxy/xpwcTTjjhhKreeMX8cb1//II/wgfjBAAikBDhhbhRIG4wiNsI4or/J598sqonHnswTgBgtn7FLQVXXHFFikciTDddU38FAMbd/d5PgAABAmsSEACwPwgQ6IOAAEAfumyNpQsIAJTeQfUTINC0gABA0x0wPwECbRAQABjuggBAG3amGghkElhTAGCmZ9dPLyOu1I8D/Ljefk0BgPiV/cknnzz10XECAPGhCCHccMMN1e0CcRtBXMMf1+rP9tpvv/2q+SI88NOf/rT6xX5ctR83Eeyxxx7pAx/4QNp6662HAgkrVqxI559/flq2bFk19EwH+YMD/7/+9a/VrQYRhohAwLve9a7qNoTZPjdbyCDeH48aiDXGof8LL7zwlmUJAGTa+IYlQIAAgTkFBADmJPIGAgQ6ICAA0IEmWkLnBQQAOt9iCyRAILOAAEBmYMMTIFCEgADAcJsEAIrYuooksHYCcwUA4hr9I444YupQfPos8Yv6uAb/sccem3gAIA7go664PWD116abbpoinDB4vfLKK9XjAO655570wAMPpPjvBx54YHVLQDzWYJwbAGLMO+64o7qeP8IPL730UnWFf/znt73tbdWU49wAEKGDuE0hbiQ4/PDDq4DCokWLqnrjsQICAGu3r32KAAECBNZdQABg3Q2NQIBA+wUEANrfIxUSEACwBwgQILBuAgIA6+bn0wQIdENAAGC4jwIA3djbVkFgRoE1BQC+973vpR//+MdDjwBYfaDZxpjpIDw+O+4NAHEQftddd1WPAIjHCXzta1+rbgBY/REAq9cVB/3xy/8IKsRBf7ziF/xXX311+tWvflU9vmDPPfccOwAQh/Zf+tKX0r777lv9Yj/+++BRBjHHOAGAuKHg29/+djrttNNSPLpg8PIIAF9YAgQIEGhaQACg6Q6YnwCBSQgIAExC2RwE1k1AAGDd/HyaAAECAgD2AAECBFISABjeBQIAvhkEOiywpgDAgw8+WP2yf/vtt68Oy5csWVJJxNX68Y/lNttsk+LX9nUGAOJA/sQTT5w6sH/qqaeqK/Y33njjdM4551Q1xC/w41f3BxxwQDr++OPfcrgfB+cxRtwMENfqx/+ccMIJ1S/+B69bbrml+gV/HLrvs88+1a/v47ECzz777JyPABisP0IJYRABgyOPPDIddthhU+PPFACYbY6bbropRdAiHlnwzne+sxrjjTfeqB55EH/nBoAOf/ksjQABAi0XEABoeYOUR4BALQICALUwGoRAVgEBgKy8BidAoAcCAgA9aLIlEiAwp4AAwDCRAMCc2+b/Z+/ug+2o6nzhrxMSXhJIOBAMICGgAxJfCL5EAV/uqCiOIlOEXOeiIDwCQc1zqzzOP3KD1sUHSmfqTuWPW1yv4KgjTnlnjM6IwOg4zHNhQFQsZBARBUWMwwiXGAjIWyB5anXYeUL2Tnb3Ob271+r9OVUWMzndvX79+f02Iv3dqx1AIF+B3QUA4oP+6667LnznO98JBx10UHjd615XPFiP/9AYv4H/lre8pXj4/Zvf/Ka2VwDEB+VxK/34wD5ur/8v//Iv4fHHHy9CAccdd1wB3fsW/6233hqWLFmy/c/jg/0YGIhb+7/mNa8JGzZsKOratGlTERZ40YteFH75y1+GeN6CBQvCqlWrwv77719cMz7Q/8EPfhCWLVtWfBM/BgPiupdddlmxRnxAv+PPnXfeGb70pS8VHvE6hx566PZf72rng0Fr/Pa3vw1/+Zd/WQQJjjrqqCLgsH79+vDggw8W1xMAyPezpXICBAjkLiAAkHsH1U+AQBkBAYAySo4h0K6AAEC7/lYnQCB/AQGA/HvoDggQmLmAAEC/oQDAzOfKFQgkK7C7AEAsOoYA4vb78Rvp8YF6/Fm0aFHxYDo+JJ+YmKh1B4Dly5cXD8PjP5jGv8Zv/v/RH/1R8QA/rtX7iSGAm266Kdxwww3FA/64xX/cqeDd7353OPzww7cfF3937bXXhrgzQLzenDlziq37Tz755GL3gt5P3MY/vlogPnx/8YtfHM4+++zi1QC7CgDEcMDll19evF4g7o4Qr9v72VUAYNAae+21V/jFL35RvAbg/vvvD7NmzSp2MHjlK19ZhBJe8pKXhDPOOON5976rYTrtP18eNh3y/KBCsoOnMAIECBBIXkAAIPkWKZAAgRoEBABqQHQJAiMWEAAYMbDLEyDQeQEBgM632A0SIFBCQACgH0kAoMTgOIQAgZkJDAsizOzq43G2AMB49NldEiBAoCkBAYCmpK1DgECbAgIAbepbm0A5AQGAck6OIkCAwK4EBADMBgECBELxSuf4s3TpUhzPCQgAGAUCBEYuIAAwc2IBgJkbugIBAgQI/P8CAgCmgQCBcRAQABiHLrvH3AUEAHLvoPoJEGhbQACg7Q5YnwCBFAQEAPq7IACQwmSqgUDHBQQAZt5gAYCZG7oCAQIECAgAmAECBMZLQABgvPrtbvMUEADIs2+qJkAgHQEBgHR6oRICBNoTEAAQAGhv+qxMYIwFBABm3nwBgJkbugIBAgQICACYAQIExktAAGC8+u1u8xQQAMizb6omQCAdAQGAdHqhEgIE2hMQABAAaG/6rEyAAIEZCAgAzADPqQQIECDQJ+AVAIaC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2bJn6oAACAASURBVN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gIA49Bl95i7gABA7h1UPwECbQsIALTdAesTIJCCgACAAEAKc6gGAgQIVBYQAKhM5gQCBAgQEAAwAwQIjLmAAMCYD4Dbz0JAACCLNimSAIGEBQQAEm6O0ggQaExAAEAAoLFhsxABAgTqFBAAqFPTtQgQIEDADgBmgACBcRAQABiHLrvH3AUEAHLvoPoJEGhbQACg7Q5YnwCBFAQEAAQAUphDNRAgQKCygABAZTInECBAgMBuBAQAjAcBAuMgIAAwDl12j7kLCADk3kH1EyDQtoAAQNsdsD4BAikICAAIAKQwh2ogQIBAZQEBgMpkTiBAgAABAQAzQIDAmAsIAIz5ALj9LAQEALJokyIJEEhYQAAg4eYojQCBxgQEAAQAGhs2CxEgQKBOAQGAOjVdiwABAgTsAGAGCBAYBwEBgHHosnvMXUAAIPcOqp8AgbYFBADa7oD1CRBIQUAAQAAghTlUAwECBCoLCABUJnMCAQIECOxGQADAeBAgMA4CAgDj0GX3mLuAAEDuHVQ/AQJtCwgAtN0B6xMgkIKAAIAAQApzqAYCBAhUFhAAqEzmBAIECBAQADADBAiMuYAAwJgPgNvPQkAAIIs2KZIAgYQFBAASbo7SCBBoTEAAQACgsWGzEAECBOoUEACoU9O1CBAgQMAOAGaA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9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nNf84Kw4A3fHIdbdY8EshXY+/j/N+xx4B9Wrv/xxx8P8V/0LlmyJCxcuLDy+U4gQIBAVwQEALrSSfdBgMBMBAQA+vUmtm7dunUmqM4lQIAAgdELCACM3tgKBAgQGCcBAYBx6rZ7JTC+AgIA49t7d56HwKzJE8M+J/5LCGFW5YIFACqTOYEAgY4KCAB0tLFuiwCBSgICAAIAlQbGwQQIEEhFQAAglU6ogwABAt0QEADoRh/dBQECuxeY95pFYf4brsJEgEBqArMXhNkveGfY6+WXhTBnclrVCQBMi81JBAh0UEAAoINNdUsECFQWEADoJ7MDQOUxcgIBAgSaFzjzzDPDxMREuPLKK5tf3IoECBBIROC+++4LDz30UHj1q1+dSEXKIECAQPMC/+f//J/w61//OixdujTMnTu3+QKsSIAAgQQEBAASaIISCBBIQkAAIIk2KIIAgZYFBAD6GyAA0PJQWp4AAQJlBAQAyig5hgCBrgsIAHS9w+6PAIEyAgIAZZQcQ4BA1wUEALreYfdHgEBZAQGAslKOI0CgywICAAIAXZ5v90aAQIcFBAA63Fy3RoBAaQEBgNJUDiRAoMMCAgAdbq5bI0CgtIAAQGkqBxIg0HEBAYCON9jtESBQSkAAQACg1KA4iAABAqkJCACk1hH1ECDQhoAAQBvq1iRAIDUBAYDUOqIeAgTaEBAAaEPdmgQIpCggAJBiV9REgEDTAgIAAgBNz5z1CBAgUIuAAEAtjC5CgEDmAgIAmTdQ+QQI1CIgAFALo4sQIJC5gABA5g1UPgECtQkIANRG6UIECGQsIAAgAJDx+CqdAIFxFhAAGOfuu3cCBHoCAgBmgQABAiEIAJgCAgQIhCAAYAoIECCwTUAAwCQQIEAgBAEAAQCfAwIECGQpIACQZdsUTYBAzQICADWDuhwBAlkKCABk2TZFEyBQs4AAQM2gLkeAQLYCAgDZtk7hBAjUKCAAIABQ4zi5FAECBJoTEABoztpKBAikKyAAkG5vVEaAQHMCAgDNWVuJAIF0BQQA0u2NyggQaFZAAKBZb6sRIJCmgACAAECak6kqAgQIDBEQADAiBAgQCEEAwBQQIEDAKwDMAAECBKKAAIA5IECAwDYBAQCTQIAAAa8AGDQDE1u3bt1qOAgQIEAgbQEBgLT7ozoCBJoREABoxtkqBAikLWAHgLT7ozoCBJoREABoxtkqBAikLyAAkH6PVEiAwOgF7ADQbywAMPq5swIBAgRmLCAAMGNCFyBAoAMCAgAdaKJbIEBgxgICADMmdAECBDogIADQgSa6BQIEahEQAKiF0UUIEMhcQABAACDzEVY+AQLjKiAAMK6dd98ECOwoIABgHggQIOAVAGaAAAECUUAAwBwQIEBgm4AAgEkgQICAVwAMmgE7APhkECBAIAMBAYAMmqREAgRGLiAAMHJiCxAgkIGAHQAyaJISCRAYuYAAwMiJLUCAQCYCAgCZNEqZBAiMVMAOAP28AgAjHTkXJ0CAQD0CAgD1OLoKAQJ5CwgA5N0/1RMgUI+AAEA9jq5CgEDeAgIAefdP9QQI1CcgAFCfpSsRIJCvgACAAEC+06tyAgTGWkAAYKzb7+YJEHhOQADAKBAgQMArAMwAAQIEooAAgDkgQIDANgEBAJNAgAABrwAYNAN2APDJIECAQAYCAgAZNEmJBAiMXEAAYOTEFiBAIAMBOwBk0CQlEiAwcgEBgJETW4AAgUwEBAAyaZQyCRAYqYAdAPp5BQBGOnIuToAAgXoEBADqcXQVAgTyFhAAyLt/qidAoB4BAYB6HF2FAIG8BQQA8u6f6gkQqE9AAKA+S1ciQCBfAQEAAYB8p1flBAiMtYAAwFi3380TIPCcgACAUSBAgIBXAJgBAgQIRAEBAHNAgACBbQICACaBAAECXgEwaAbsAOCTQYAAgQwEBAAyaJISCRAYuYAAwMiJLUCAQAYCdgDIoElKJEBg5AICACMntgABApkICABk0ihlEiAwUgE7APTzCgCMdORcnAABAvUICADU4+gqBAjkLSAAkHf/VE+AQD0CAgD1OLoKAQJ5CwgA5N0/1RMgUJ+AAEB9lq5EgEC+AgIAAgD5Tq/KCRAYawEBgLFuv5snQOA5AQEAo0CAAAGvADADBAgQiAICAOaAAAEC2wQEAEwCAQIEvAJg0AzYAcAngwABAhkICABk0CQlEiAwcgEBgJETW4AAgQwE7ACQQZOUSIDAyAUEAEZObAECBDIREADIpFHKJEBgpAJ2AOjnFQAY6ci5OAECBOoREACox9FVCBDIW0AAIO/+qZ4AgXoEBADqcXQVAgTyFhAAyLt/qidAoD4BAYD6LF2JAIF8BQQABADynV6VEyAw1gICAGPdfjdPgMBzAgIARoEAAQJeAWAGCBAgEAUEAMwBAQIEtgkIAJgEAgQIeAXAoBmwA4BPBgECBDIQEADIoElKJEBg5AICACMntgABAhkI2AEggyYpkQCBkQsIAIyc2AIECGQiIACQSaOUSYDASAXsANDPKwAw0pFzcQIECNQjIABQj6OrECCQt4AAQN79Uz0BAvUICADU4+gqBAjkLSAAkHf/VE+AQH0CAgD1WboSAQL5CggACADkO70qJ0BgrAUEAMa6/W6eAIHnBAQAjAIBAgS8AsAMECBAIAoIAJgDAgQIbBMQADAJBAgQ8AqAQTNgBwCfDAIECGQgIACQQZOUSIDAyAUEAEZObAECBDIQsANABk1SIgECIxcQABg5sQUIEMhEQAAgk0YpkwCBkQrYAaCfVwBgpCPn4gQIEKhHQACgHkdXIUAgbwEBgLz7p3oCBOoREACox9FVCBDIW0AAIO/+qZ4AgfoEBADqs3QlAgTyFRAAEADId3pVToDAWAsIAIx1+908AQLPCQgAGAUCBAh4BYAZIECAQBQQADAHBAgQ2CYgAGASCBAg4BUAg2bADgA+GQQIEMhAQAAggyYpkQCBkQsIAIyc2AIECGQgYAeADJqkRAIERi4gADByYgsQIJCJgABAJo1SJgECIxWwA0A/rwDASEfOxQkQIFCPgABAPY6uQoBA3gICAHn3T/UECNQjIABQj6OrECCQt4AAQN79Uz0BAvUJCADUZ+lKBAjkKyAAIACQ7/SqnACBsRYQABjr9rt5AgSeExAAMAoECBDwCgAzQIAAgSggAGAOCBAgsE1AAMAkECBAwCsABs2AHQB8MggQIJCBgABABk1SIgECIxcQABg5sQUIEMhAwA4AGTRJiQQIjFxAAGDkxBYgQCATAQGATBqlTAIERipgB4B+XgGAkY6cixMgQKAeAQGAehxdhQCBvAUEAPLun+oJEKhHQACgHkdXIUAgbwEBgLz7p3oCBOoTEACoz9KVCBDIV0AAQAAg3+lVOQECYy0gADDW7XfzBAg8JyAAYBQIECDgFQBmgAABAlFAAMAcECBAYJuAAIBJIECAgFcADJoBOwD4ZBAgQCADAQGADJqkRAIERi4gADByYgsQIJCBgB0AMmiSEgkQGLmAAMDIiS1AgEAmAgIAmTRKmQQIjFTADgD9vAIAIx05FydAgEA9AgIA9Ti6CgECeQsIAOTdP9UTIFCPgABAPY6uQoBA3gICAHn3T/UECNQnIABQn6UrESCQr4AAgABAvtOrcgIExlpAAGCs2+/mCRB4TkAAwCgQIEDAKwDMAAECBKKAAIA5IECAwDYBAQCTQIAAAa8AGDQDdgDwySBAgEAGAgIAGTRJiQQIjFxAAGDkxBYgQCADATsAZNAkJRIgMHIBAYCRE1uAAIFMBAQAMmmUMgkQGKmAHQD6eQUARjpyLk6AAIF6BAQA6nF0FQIE8hYQAMi7f6onQKAeAQGAehxdhQCBvAUEAPLun+oJEKhPQACgPktXIkAgXwEBAAGAfKdX5QQIjLWAAMBYt9/NEyDwnIAAgFEgQICAVwCYAQIECEQBAQBzQIAAgW0CAgAmgQABAl4BMGgG7ADgk0GAAIEMBAQAMmiSEgkQGLmAAMDIiS1AgEAGAnYAyKBJSiRAYOQCAgAjJ7YAAQKZCAgAZNIoZRIgMFIBOwD08woAjHTkXJwAAQL1CAgA1OPoKgQI5C0gAJB3/1RPgEA9AgIA9Ti6CgECeQsIAOTdP9UTIFCfgABAfZauRIBAvgICAAIA+U6vygkQGGuBM/6v/zs8u+ei8F/+y38Zawc3P32BuVueCIs3/Wz6F3AmgQYF9jzs0YGrPfDAA+GRRx4JRx99dIPVWCpFgYmJPcKs+ceGMHtBiuWpicBIBQQARsrr4gQIZCIgAJBJo5RJgMDIBQQARk5sAQIEMhAQAOhvkh0AMhhcJRIgQOC0/3x52HTI+0AQmLbAG/e8O5z57Q9O+3wnEmhS4JCPfL/J5ayVscCcoz4e9jz6kxnfgdIJVBcQAKhu5gwCBLonIADQvZ66IwIEpicgADA9N2cRINAtAQGA/n4KAHRrxt0NAQIdFRAA6GhjG7wtAYAGsS01YwEBgBkTjtUF9jruy2H2C4XkxqrpY36zAgBjPgBunwCBQkAAwCAQIEBgm4AAgEkgQIBACAIAAgA+BwQIEMhSQAAgy7YlVbQAQFLtUMwQAQEAI1JFYI+DTg57v/ZbVU5xLIGsBQQAsm6f4gkQqElAAKAmSJchQCB7AQGA7FvoBggQqEFAAEAAoIYxcgkCBAg0LyAA0Lx511YUAOhaR7t9PwIA3e5v3Xc3a8Frwj5vuKXuy7oegWQFBACSbY3CCBBoUEAAoEFsSxEgkLSAAEDS7VEcAQINCQgACAA0NGqWIUCAQL0CAgD1eo7j1QQAxrHr+d6zAEC+vWujcgGANtSt2aaAAECb+tYmQCAVAQGAVDqhDgIE2hYQAGi7A9YnQCAFAQEAAYAU5lANBAgQqCwgAFCZzAk7CQgAGImcBAQAcupW+7UKALTfAxU0KyAA0Ky31QgQSFNAACDNvqiKAIHmBQQAmje3IgEC6QkIAAgApDeVKiJAgEAJAQGAEkgO2a2AAIAByUlAACCnbrVfqwBA+z1QQbMCAgDNeluNAIE0BQQA0uyLqggQaF5AAKB5cysSIJCegACAAEB6U6kiAgQIlBAQACiB5BABADPQGQEBgM60spEbEQBohNkiCQkIACTUDKUQINCagABAa/QWJkAgMQEBgMQaohwCBFoREAAQAGhl8CxKgACBmQoIAMxU0Pl2ADADOQkIAOTUrfZrFQBovwcqaFZAAKBZb6sRIJCmgABAmn1RFQECzQsIADRvbkUCBNITEAAQAEhvKlVEgACBEgICACWQHLJbAQEAA5KTgABATt1qv1YBgPZ7oIJmBQQAmvW2GgECaQoIAKTZF1URINC8gABA8+ZWJEAgPQEBAAGA9KZSRQQIECghIABQAskhAgBmoDMCAgCdaWUjNyIA0AizRRISEABIqBlKIUCgNQEBgNboLUyAQGICAgCJNUQ5BAi0IiAAIADQyuBZlAABAjMVEACYqaDz7QBgBnISEADIqVvt1yoA0H4PVNCsgABAs95WI0AgTQEBgDT7oioCBJoXEABo3tyKBAikJyAAIACQ3lSqiAABAiUEBABKIDlktwICAAYkJwEBgJy61X6tAgDt90AFzQoIADTrbTUCBNIUEABIsy+qIkCgeQEBgObNrUiAQHoCAgACAOlNpYoIECBQQkAAoASSQwQAzEBnBAQAOtPKRm5EAKARZoskJCAAkFAzlEKAQGsCAgCt0VuYAIHEBAQAEmuIcggQaEVAAEAAoJXBsygBAgRmKiAAMFNB59sBwAzkJCAAkFO32q9VAKD9HqigWQEBgGa9rUaAQJoCAgBp9kVVBAg0LyAA0Ly5FQkQSE9AAEAAIL2pVBEBAgRKCAgAlEByyG4FBAAMSE4CAgA5dav9WgUA2u+BCpoVEABo1ttqBAikKSAAkGZfVEWAQPMCAgDNm1uRAIH0BAQABADSm0oVESBAoISAAEAJJIcIAJiBzggIAHSmlY3ciABAI8wWSUhAACChZiiFAIHWBAQAWqO3MAECiQkIACTWEOUQINCKgACAAEArg2dRAgQIzFRAAGCmgs63A4AZyElAACCnbrVfqwBA+z1QQbMCAgDNeluNAIE0BQQA0uyLqggQaF5AAKB5cysSIJCegACAAEB6U6kiAgQIlBAQACiB5JDdCggAGJCcBAQAcupW+7UKALTfAxU0KyAA0Ky31QgQSFNAACDNvqiKAIHmBQQAmje3IgEC6QkIAAgApDeVKiJAgEAJAQGAEkgOEQAwA50READoTCsbuREBgEaYLZKQgABAQs1QCgECrQkIALRGb2ECBBITEABIrCHKIUCgFQEBAAGAVgbPogQIEJipgADATAWdbwcAM5CTgABATt1qv1YBgPZ7oIJmBQQAmvW2GgECaQoIAKTZF1URINC8gABA8+ZWJEAgPQEBAAGA9KZSRQQIECghIABQAskhuxUQADAgOQkIAOTUrfZrFQBovwcqaFZAAKBZb6sRIJCmgABAmn1RFQECzQsIADRvbkUCBNITEAAQAEhvKlVEgACBEgICACWQHCIAYAY6IyAA0JlWNnIjAgCNMFskIQEBgISaoRQCBFoTEABojd7CBAgkJiAAkFhDlEOAQCsCAgACAK0MnkUJECAwUwEBgJkKOt8OAGYgJwEBgJy61X6tAgDt90AFzQoIADTrbTUCBNIUEABIsy+qIkCgeQEBgObNrUiAQHoCAgACAOlNpYoIECBQQkAAoASSQ3YrIABgQHISEADIqVvt1yoA0H4PVNCsgABAs95WI0AgTQEBgDT7oioCBJoXEABo3tyKBAikJyAAIACQ3lSqiAABAiUEBABKIDlEAMAMdEZAAKAzrWzkRgQAGmG2SEICAgAJNUMpBAi0JiAA0Bq9hQkQSExAACCxhiiHAIFWBAQABABaGTyLEiBAYKYCAgAzFXS+HQDMQE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5lRRf/0T/8U/vEf/7Gv4v322y8sW7YsvP3tbw9777135TuK173hhhvCeeedFw4//PDK5w874dlnnw1f+9rXwj333BMuuOCCcOCBBw47ZVq/b2qdaRX33Enr168Pf/mXfxmOP/748I53vKPSpX7961+Hz33uc+FNb3pTOOmkk4pz//mf/zlcf/314ZxzzglHHnlkpes5uJqAAEA1L0f3CwgAmIqcBAQAcupW+7UKALTfAxU0KyAA0Ky31QgQSFNAACDNvqiKAIHmBQQAmje3IgEC6QkIAPT3ZGLr1q1b02uVilIU6AUA3vCGN4TFixcXJT722GPhX//1X0N8sHzYYYeFD3zgA2HevHmVym8iAPCVr3wl/OpXvwrnn39+WLRoUaX6yh4cAwBNrFO2nkHH3XvvveGLX/xiePWrXx1OPfXUSpcaFAD41re+FW688cZw9tlnh6OOOqrS9RxcTUAAoJqXo/sFBABMRU4CAgA5dav9WgUA2u+BCpoVEABo1ttqBAikKSAAkGZfVEWAQPMCAgDNm1uRAIH0BAQA+nsiAJDenCZbUS8AcNZZZ4VXvOIV2+uMGZLvfOc7If7+lFNOKb4hXuVn1AGAKrU4dtcCgwIAvJoTEABozrqrKwkAdLWz3bwvAYBu9nVUdyUAMCpZ101VQAAg1c6oiwCBJgUEAJrUthYBAikLCACk3B21ESDQlIAAQL+0AEBT09eBdXYVAIi39tvf/jZ89rOfDS960YvCmWeeGSYmJkrfsQBAaapWDxQAaJU/CAC069+F1QUAutDF8bkHAYDx6XUddyoAUIeia+QkIACQU7fUSoDAqAQEAEYl67oECOQmIACQW8fUS4DAKAQEAAQARjFXY3PN3QUAHnnkkXDZZZeFgw46qHgf/Jw5cwqXjRs3hquuuircddddYcuWLcXv3/3ud4ejjz56e0hgUAAg7irwi1/8Ilx77bXh3/7t34pr7Xzuk08+GT7/+c8XW/sP+jniiCOKVxLsvffe4a//+q/DfffdF1avXh0WLFhQHB7rufXWW0Pcxn7Tpk1hjz32KAIMcWv8HV8T8OMf/zhceeWV4T3veU+4//77wy233BKeeuqpcMABB4Q//uM/DkuXLt2+/KB1BtW2o0t8dcD8+fOLnRNe//rXF3X0fsrW2LP+5je/GX72s5+FzZs3F9d8xzveEV71qleFWbNmFZcc9BC/jPWuzi0b3tj5PuJ8xNcQvPOd7yz6s6ufnv3Ou07sfB+9WYjrnHDCCeG6664LGzZsKO57+fLl4V3veldx79/4xjdC/Bem8c+POeaYcNpppxVOvZ+yFlVmouznYNjfSAQAhgn5/TABAYBhQn6fkoAAQErdSL8WAYD0e6TCegUEAOr1dDUCBPIUEADIs2+qJkCgfgEBgPpNXZEAgfwEBAD6e2YHgPzmuLWKdxcAuPPOO8OXvvSl4mHr6aefXtQYH8zH983vueee4cQTTyz++r3vfa94APsnf/In4bjjjiuOG/QQ+Z//+Z/Dt7/97RAf4r/mNa8pHmh/97vfLR7qxvfNx4e38cF5DAn8/ve/f55JDBv86Ec/Ks6LtcQH6js/mI/nrlu3rggAHHnkkcXD6Hjtm2++uQgmxBBDXDv+9B72zps3L8T/vO51ryuCDfEfruKD5PPPPz8ceuihxbFlAgBxnc997nMh/o/V+LD6wAMPLK517733FteOn98W4AAAIABJREFUD6VjDVVqfOCBB4owRHwQvuM1Yw9OOumk8Na3vrW45qAAQBnreG+Dzi0TANjxPuKrI2JgItYV7Q877LDCep999hk411UDALHGGCg4/vjjiwf7cd7i7hTROHq/9KUvLfoa/8sg/ueoo44q5qkXWClrUWUmyn4Ohn2wBQCGCfn9MAEBgGFCfp+SgABASt1IvxYBgPR7pMJ6BQQA6vV0NQIE8hQQAMizb6omQKB+AQGA+k1dkQCB/AQEAPp7JgCQ3xy3VvGgAED8xvXPf/7z8LWvfa14SH/uueeGxYsXF//3X/3VXxUP+1etWlU8gI0/8WF9fPgdH0bHB+fxwe/OD5Hj/4iL37jfa6+9wn/6T/9p+zfEH3zwwfA//+f/LB7annHGGQMdeg9b4zf4d3ywvPOD+RgSiPXFB/8rVqzY/g35+LA41he/3d/bPaD3sDcGFmJwofcN/R/+8Ifhq1/9arGjwRve8IainjIBgBtvvLHYFeG9733v9hBE9IoP8B966KFil4L999+/2DWhTI3x4XVc95577ilq7gUX4oP3v/mbvwl33313uOCCC8LBBx/c9xC/ivV0AwC9+3jzm98c3va2t23f+eEHP/hB+PrXvx5WrlxZhDUG/VQNAPzud78r7jXuFtGbt8svvzzEgMR//I//seh3/Ik20SyGLno2VSzKzkSVz8GwD7YAwDAhvx8mIAAwTMjvUxIQAEipG+nXIgCQfo9UWK+AAEC9nq5GgECeAgIAefZN1QQI1C8gAFC/qSsSIJCfgABAf88EAPKb49Yq7gUABhUQH5jHb9vHh/Px5ze/+U244oorige78QH5jj9xm/r47e/eg9cy3yKP5/deMxAfjvcezu943SeeeKLYcSA+7O0FEXq/3/nB/Fe+8pViq/wYTuh9e793bKwvbvN/3nnnhcMPP3z7DgDDtqGP55cJANx+++3FcTE08Pa3v70IOsSfWH98YBx3GYghg7I1Ro/4+oX4gP/973//814hEPtw0003Fa8WiN+2H/QQf1A/B1lPNwAQ7yOGEz70oQ+FhQsXbl8uhh0+85nPFN/K7+0asXMtVQMA8fydZyNax2BIL1jRW2Mmc1e2riqfg2EfbAGAYUJ+P0xAAGCYkN+nJCAAkFI30q9FACD9HqmwXgEBgHo9XY0AgTwFBADy7JuqCRCoX0AAoH5TVyRAID8BAYD+ngkA5DfHrVXcCwDEB9fxW/7x55e//GXxsPyUU07Z/i34+Oe9B6S7KjZu0957wD7oQWz8hnb8h5cbbrih2EUgvpu99xO/4b7zQ97eNvO33Xbb814v0Dtnxwfz8YF7/LZ9fMgdHwrv+A74eHy8n/jN/t4D/7IPe+O5ZQIAsdZrrrmmeDAffxYsWBCOPfbY4iH95ORk8We9d9qXqTGeH3ctiK9f2DlssbP/oIf4Za2nEwDo3Ud8AL+rn2XLloX3ve99A39d1r63TrzIoADAfffdV/Q6WvV+ZjJ3Zeuq8jkY9sEWABgm5PfDBAQAhgn5fUoCAgApdSP9WgQA0u+RCusVEACo19PVCBDIU0AAIM++qZoAgfoFBADqN3VFAgTyExAA6O+ZAEB+c9xaxYNeAfDoo4+Gz372s8WW6vHb9L0H2L0Hn3EHgN6uADsWHr/h/gd/8Adh7ty5fa8AiNeKrxT40Y9+VGzZHq8RrxvXit/w33F7/t414z/oxIf2r33ta8Npp522fZv53u8HBQDi6wjit9L33Xff55mOOgDQW2zTpk3hjjvuKN5FH4MUzzzzTDj55JND3Cr/qaeeKkIKZWrsBQBigCCev7ufnR/iV7GeSQAgbs3/1re+dfvrHHasMfa299qCnWsv+6C9jgBAFYuydVX5HAz7YAsADBPy+2ECAgDDhPw+JQEBgJS6kX4tAgDp90iF9QoIANTr6WoECOQpIACQZ99UTYBA/QICAPWbuiIBAvkJCAD090wAIL85bq3iQQGAWEx8l3t8YB/f737SSScV9cVvXMdvpccH8sO+lb7zN7F/+9vfFqGCl73sZcXW8BMTE8U1d/UKgPjt8hgMWLRoUTjnnHPCPvvs02c06BUAP//5z7e/hmDHE+K9/Ou//utIXgEQdzKI/yN1y5YtxVb/s2bNKpbuvb7gwQcf3F5T3Dq/TI27ewXAww8/XLzn/sgjjwzxuJ0f4lexnk4AIN7vl7/85WIL/p1fAVBmkMs+aK8jAFDFomxdVT4HwzwEAIYJ+f0wAQGAYUJ+n5KAAEBK3Ui/FgGA9HukwnoFBADq9XQ1AgTyFBAAyLNvqiZAoH4BAYD6TV2RAIH8BAQA+nsmAJDfHLdW8a4CAPHh9RVXXBHiN9ovuOCCcNBBBxUPtOOfxW9+x4fyO37D+9///d+L38eH0vHh/s4BgN5701/ykpeEM844Y3sA4Be/+EX4q7/6q+Jd971t3ns7EMQHwL21BwHtHAC48847w5e+9KVid4EVK1ZsfxAf/2VaDB/suMtA2Ye9cd1hrwCID8Tjg/277rqruIeeS/zzb37zm8VrD84///xw2GGHhbI1zpkzp1g37iKwo3W85t/93d+F22+/vdid4dBDD+0LAFSxnk4AIJr88Ic/LHZneNWrXhVWrlwZ4u4P8Sd+4z7aHnPMMQN3BojHRKcY7njTm94U3vnOdxbnxfv6/ve/X9xbL3RSRwCgikXZmajyORj2wRYAGCbk98MEBACGCfl9SgICACl1I/1aBADS75EK6xUQAKjX09UIEMhTQAAgz76pmgCB+gUEAOo3dUUCBPITEADo75kAQH5z3FrFuwoAxIJuu+228L/+1/963hb8vW/mxwe2cSv/xYsXFw+pb7311vDCF74wnH322cW34HcOAMSHufGhb/zmejwnBgrig/677767ePgbH5rHh+fxwXf8tn58wPzKV76yeJC848+OrxnY+cF8fPi8bt26opYYRIj1bdiwIdx8881F4GDHB+llH/bGtYcFAOIxO7qccMIJxf3FvznFdWItce299967eEBetsb47fUYuIivEYjXPPDAA4swQVwr7soQt9+P97XzQ/yy1rGe6QYAdryPJUuWhOOOO65o0/e+970Q/+Vl3OUhBjEG/fQCHhs3biwCBIccckgRCvjZz35WzMLb3/724v7qCABUsagyE2U/B8M+2AIAw4T8fpiAAMAwIb9PSUAAIKVupF+LAED6PVJhvQICAPV6uhoBAnkKCADk2TdVEyBQv4AAQP2mrkiAQH4CAgD9PRMAyG+OW6t4dwGA3gPY+CD6vPPOC4cffnhR5wMPPBCuuuqq4sF/fBC83377FSGBP/zDPwx77bVXcczOAYD4Z3E3gWuuuab49nrcLj8+JI8Pe2+88cYQt7X/8Ic/XDwk//znP1885B70E3/fq2XQg/lYz0033RRuuOGGYr0YGHjRi14UTj311OJ1Ar2fKg97ywQABrnMnTu3eMAd7zHW3fspW2M8Pj4kj7sIxIfjmzdvLnYxiNeLD9x7rxoY9BC/jPWg1wfsqneDejHoPuIuB/H1EL1Z2dVgxxmKOwisX7++OCSGQpYvX17MR9wZoK4AQNm5ixZVZqLs52DYB1sAYJiQ3w8TEAAYJuT3KQkIAKTUjfRrEQBIv0cqrFdAAKBeT1cjQCBPAQGAPPumagIE6hcQAKjf1BUJEMhPQACgv2cCAPnNsYoJEBhDAQGAMWx6zbcsAFAzqMuNVEAAYKS8nbu4AEDnWuqGhggIABgRAgQIhCAAYAoIECCwTUAAwCQQIEAgFLtsx5+lS5fieE5AAMAoECBAIAMBAYAMmpR4iQIAiTdIec8TEAAwEFUEBACqaDm2CwICAF3oonsgQGCmAgIAMxV0PgECXREQAOhKJ90HAQIzERAA6NcTAJjJRDmXAAECDQkIADQE3eFlBAA63NwO3poAQAebOsJbEgAYIa5LJykgAJBkWxRFgEDDAgIADYNbjgCBZAUEAJJtjcIIEGhQQABAAKDBcbMUAQIE6hMQAKjPclyvJAAwrp3P874FAPLsW1tVCwC0JW/dtgQEANqSty4BAikJCACk1A21ECDQpoAAQJv61iZAIBUBAQABgFRmUR0ECBCoJCAAUInLwQMEBACMRU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6kiAgQIlBAQACiB5BABADPQGQEBgM60spEbEQBohNkiCQkIACTUDKUQINCagABAa/QWJkAgMQEBgMQaohwCBFoREAAQAJj24MX/YbFu3bpw9dVXhw0bNhTXOfDAA8Mpp5wSVq5cGebOnTvtazuRAAECwwQEAIYJ+f0wATsADBPy+5QEBABS6kb6tQgApN8jFdYrIABQr6erESCQp4AAQJ59UzUBAvULCADUb+qKBAjkJyAA0N+zia1bt27Nr5XNVrxx48ZwySWXhNtuuy0cfPDBYdmyZWHz5s3h9ttvDw899FA47rjjwkUXXRQmJyebLcxqBAiMjYAAwNi0emQ3KgAwMloXHoGAAMAIUDt8SQGADjfXrQ0UEAAwGAQIEAhBAMAUECBAYJuAAIBJIECAQAgCAP1TIABQ4pPxhS98IXz1q18Na9asCSeeeGKYmJgozorZiVtuuSV86lOfCu95z3vCGWecUeJqDiFAgEB1AQGA6mbOeL6AAICJyElAACCnbrVfqwBA+z1QQbMCAgDNeluNAIE0BQQA0uyLqggQaF5AAKB5cysSIJCegABAf08EAIbM6e9///vi2/3HHHNMWLVq1faH/73TYgjgyiuvDD/60Y+KXQLmzZuX3uSriACB7AUEALJvYes3IADQegsUUEFAAKAClkODAIAhGDcBAYBx67j7JUBgkIAAgLkgQIDANgEBAJNAgAABOwAMmgEBgCGfjLj9/9TUVDj//PPD61//+oFH33TTTeGKK64Ia9eu9RoAf6chQGAkAgIAI2Edq4sKAIxVu7O/WQGA7FvY6A0IADTKbbEEBAQAEmiCEggQaF1AAKD1FiiAAIFEBAQAEmmEMggQaFXADgD9/AIAQ0aytwPAK1/5ynDWWWfZAaDVj7DFCYyvgADA+Pa+rjsXAKhL0nWaEBAAaEK5O2sIAHSnl+6knIAAQDknRxEg0G0BAYBu99fdESBQXkAAoLyVIwkQ6K6AAIAAwLSm+wtf+EK46qqrwoUXXhiWL1++PQQQt/+/5ZZbwqc+9anwrne9K5x77rl9AYFpLegkAgQI7CQgAGAkZiogADBTQec3KSAA0KR2/msJAOTfQ3dQTUAAoJqXowkQ6KaAAEA3++quCBCoLiAAUN3MGQQIdE9AAKC/p3YAKDHn8TUAl1xySbjtttvCwQcfHJYtWxb23HPP4v06999/fzj22GPDRRddFA488MASV3MIAQIEqgsIAFQ3c8bzBQQATEROAgIAOXWr/VoFANrvgQqaFRAAaNbbagQIpCkgAJBmX1RFgEDzAgIAzZtbkQCB9AQEAPp7IgBQck7j/7BYt25duPrqq8OGDRuKs+bPnx9OO+20sHLlyjB37tySV3IYAQIEqgsIAFQ3c8bzBQQATEROAgIAOXWr/VoFANrvgQqaFRAAaNbbagQIpCkgAJBmX1RFgEDzAgIAzZtbkQCB9AQEAPp7IgCQ3pyqiAABAn0CAgCGYqYCAgAzFXR+kwICAE1q57+WAED+PXQH1QQEAKp5OZoAgW4KCAB0s6/uigCB6gICANXNnEGAQPcEBAAEACpP9dNPPx3uuOOOcMQRR4QDDjhg4Pm/+c1vwiOPPBKOOeaYsMcee1RewwkECBAYJiAAMEzI74cJCAAME/L7lAQEAFLqRvq1CACk3yMV1isgAFCvp6sRIJCngABAnn1TNQEC9QsIANRv6ooECOQnIADQ3zM7AAyZ440bN4apqamwevXqsHz58oFHf/3rXw9XXXVVWLt2bZicnMzvk6FiAgSSFxAASL5FyRcoAJB8ixS4g4AAgHGoIiAAUEXLsV0QEADoQhfdAwECMxUQAJipoPMJEOiKgABAVzrpPggQmImAAEC/ngDALibq1ltvDTfffHN48sknw/XXXx+WLVsWDj744L6jt2zZEr7//e+H+fPnh09/+tPFX/0QIECgbgEBgLpFx+96AgDj1/Oc71gAIOfuNV+7AEDz5lZsV0AAoF1/qxMgkIaAAEAafVAFAQLtCwgAtN8DFRAg0L6AAEB/DwQAdjGX8Vv9l112WampnTdvXrFDwMknn1zqeAcRIECgqoAAQFUxx+8sIABgJnISEADIqVvt1yoA0H4PVNCsgABAs95WI0AgTQEBgDT7oioCBJoXEABo3tyKBAikJyAA0N8TAYBdzGn85v8TTzwRHnnkkfDxj388fOADHwjHHXfcwKP33XffMGfOnPQmXkUECHRGQACgM61s7UYEAFqjt/A0BAQApoE2xqcIAIxx88f01gUAxrTxbpsAgecJCAAYCAIECGwTEAAwCQQIEAhBAKB/CgQAhnwyNm7cGKampopv+C9fvtzniAABAq0ICAC0wt6pRQUAOtXOzt+MAEDnW1zrDQoA1MrpYhkICABk0CQlEiAwcgEBgJETW4AAgUwEBAAyaZQyCRAYqYAAgADASAfMxQkQIDAqAQGAUcmOz3UFAMan1124UwGALnSxuXsQAGjO2kppCAgApNEHVRAg0K6AAEC7/lYnQCAdAQGAdHqhEgIE2hMQABAAmNH0PfPMM+Gxxx4LW7du7bvOrFmzwn777RfiX/0QIECgbgEBgLpFx+96AgDj1/Oc71gAIOfuNV+7AEDz5lZsV0AAoF1/qxMgkIaAAEAafVAFAQLtCwgAtN8DFRAg0L6AAEB/D7wCoMRcxtcArF27Ntx8881hy5YtA89YvHhxcczk5GSJKzqEAAEC1QQEAKp5ObpfQADAVOQkIACQU7far1UAoP0eqKBZAQGAZr2tRoBAmgICAGn2RVUECDQvIADQvLkVCRBIT0AAoL8nAgBD5vTZZ58tHux/+9vfDkuXLg0veclLBp4Rv/1/+umnh3nz5qU3+SoiQCB7AQGA7FvY+g0IALTeAgVUEBAAqIDl0CAAYAjGTUAAYNw67n4JEBgkIABgLggQILBNQADAJBAgQCAEAYD+KRAAGPLJePjhh8Of/umfhmOPPTasXr06zJ4922eJAAECjQsIADRO3rkFBQA619JO35AAQKfbW/vNCQDUTuqCiQsIACTeIOURINCIgABAI8wWIUAgAwEBgAyapEQCBEYuIAAgAFB5yOL2/1NTU+HUU08NK1asqHy+EwgQIFCHgABAHYrjfQ0BgPHuf253LwCQW8farVcAoF1/qzcvIADQvLkVCRBIT0AAIL2eqIgAgXYEBADacbcqAQJpCQgACABUnsjNmzeHP//zPw8LFy4Mq1atChMTE5Wv4QQCBAjMVEAAYKaCzhcAMAM5CQgA5NSt9msVAGi/BypoVkAAoFlvqxEgkKaAAECafVEVAQLNCwgANG9uRQIE0hMQABAAmNZU3n333eHiiy8OH/rQh8KJJ54oBDAtRScRIDATAQGAmeg5NwoIAJiDnAQEAHLqVvu1CgC03wMVNCsgANCst9UIEEhTQAAgzb6oigCB5gUEAJo3tyIBAukJCAAIAFSeykceeSR8/OMfDz/5yU92e+7ixYvD2rVrw+TkZOU1nECAAIFhAgIAw4T8fpiAAMAwIb9PSUAAIKVupF/Lnkf/P2HOURelX6gKCdQkIABQE6TLECCQtYAAQNbtUzwBAjUKCADUiOlSBAhkKyAA0N+6ia1bt27NtqMNFB4DAJdeeml44IEHdrvaokWLwpo1a8KCBQsaqMoSBAiMm4AAwLh1vP77FQCo39QVRycgADA6265dedYBbwz7nHBD127L/RDYrYAAgAEhQIBACAIApoAAAQLbBAQATAIBAgRCEADonwIBAJ8MAgQIZCDwJ+dfFJ7a7xXhtNNOy6BaJaYocPCW34Xl930zxdLURKBPYN/j/22gysMPP1z8y95DDz2U2pgLTEzsEWbNPzbsseiPx1zC7Y+jgADAOHbdPRMgsLOAAICZIECAwDYBAQCTQIAAAQGAQTMgAFDhk/HMM8+E+C+e77333nDIIYeEww47LGzZsqX4z+zZsytcyaEECBCoJnDmmWeGiYmJcOWVV1Y70dEECBDokMB9990XHnroofDqV7+6Q3flVggQIFBNQACgmpejCRDopoAAQDf76q4IEKguIABQ3cwZBAh0T8AOAP09FQAoMefxAf+3vvWtcMUVV4RNmzYVZ6xevTqsWLEi3HTTTeFv//Zvw0UXXRQOOuigEldzCAECBKoLCABUN3MGAQLdExAA6F5P3REBAtUFBACqmzmDAIHuCQgAdK+n7ogAgekJCABMz81ZBAh0S0AAoL+fAgAlZvz6668Pl1xySVi6dGl4xzveEb7xjW+Ek08+uQgAPPjgg+HCCy8MJ5xwQjj33HOLb+j6IUCAQN0CAgB1i7oeAQI5CggA5Ng1NRMgULeAAEDdoq5HgECOAgIAOXZNzQQIjEJAAGAUqq5JgEBuAgIA/R0TABgyxU8++WS4+OKLw+TkZPjoRz8a4msA4v+/fPnyIgAQf9atW1fsBBBDAvPmzcvtc6FeAgQyEBAAyKBJSiRAYOQCAgAjJ7YAAQIZCAgAZNAkJRIgMHIBAYCRE1uAAIFMBAQAMmmUMgkQGKmAAEA/rwDAkJHb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uPD/u985zvh+OOPD4ccckiYmJjo1qfC3RAgkIWAAEAWbVIkAQIjFhAAGDGwyxMgkIWAAEAWbVIkAQIjFhAAGDGwyxMgkI2AAEA2rVIoAQIjFBAAEACoPF5x6/+pqamwfv36cOihh4YVK1aEN7/5zWH//fevfC0nECBAYLoCAgDTlXMeAQJdEhAA6FI33QsBAtMVEACYrpzzCBDokoAAQJe66V4IEJiJgADATPScS4BAVwQEAPo7aQeAEtP98MMPh+uvvz5ce+214Ze//GVxxtKlS8Ppp58eXve614W99967xFUcQoAAgekLCABM386ZBAh0R0AAoDu9dCcECExfQABg+nbOJECgOwICAN3ppTshQGBmAgIAM/NzNgEC3RAQAOjvowBAxdmOYYAf/vCH4aqrrgpxoOIrAU488cRiZ4CXv/zlYdasWRWv6HACBAgMFxAAGG7kCAIEui8gAND9HrtDAgSGCwgADDdyBAEC3RcQAOh+j90hAQLlBAQAyjk5igCBbgsIAPT3VwBgBjP/wAMPhMsvvzz87//9v8PixYvD2rVrw+Tk5Ayu6FQCBAgMFhAAMBkECBAIQQDAFBAgQCAEAQBTQIAAgRAEAEwBAQIEtgkIAJgEAgQIhOIL2/En7t7uZ5uAAEDFSYg7AHz/+98PX//614vXAdgBoCKgwwkQmJaAAMC02JxEgEDHBAQAOtZQt0OAwLQEBACmxeYkAgQ6JiAA0LGGuh0CBKYtIAAwbTonEiDQIQEBgP5mCgCUGPCdH/rHU2KK5PTTTw+ve93rwt57713iKg4hQIDA9AUEAKZv50wCBLojIADQnV66EwIEpi8gADB9O2cSINAdAQGA7vTSnRAgMDMBAYCZ+TmbAIFuCAgA9PdRAGDIbG/cuDFMTU2F9evXh0WLFhUP/f/Df/gPYeHChd34VLgLAgSyEBAAyKJNiiRAYMQCAgAjBnZ5AgSyEBAAyKJNiiRAYMQCAgAjBnZFDCmtAAAgAElEQVR5AgSyERAAyKZVCiVAYIQCAgACAJXH69FHHw3XXntteP3rXx9e+MIXFlv++yFAgEDTAgIATYtbjwCBFAUEAFLsipoIEGhaQACgaXHrESCQooAAQIpdURMBAm0ICAC0oW5NAgRSExAA6O+IHQCGTOnWrVtDDAHsscceYd68eanNtHoIEBgTAQGAMWm02yRAYLcCAgAGhAABAiEIAJgCAgQIhCAAYAoIECCwTUAAwCQQIEAgBAEAAYDKn4PeKwCOO+648JGPfKTy+U4gQIBAHQICAHUougYBArkLCADk3kH1EyBQh4AAQB2KrkGAQO4CAgC5d1D9BAjUJSAAUJek6xAgkLOAAEB/9+wAMGSif//734dPfOITYcGCBeHCCy8Mc+bMyfkzoHYCBDIVEADItHHKJkCgVgEBgFo5XYwAgUwFBAAybZyyCRCoVUAAoFZOFyNAIGMBAYCMm6d0AgRqExAAEACY1jB973vfC//tv/23MDU1FU488cQwMTExres4iQABAtMVEACYrpzzCBDokoAAQJe66V4IEJiugADAdOWcR4BAlwQEALrUTfdCgMBMBAQAZqLnXAIEuiIgANDfSTsADJnu3isA1q9fv9sjFy9eHNauXRsmJye78nlxHwQIJCQgAJBQM5RCgEBrAgIArdFbmACBhAQEABJqhlIIEGhNQACgNXoLEyCQmIAAQGINUQ4BAq0ICAD0swsADBnFRx55JFx66aXhgQce2O2RixYtCmvWrCleFeCHAAECdQsIANQt6noECOQoIACQY9fUTIBA3QICAHWLuh4BAjkKCADk2DU1EyAwCgEBgFGouiYBArkJCAD0d0wAILcpVi8BAmMpIAAwlm130wQI7CQgAGAkCBAgEIIAgCkgQIBACAIApoAAAQLbBAQATAIBAgRCEAAQAJjR5+CZZ54JDz/8cLj33nvDIYccEg477LCwZcuW4j+zZ8+e0bWdTIAAgd0JCACYDwIECIQgAGAKCBAgIABgBggQIBAFBADMAQECBAQAzAABAgR6AgIAAgDT+jTEB/zf+ta3whVXXBE2bdpUXGP16tVhxYoV4aabbgp/+7d/Gy666KJw0EEHTev6TiJAgMAwAQGAYUJ+T4DAOAgIAIxDl90jAQLDBOwAMEzI7wkQGAcBAYBx6LJ7JECgjIAdAMooOYYAga4LCAD0d9grAEpM/fXXXx8uueSSsHTp0vCOd7wjfOMb3wgnn3xyEQB48MEHw4UXXhhOOOGEcO6554aJiYkSV3QIAQIEqgkIAFTzcjQBAt0UEADoZl/dFQEC1QQEAKp5OZoAgW4KCAB0s6/uigCB6gICANXNnEGAQPcEBAD6eyoAMGTOn3zyyXDxxReHycnJ8NGPfjTE1wDE/3/58uVFACD+rFu3rtgJIIYE5s2b171PjjsiQKB1AQGA1lugAAIEEhAQAEigCUogQKB1AQGA1lugAAIEEhAQAEigCUogQCAJAQGAJNqgCAIEWhYQAOhvgADAkKHc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nsP/OfOnRvmzJkz8Ognn3wyPP3002G//fYLExMT3frUuBsCBJIQEABIog2KIECgZQEBgJYbYHkCBJIQEABIog2KIECgZQEBgJYbYHkCBJIREABIphUKIUCgRQEBgH58AYAhAxm3/p+amgqrV68Oy5cvH3j017/+9XDNNdeEv/iLvwj7779/iyNuaQIEuiogANDVzrovAgSqCAgAVNFyLAECXRUQAOhqZ90XAQJVBAQAqmg5lgCBLgsIAHS5u+6NAIGyAgIA/VICALuYnt/85jdh/fr14bHHHgtXXHFFOOWUU8JRRx3Vd/Szzz4bvvGNb4Tf/e53AgBlP4mOI0CgsoAAQGUyJxAg0EEBAYAONtUtESBQWUAAoDKZEwgQ6KCAAEAHm+qWCBCYloAAwLTYnESAQMcEBAD6GyoAsIshj9/qv+yyy0p9BGbNmhXe+973hnPOOccrAEqJOYgAgaoCAgBVxRxPgEAXBQQAuthV90SAQFUBAYCqYo4nQKCLAgIAXeyqeyJAYDoCAgDTUXMOAQJdExAA6O+oAMAuprzsDgDx9CVLloRDDjnEw/+u/R3D/RBISEAAIKFmKIUAgdYEBABao7cwAQIJCQgAJNQMpRAg0JqAAEBr9BYmQCAxAQGAxBqiHAIEWhEQABAAqDx4GzduDFNTU2H16tVh+fLllc93AgECBOoQEACoQ9E1CBDIXUAAIPcOqp8AgToEBADqUHQNAgRyFxAAyL2D6idAoC4BAYC6JF2HAIGcBQQA+rtnB4AhE71ly5bw6KOPhrlz54Y5c+bkPP9qJ0AgY4E/Of+i8NR+rwinnXZaxneh9J0FXvb0PeFF/3YTmBICsw+cE/Y+6lcljnTIqARmzXtxmL3oj0OYPX9USwy9rgDAUCIHECAwBgICAGPQZLdIgMBQAQGAoUQOIEBgTAQEAMak0W6TAIHdCggA9PMIAFT40DzzzDPhscceC1u3bu07a9asWWG//fYL8a9+CBAgULfAaf/58rDpkPfVfVnXa1ngw7OuDcuu+4uWq8hj+XmveUGY/4Zv5lFsh6ucmPuisM8J14eJvQ9r5S4FAFphtygBAokJCAAk1hDlECDQioAAQCvsFiVAIEEBAYAEm6IkAgQaFxAA6CcXACgxhvE1AGvXrg0333xziDsCDPpZvHhxcczk5GSJKzqEAAEC1QQEAKp55XK0AED5TgkAlLca9ZF7LPrjsPdr/n7Uywy8vgBAK+wWJUAgMQEBgMQaohwCBFoREABohd2iBAgkKCAAkGBTlESAQOMCAgD95AIAQ8bw2WefLR7sf/vb3w5Lly4NL3nJSwaeEb/9f/rpp4d58+Y1PtgWJECg+wICAN3ssQBA+b7Ofc0LwgI7AJQHG+WRs+aGeX/0aAih+V2PBABG2VjXJkAgFwEBgFw6pU4CBEYpIAAwSl3XJkAgJwEBgJy6pVYCBEYlIAAgAFB5th5++OHwp3/6p+HYY48Nq1evDrNnz658DScQIEBgpgICADMVTPN8AYDyfZm3fGGY//pryp/gyJEKzHtX/+uQRrrgcxcXAGhC2RoECKQuIACQeofUR4BAEwICAE0oW4MAgRwEBABy6JIaCRAYtYAAQL+wHQCGTF3c/n9qaiqceuqpYcWKFaOeUdcnQIDAQAEBgG4OhgBA+b4KAJS3auJIAYAmlK1BgACBwQICACaDAAECIQgAmAICBAhsExAAMAkECBAIQQCgfwoEAIZ8MjZv3hz+/M//PCxcuDCsWrUqTExM+CwRIECgcQEBgMbJG1lQAKA8swBAeasmjhQAaELZGgQIEBgsIABgMggQICAAYAYIECDQExAAMAsECBAQABg0AwIAJT4Zd999d7j44ovDhz70oXDiiScKAZQwcwgBAvUKCADU65nK1QQAyndCAKC8VRNHCgA0oWwNAgQICACYAQIECOxKwA4AZoMAAQLbBAQATAIBAgQEAAbNgADAkE/GI488Ej7+8Y+Hn/zkJ7s9cvHixWHt2rVhcnLSZ40AAQK1CwgA1E6axAUFAMq3QQCgvFUTRwoANKFsDQIECAwWsAOAySBAgIAdAMwAAQIEegICAGaBAAECAgACANP4FMQAwKWXXhoeeOCB3Z69aNGisGbNmrBgwYJprOIUAgQI7F5AAKCbEyIAUL6vAgDlrZo4UgCgCWVrECBAQADADBAgQGBXAnYAMBsECBDYJiAAYBIIECAgADBoBuwA4JNBgACBDAQEADJo0jRKFAAojyYAUN6qiSMFAJpQtgYBAgQGC9gBwGQQIEDADgBmgAABAj0BAQCzQIAAAQEAAQCfAgIECGQqIACQaeOGlC0AUL6vAgDlrZo4UgCgCWVrECBAQADADBAgQGBXAnYAMBsECBDYJiAAYBIIECAgADBoBuwAsJPK008/He64447w1FNPVfrM7LXXXuHlL3952HPPPSud52ACBAiUERAAKKOU3zECAOV7JgBQ3qqJIwUAmlC2BgECBAYL2AHAZBAgQMAOAGaAAAECPQEBALNAgAABAYBBMyAAsJPKxo0bw9TUVFi/fn2lz8zixYvD2rVrw+TkZKXzHEyAAIEyAgIAZZTyO0YAoHzPBADKWzVxpABAE8rWIECAwGABAQCTQYAAAQEAM0CAAIGegACAWSBAgIAAwKAZEADYSWXLli3h0UcfDfGvVX5mzZoV9ttvvxD/6ocAAQJ1CwgA1C2axvUEAMr3QQCgvFUTRwoANKFsDQIECAwWEAAwGQQIEBAAMAMECBDoCQgAmAUCBAgIAAyaAQEAnwwCBAhkICAAkEGTplGiAEB5NAGA8lZNHCkA0ISyNQgQICAAYAYIECCwK4HHH388/PSnPw1LliwJCxcuBEWAAIGxFRAAGNvWu3ECBHYQiP9cGH+WLl3K5TkBAQCjQIAAgQwEBAAyaNI0ShQAKI8mAFDeqokjBQCaULYGAQIEBgvYAcBkECBAwA4AZoAAAQI9AQEAs0CAAAE7AAyaAQGAkp+MmCxet25duPrqq8OGDRuKsw488MBwyimnhJUrV4a5c+eWvJLDCBAgUF1AAKC6WQ5nCACU75IAQHmrJo4UAGhC2RoECBAYLCAAYDIIECAgAGAGCBAg0BMQADALBAgQEAAYNAMCACU+GRs3bgyXXHJJuO2228LBBx8cli1bFjZv3hxuv/328NBDD4XjjjsuXHTRRWFycrLE1RxCgACB6gICANXNcjhDAKB8lwQAyls1caQAQBPK1iBAgIAAgBkgQIDArgS8AsBsECBAYJuAAIBJIECAgADAoBkQACjxyfjCF74QvvrVr4Y1a9aEE088MUxMTBRnbd26Ndxyyy3hU5/6VHjPe94TzjjjjBJXcwgBAgSqCwgAVDfL4QwBgPJdEgAob9XEkQIATShbgwABAoMF7ABgMggQIGAHADNAgACBnoAAgFkgQICAAMCgGRAAGPLJ+P3vf198u/+YY44Jq1at2v7wv3daDAFceeWV4Uc/+lGxS8C8efN81ggQIFC7gABA7aRJXFAAoHwbBADKWzVxpABAE8rWIECAgACAGSBAgMCuBOwAYDYIECCwTUAAwCQQIEBAAGDQDAgADPlkxO3/p6amwvnnnx9e//rXDzz6pptuCldccUVYu3at1wD4Ow0BAiMREAAYCWvrFxUAKN8CAYDyVk0cKQDQhLI1CBAgMFjADgAmgwABAnYAMAMECBDoCQgAmAUCBAgIAAgATONT0NsB4JWvfGU466yz7AAwDUOnECAwcwEBgJkbpngFAYDyXREAKG/VxJECAE0oW4MAAQICAGaAAAECuxKwA4DZIECAwDYBAQCTQIAAAQGAQTNgB4ASn4wvfOEL4aqrrgoXXnhhWL58+fYQQNz+/5Zbbgmf+tSnwrve9a5w7rnn9gUESlzeIQQIEBgqIAAwlCjLAwQAyrdNAKC8VRNHCgA0oWwNAgQIDBawA4DJIECAgB0AzAABAgR6AgIAZoEAAQICAAIA0/wUxNcAXHLJJeG2224LBx98cFi2bFnYc889i3Td/fffH4499thw0UUXhQMPPHCaKziNAAECuxcQAOjmhAgAlO+rAEB5qyaOFABoQtkaBAgQEAAwAwQIENiVgB0AzAYBAgS2CQgAmAQCBAgIAAyaATsAlPxkxP9hsW7dunD11VeHDRs2FGfNnz8/nHbaaWHlypVh7ty5Ja/kMAIECFQXEACobpbDGQIA5bskAFDeqokjBQCaULYGAQIEBgvYAcBkECBAwA4AZoAAAQI9AQEAs0CAAAEBgEEzIADgk0GAAIEMBAQAMmjSNEoUACiPJgBQ3qqJIwUAmlC2BgECBAQAzAABAgR2JWAHALNBgACBbQICACaBAAECAgCDZkAAoOIn45lnngmPPfZYcda+++4bZs+eXfEKDidAgEB1AQGA6mY5nCEAUL5LAgDlrZo4UgCgCWVrECBAYLCAHQBMBgECBOwAYAYIECDQExAAMAsECBAQABg0AwIAJT8Zd911V/jsZz8b7rjjjrBly5birFmzZoVly5aFj3zkI+Gwww4reSWHESBAoLqAAEB1sxzOEAAo3yUBgPJWTRwpANCEsjUIECAwWEAAwGQQIEBAAMAMECBAoCcgAGAWCBAgIAAwaAYEAEp8Mn7wgx+E//pf/2uI3/5/2cteFv7gD/6gOOuee+4JP/nJT4pdAOLvX/va15a4mkMIECBQXUAAoLpZDmcIAJTvkgBAeasmjhQAaELZGgQIEBgsIABgMggQICAAYAYIECDQExAAMAsECBAQABg0AwIAQz4ZTz/9dLj00kvDT3/60/DJT34yHHPMMc874+677w4XX3xxePGLXxzWrFkT9txzT581AgQI1C4gAFA7aRIXFAAo3wYBgPJWTRwpANCEsjUIECAgAGAGCBAgsCuBxx9/vPh3dUuWLAkLFy4ERYAAgbEVEAAY29a7cQIEdhCI/1wYf5YuXcrlOQEBgCGjsHHjxjA1NRVOOumkcOaZZw48et26deHqq68Oa9euDZOTk4aLAAECtQsIANROmsQFBQDKt0EAoLxVE0cKADShbA0CBAgMFrADgMkgQICAHQDMAAECBHoCAgBmgQABAnYAGDQDAgBDPhmbNm0KH/vYx4oAwIoVKwYeff3114e/+Zu/CZ/+9KfD/PnzfdYIEKhZ4IYbbihCNqecckp405veNPDqf/3Xfx3uu+++sHr16rBgwYKaK2j/cgIA7fdgFBUIAJRXFQAob9XEkQIATShbgwABAoMFBABMBgECBAQAzAABAgR6AgIAZoEAAQICAINmQABgyCdj69at4fLLLw+PPPJI+OhHPxpmz579vDOeffbZ8D/+x/8otv5ftWpVmJiY8FkjQKBGgc2bN4fPf/7z4Re/+EU47LDDwvnnnx/22WefvhUEAGpEd6nGBAQAylMLAJS3auJIAYAmlK1BgACBwQICACaDAAECAgBmgAABAj0BAQCzQIAAAQGAQTMgADDkk7Fly5Zw++23h4svvji8+c1vDsuXL3/eGXfeeWe49tprw9lnnx0OOuig7b/ba6+9wstf/vIiGOCHAIHpC9x7773hc5/7XDjggAPC7373u3DeeeeFI488su+CgwIA8c9+9rOfFeccfvjh0y8igTPtAJBAE0ZQggBAeVQBgPJWTRwpANCEsjUIECAwWEAAwGQQIEBAAMAMECBAoCcgAGAWCBAgIAAwaAYEAIZ8MjZu3BimpqbC+vXrK32GFi9eHNauXRsmJycrnedgAgSeLxADNrfcckvxCo6///u/Dy996UvD6aef3sckAGBychQQACjfNQGA8lZNHCkA0ISyNQgQIDBYQADAZBAgQEAAwAwQIECgJyAAYBYIECAgADBoBgQAhnwynn766XDHHXeEp556qtJnyA4AlbgcTGCgwGOPPRY+85nPhP333z+cddZZ4Stf+UqI/8Lzgx/8YJg/f/7zztkxABADA//4j//4vN/Ha6xevTrEz2Z8pUDc3eOYY44JN954Y7FTR/zdggULwpNPPlns6hH/4Tm+fmDu3LnhVa96VTj55JOLc9v6sQNAW/KjXVcAoLyvAEB5qyaOFABoQtkaBAgQGCwgAGAyCBAgIABgBggQINATEAAwCwQIEBAAGDQDAgA+GQQIJCsQX7HxpS99KZxyyinhDW94Q/jhD38Y1q1bF9773veGY4899nl17xgAeOKJJ8K///u/h5tuuincf//94S1veUs45JBDwtFHHx2effbZIgDw61//ujj/4IMPDkuWLAlvf/vbi4f/8XUDmzZtKh76H3HEEeGnP/1p+PGPf1z83+ecc07YZ599WvESAGiFfeSLCgCUJxYAKG/VxJECAE0oW4MAAQKDBQQATAYBAgQEAMwAAQIEegICAGaBAAECAgCDZkAAYIBKfAgYv3kc3zk+a9Ysnx0CBFoQ2Lp1a/ja175WPID/0Ic+FBYuXBgeeuih8NnPfjbEV2y8733vC3vsscf2ysq+AiB+vmMA4Le//W04++yzw4tf/OLiGnG9v/u7vyteNxB3G4ivGuj9+fe///3id29729vCSSed1IJGCAIArbCPfFEBgPLEAgDlrZo4UgCgCWVrECBAYLCAAIDJIECAgACAGSBAgEBPQADALBAgQEAAYNAMCAAMUPnv//2/h6uuuir82Z/9WTjyyCPD1NRUWL9+/W4/Q/GB5Nq1a8Pk5KTPGgECNQj0HvYfeuih4f3vf3/xsD9+e7/3oL8XCugtVTUAEM/7wAc+EPbee+/iEvFb/5dddlkR/Il/PmfOnO138fjjj4fLL7+8eFXAjufUcJulLyEAUJoqqwMFAMq3SwCgvFUTRwoANKFsDQIECAwWEAAwGQQIEBAAMAMECBDoCQgAmAUCBAgIAAyaAQGAASq33npruOaaa8KHP/zh4uFg/Bbyo48+utvP0H777RdOP/30MG/ePJ81AgRqEIjb/X/1q18NK1euDMuXL99+xd6fv/vd7y5eC9D7mWkAIL4SIG7/v3Tp0nDGGWc87w5i8CC+iiC+VmD16tVhwYIFNdxhtUsIAFTzyuVoAYDynRIAKG/VxJECAE0oW4MAAQKDBQQATAYBAgQEAMwAAQIEegICAGaBAAECAgCDZkAAwCeDAIHkBDZv3hy++MUvhrvvvnuXtcWt+3f8pn5dAYBly5YVYZ4dfwQAkhuRzhQkAFC+lQIA5a2aOFIAoAllaxAgQEAAwAwQIEBgVwJxp774ysAlS5YUrwz0Q4AAgXEVEAAY1867bwIEdhSI/1wYf+IXPP1sExAA2GkStmzZUnzbf6+99tq+NbhhIUCgWYH777+/2HJ/0aJF4fjjj+9bPO7Scd9994XzzjsvHH744cXvZxoA6L0CIP6Lg3POOed5rwB47LHHwmc+85lihw+vAGh2Frq+mgBA+Q4LAJS3auJIAYAmlK1BgACBwQJ2ADAZBAgQsAOAGSBAgEBPQADALBAgQMAOAINmQABgJ5WNGzeGqampcOqpp4YVK1b43BAg0ILAP/3TP4X4n/e///3hpS99aV8Fd955Z7El/5ve9Kbwzne+s/j9oADAV77yleIbATsGBZ588snw+c9/vjhnx4f5W7duLV73Ef+h+ayzznreuj/4wQ+K373tbW8LJ510UgsiIXgFQCvsI19UAKA8sQBAeasmjhQAaELZGgQIEBgsIABgMggQICAAYAYIECDQExAAMAsECBAQABg0AwIAO6kIAPhbBYF2BZ544olwxRVXhPig/oMf/GCYP39+X0Fxq7+4Q0D8WbVqVZg7d+7AAMCNN94YrrrqqnDUUUeFuLX/K17xijAxMTEwABCvtWHDhvC5z30uxN0AXvWqV4UjjjiiCBD8+Mc/Lv7vuDPAPvvsMxAoviYgBg7uueeecO6554bFixeHsn9WRlwAoIxSfscIAJTvmQBAeasmjhQAaELZGgQIEBgsIABgMggQICAAYAYIECDQExAAMAsECBAQABg0AwIAO6kIAPhbBYF2BX7+85+HL37xi+HVr351OP3003dZzLXXXhtuuOGG7bsEDNoBIIYJ1q1bF+64445wwAEHhA9/+MPF1v6DdgDoLRQf/sdrx4f+mzdvLsIFMQxw8sknF68G2dVPfNgfdwmIuxPsGAAo82dlxAUAyijld4wAQPmeCQCUt2riSAGAJpStQYAAgcECAgAmgwABAgIAZoAAAQI9AQEAs0CAAAEBgEEzIACwk4oAgL9VECCQooAAQIpdmXlNAgDlDQUAyls1caQAQBPK1iBAgIAAgBkgQIDArgTizoBxx74lS5aEhQsXgiJAgMDYCggAjG3r3TgBAjsIxH8ujD9Lly7l8pyAAMBOo9ALADz66KNh3333LT0oixYtCmvWrAkLFiwofY4DCRAgUFZAAKCsVF7HCQCU75cAQHmrJo4UAGhC2RoECBAYLGAHAJNBgAABOwCYAQIECPQEBADMAgECBOwAMGgGBAB2UukFANavX1/pMxPf97127dowOTlZ6TwHEyBAoIyAAEAZpfyOEQAo3zMBgPJWTRwpANCEsjUIECAwWEAAwGQQIEBAAMAMECBAoCcgAGAWCBAgIAAwaAYEAHZS8QoAf6sgQCBFAYs8hiMAACAASURBVAGAFLsy85oEAMobCgCUt2riSAGAJpStQYAAAQEAM0CAAIFdCXgFgNkgQIDANgEBAJNAgAABAYBBMyAAsJOKAIC/VRAgkKKAAECKXZl5TQIA5Q0FAMpbNXGkAEATytYgQIDAYAE7AJgMAgQI2AHADBAgQKAnIABgFggQICAAIABQ4lMgAFACySEECDQuIADQOHkjCwoAlGcWAChv1cSRAgBNKFuDAAECAgBmgAABArsSsAOA2SBAgMA2AQEAk0CAAAEBgEEzYAeAnVQEAPytggCBFAUEAFLsysxrEgAobygAUN6qiSMFAJpQtgYBAgQGC9gBwGQQIEDADgBmgAABAj0BAQCzQIAAAQEAAYASn4Knn3463HHHHeEFL3hBOOyww0qc4RACBAiMXkAAYPTGbawgAFBeX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j/27jTYtqq8H/U4hx5EBDR0IoItKoiICogdjaCUGBBDCNg32NzcyqfcW6n7/da//p/ywTKAKHg0xBJDAoqCQhRBiFKIiA2NYERBKBVELBQVbr1zn3Xu3nutfVY35ppjzP3sqlQiZ80x3vm87z5R52+NKQAwagacAOA3gwABAhUICABU0KQZShQAmBxNAGByq0V8UgBgEcr2IECAwGgBJwCYDAIECDgBwAwQIEBgICAAYBYIECAgACAA4LeAAAEClQoIAFTauDFlCwBM3lcBgMmtFvFJAYBFKNuDAAECAgBmgAABAmsJOAHAbBAgQGBJQADAJBAgQEAAYNQMOAHAbwYBAgQqEBAAqKBJM5QoADA5mgDA5FaL+KQAwCKU7UGAAIHRAk4AMBkECBBwAoAZIECAwEBAAMAsECBAQABAAMBvAQECBCoVEACotHFjyhYAmLyvAgCTWy3ikwIAi1C2BwECBAQAzAABAgTWEnACgNkgQIDAkoAAgEkgQICAAMCoGXACgN8MAgQIVCAgAFBBk2YoUQBgcjQBgMmtFvFJAYBFKNuDAAECowWcAGAyCBAg4AQAM0CAAIGBgACAWSBAgIAAgACA3wICBAhUKiAAUGnjxpQtADB5XwUAJrdaxCcFABahbA8CBAgIAJgBAgQIrCXgBACzQYAAgSUBAQCTQIAAAQGAUTPgBAC/GQQIEKhAQACggibNUKIAwORoAgCTWy3ikwIAi1C2BwECBEYLOAHAZBAgQMAJAGaAAAECAwEBALNAgAABAQABAL8FBAgQqFRAAKDSxo0pWwBg8r4KAExutYhPCgAsQtkeBAgQEAAwAwQIEFhLwAkAZoMAAQJLAgIAJoEAAQICAKNmwAkAfjMIECBQgYAAQAVNmqFEAYDJ0QQAJrdaxCcFABahbA8CBAiMFnACgMkgQICAEwDMAAECBAYCAgBmgQABAgIAAgB+CwgQIFCpgABApY0bU7YAwOR93fmIv0q7HXP55Bf4ZGsCG7bfK+18wi9bW39rC//P//xP+tWvfpVe/vKXd7K/TQkQIFCCgABACV1QAwECXQs4AaDrDtifAIFSBAQASumEOggQ6FLgRz/6UbP9wQcf3GUZRe3tBICi2qEYAgQIjBYQAOjnZAgATN7XXY7YKz31mMsmv8AnWxPY7tn/Z9r+xf/c2vpbW1gAoBN2mxIgUJiAAEBhDVEOAQKdCAgAdMJuUwIEChQQACiwKUoiQGDhAgIAw+QCAAsfQxsSIEBgegEBgOnNarhCAGDyLgkATG7V5ie33e/stMMh56a0zc5tbrPm2gIAnbDblACBwgQEAApriHIIEOhEQACgE3abEiBQoIAAQIFNURIBAgsXEAAYJhcAWPgY2pAAAQLTC5z5nv8j/WX7vdI//dM/TX+xK4oVePqff532fPTeYusrqbCNO25I2z79kZJKWne1bNzlOWnDjvt3et8CAJ3y25wAgUIEBAAKaYQyCBDoVEAAoFN+mxMgUJCAAEBBzVAKAQKdCQgADNMLAHQ2jjYmQIDA5AJnn3122rBhQ9q0adPkF/kkAQIEeiYgANCzhrodAgRmEhAAmInNRQQI9ExAAKBnDXU7BAjMLCAAMDOdCwkQ6JGAAMBwMwUAejTgboUAgf4KCAD0t7fujACByQUEACa38kkCBPorIADQ3966MwIEJhcQAJjcyicJEOi3gABAv/vr7ggQmExAAEAAYLJJ8SkCBAgUJiAAUFhDlEOAQCcCAgCdsNuUAIHCBAQACmuIcggQ6ERAAKATdpsSIFCggABAgU1REgECCxcQABAAWPjQ2ZAAAQI5BAQAcihagwCB2gUEAGrvoPoJEMghIACQQ9EaBAjULiAAUHsH1U+AQC4BAYBcktYhQKBmAQEAAYCa51ftBAisYwEBgHXcfLdOgMAWAQEAw0CAAIGUBABMAQECBFISADAFBAgQWBIQADAJBAgQSEkAQADA7wEBAgSqFBAAqLJtiiZAILOAAEBmUMsRIFClgABAlW1TNAECmQUEADKDWo4AgWoFBACqbZ3CCRDIKCAAIACQcZwsRYAAgcUJCAAsztpOBAiUKyAAUG5vVEaAwOIEBAAWZ20nAgTKFRAAKLc3KiNAYLECAgCL9bYbAQJlCggACACUOZmqIkCAwBgBAQAjQoAAgZQEAEwBAQIEvALADBAgQCAEBADMAQECBJYEBABMAgECBLwCYNQMbHjyySefNBwECBAgULaAAEDZ/VEdAQKLERAAWIyzXQgQKFvACQBl90d1BAgsRkAAYDHOdiFAoHwBAYDye6RCAgTaF3ACwLCxAED7c2cHAgQIzC0gADA3oQUIEOiBgABAD5roFggQmFtAAGBuQgsQINADAQGAHjTRLRAgkEVAACALo0UIEKhcQABAAKDyEVY+AQLrVUAAYL123n0TILBcQADAP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Jzxgf8n/XHXQ9Kpp56aZ8EZVtn7id+kV/zP5TNc2f0lux7xSHpy2991X8iMFWzYbre0zdNPSBt3fcmMK7iMQD8EBAD60Ud3QYDAfAICAPP5uZoAgX4ICAD0o4/uggCB+QUEAOY3tAIBAvULCAAM91AAoP65dgcECKwDgVP//rz0yD5ndXqnr9n+znT2lR/qtIZZN9/3Hx9OTz5++6yXF3PdDod+Mm27/3uKqUchBBYtIACwaHH7ESBQooAAQIldURMBAosWEABYtLj9CBAoVUAAoNTOqIsAgUUKCAAMawsALHIC7UWAAIEZBQQAZoTbfFlfAgBxOzsf94u0Ycd95wNxNYFKBQQAKm2csgkQyCogAJCV02IECFQqIABQaeOUTYBAdgEBgOykFiRAoEIBAYDhpgkAVDjISiZAYP0JCADM1/N9//G36cnHfzzfIoVcvcNLP5W2fea7C6lGGQQWKyAAsFhvuxEgUKaAAECZfVEVAQKLFRAAWKy33QgQKFdAAKDc3qiMAIHFCQgADFsLACxu/uxEgACBmQUEAGamay7c9/9+ND35hx/Mt0ghV+9wyLlp22d9sJBqlEFgsQICAIv1thsBAmUKCACU2RdVESCwWAEBgMV6240AgXIFBADK7Y3KCBBYnIAAwLC1AMDi5s9OBAgQmFlAAGBmuuZCAYD5/FxNoBQBAYBSOqEOAgS6FBAA6FLf3gQIlCIgAFBKJ9RBgEDXAgIAXXfA/gQIlCAgADDcBQGAEiZTDQQIEBgjIAAw34gIAMzn52oCpQgIAJTSCXUQINClgABAl/r2JkCgFAEBgFI6oQ4CBLoWEADougP2J0CgBAEBAAGAEuZQDQQIEJhaQABgarIVFwgAzOfnagKlCAgAlNIJdRAg0KWAAECX+vYmQKAUAQGAUjqhDgIEuhYQAOi6A/YnQKAEAQGA4S44AaCEyVQDAQIExggIAMw3IgIA8/m5mkApAgIApXRCHQQIdCkgANClvr0JEChFQACglE6ogwCBrgUEALrugP0JEChBQABAAKCEOVQDAQIEphYQAJiabMUFAgDz+bmaQCkCAgCldEIdBAh0KSAA0KW+vQkQKEVAAKCUTqiDAIGuBQQAuu6A/QkQKEFAAGC4C04AKGEy1UCAAIExAgIA842IAMB8fq4mUIqAAEApnVAHAQJdCggAdKlvbwIEShEQACilE+ogQKBrAQGArjtgfwIEShAQABAAKGEO1UCAAIGpBQQApiZbcYEAwHx+riZQioAAQCmdUAcBAl0KCAB0qW9vAgRKERAAKKUT6iBAoGsBAYCuO2B/AgRKEBAAGO6CEwBKmEw1ECBAYIyAAMB8IyIAMJ+fqwmUIiAAUEon1EGAQJcCAgBd6tubAIFSBAQASumEOggQ6FpAAKDrDtifAIESBAQABABKmEM1ECBAYGoBAYCpyVZcIAAwn5+rCZQiIABQSifUQYBAlwICAF3q25sAgVIEBABK6YQ6CBDoWkAAoOsO2J8AgRIEBACGu+AEgBImUw0ECBAYIyAAMN+ICADM5+dqAqUICACU0gl1ECDQpYAAQJf69iZAoBQBAYBSOqEOAgS6FhAA6LoD9idAoAQBAQABgBLmUA0ECBCYWkAAYGqyFRcIAMzn52oCpQgIAJTSCXUQINClgABAl/r2JkCgFAEBgFI6oQ4CBLoWEADougP2J0CgBAEBgOEuOAGghMlUAwECBMYICADMNyICAPP5uZpAKQICAKV0Qh0ECHQpIADQpb69CRAoRUAAoJROqIMAga4FBAC67oD9CRAoQUAAQACghDlUAwECBKYWEACYmmzFBQIA8/m5mkApAgIApXRCHQQIdCkgANClvr0JEChFQACglE6ogwCBrgUEALrugP0JEChBQABguAtOAChhMtVAgACBMQICAPONiADAfH6uJlCKgABAKZ1QBwECXQoIAHSpb28CBEoREAAopRPqIECgawEBgK47YH8CBEoQEAAQAChhDtVAgACBqQUEAKYmW3GBAMB8fq4mUIqAAEApnVAHAQJdCggAdKlvbwIEShEQACilE+ogQKBrAQGArjtgfwIEShAQABjughMASphMNRAgQGCMgADAfCMiADCfn6sJlCIgAFBKJ9RBgECXAgIAXerbmwCBUgQEAErphDoIEOhaQACg6w7YnwCBEgQEAAQASphDNRAgQGBqAQGAqclWXCAAMJ+fqwmUIiAAUEon1EGAQJcCAgBd6tubAIFSBAQASumEOggQ6FpAAKDrDtifAIESBAQAhrvgBIASJlMNBAgQGCMgADDfiAgAzOfnagKlCAgAlNIJdRAg0KWAAECX+vYmQKAUAQGAUjqhDgIEuhYQAOi6A/YnQKAEAQEAAYAS5lANBAgQmFpAAGBqshUXCADM5+dqAqUICACU0gl1ECDQpYAAQJf69iZAoBQBAYBSOqEOAgS6FhAA6LoD9idAoAQBAYDhLjgBoITJVAMBAgTGCAgAzDciAgDz+bmaQCkCAgCldEIdBAh0KSAA0KW+vQkQKEVAAKCUTqiDAIGuBQQAuu6A/QkQKEFAAEAAoIQ5VAMBAgSmFhAAmJpsxQUCAPP5uZpAKQICAKV0Qh0ECHQpIADQpb69CRAoRUAAoJROqIMAga4FBAC67oD9CRAoQUAAYLgLTgAoYTLVQIAAgTECAgDzjYgAwHx+riZQioAAQCmdUAcBAl0KCAB0qW9vAgRKERAAKKUT6iBAoGsBAYCuO2B/AgRKEBAAEAAoYQ7VQIAAgakFBACmJltxgQDAfH6uJlCKgABAKZ1QBwECXQoIAHSpb28CBEoREAAopRPqIECgawEBgK47YH8CBEoQEAAY7oITAEqYTDUQIEBgjIAAwHwjIgAwn5+rCZQiIABQSifUQYBAlwICAF3q25sAgVIEBABK6YQ6CBDoWkAAoOsO2J8AgRIEBAAEAEqYQzUQIEBgagEBgKnJVlwgADCfn6sJlCIgAFBKJ9RBgECXAgIAXerbmwCBUgQEAErphDoIEOhaQACg6w7YnwCBEgQEAIa74ASAEiZTDQQIEBgjIAAw34gIAMzn52oCpQgIAJTSCXUQINClgABAl/r2JkCgFAEBgFI6oQ4CBLoWEADougP2J0CgBAEBAAGAEuZQDQQIEJhaQABgarIVFwgAzOfnagKlCAgAlNIJdRAg0KWAAECX+vYmQKAUAQGAUjqhDgIEuhYQAOi6A/YnQKAEAQGA4S44AaCEyey4hoceeihdeeWV6fvf/37605/+lLbbbrt04IEHppNPPjnts88+HVdX9vaPPPJI+o//+I90++23N3a77rpreslLXpLe9KY3pR133HGq4h9++OF03nnnpX333TedeeaZaZtttpn4+s9+9rMpHop89KMfTbvtttvE1y3qg7/97W/Txz72sXTAAQeks846q9Vtr7nmmvSNb3wjvfvd727meN6fv/zlL+kLX/hCuuuuu9I555yT9txzz3mXnOl6AYCZ2LZcJAAwn5+rCZQiIABQSifUQYBAlwICAF3q25sAgVIEBABK6YQ6CBDoWkAAoOsO2J8AgRIEBACGuyAAUMJkdljDT3/603ThhRemeMj5whe+MD33uc9NP//5z9Ott96aHn/88XTGGWekww47rMMKy936scceS+eff376xS9+kZ73vOc1D/8fffTRtHHjxvR3f/d3aYcddpiq+F//+tfp3HPPbQIA8ZA8ghiT/ggA/P9SX/nKV9J1112X3vWudzV9mfcnfjcuvvjiFL8rH/jAB9Jee+0175IzXS8AMBPblosEAObzczWBUgQEAErphDoIEOhSQACgS317EyBQioAAQCmdUAcBAl0LCAB03QH7EyBQgoAAwHAXBABKmMyOaohvrH/yk59M999/f/Nt6Wc/+9lbKomH0Z/4xCeaf/3BD34w7b777ukPf/hD8/n4pnob4wu+YQAAIABJREFU3zSPh9jxTfr3v//96VnPetaWWuJkgk2bNqU3vvGN6fjjj+9Ia3jbn/zkJ+mCCy5IRx55ZHrLW96SNmzY0FltAgB56NeawTyrz7eKAMB8fgIA8/m5mkApAgIApXRCHQQIdCkgANClvr0JEChFQACglE6ogwCBrgUEALrugP0JEChBQABguAsCACVMZkc1DI5lf9rTnpbe+973Dh1ZH68FiOPU3/nOd6YXv/jFAgCr+jQIJrzjHe9IhxxySEddXNpWACAPvwDA1h1fs/2d6ewrP5QHe8GrCAAsGNx2BFoSEABoCdayBAhUJSAAUFW7FEuAQEsCAgAtwVqWAIHqBAQAqmuZggkQaEFAAGAYVQCghUGrZck4rv7jH/94+vOf/9x8y39r7zaPB6Pf+973VtxanBgQwYEHH3ywOS3giCOOSI888kj6wQ9+kF7ykpc0x9iv9WD6a1/7Wrr22mubb/vfcccd6aqrrlqxdoQS/vqv/zr927/9WxM8WP4zeOA+ydpxksDPfvazNeuLdWP9K664IsW/WYpTEZ761Kemk046KR1++OHNcf6rfwYnIcSR8Mt/4oSCY445pjklIX6WhypW77Hzzjs365944olbXhUwCGQccMABjd3g56GHHkqXX355czrCWvUNLE4//fT09a9/PcXpBPETa8XrCMJz+U+sedlll6Uf//jH6YknnkjPeMYzmlMMnv/852/1JIMnn3yy6VfUE//FY/jEqyNOOeWU5pSItX7WurfY++abb05xbH/MzjbbbJMOOuigZr3VR+0vN4yZjZrD75vf/Gbabbfdtpgtn63BSRLj/OOaUTM4OOli1KwNao/r4v7Wsoiefetb32rqHNzjJGarLZ0AMN/frAIA8/m5mkApAgIApXRCHQQIdCkgANClvr0JEChFQACglE6ogwCBrgUEALrugP0JEChBQABguAsCACVMZoc1xDf845v+8fD2rW99a/MAOB7Crv6Jh93xoD8eLsd/yDrhhBOaB7DPec5z0i9+8YvmAfvjjz++5QFu/PPXv/71EwUAtt9+++Y1BNdff32677770rHHHpv22Wef9MxnPjPFf9Efe8c73eNb9hEsOPDAA5sH2tMGAEbVN3jVQdzTUUcd1YQg4t80xZ7xuoHjjjtu6IF4vBM+HrDHw/OoKx7677///k3NUdfqAMBjjz2WLrzwwvTzn/+8eegfwYn4yyhOEIh31Me76rfbbrvmIfLHPvax5qH9IADwwAMPNOvFA+yt1RcWt912WwrL8Ik+xoP62Gf5HtHXuLeoJz579NFHN//7xhtvbB7on3HGGemwww4bOZHx8P/qq69O8bA87uHlL395Cr8bbrghRaAhwhxrhUhG3Vs4XnLJJU0AIGpevl68TmH5ayni/qPme+65p/E59NBDm7m79dZbm1DES1/60jUDAJP4x32MmsFwjN6snrWw+PKXv9yEWLZmMag75jjuL34vfvnLXzZmETQ555xz0q677jrR3wACABMxrfkhAYD5/FxNoBQBAYBSOqEOAgS6FBAA6FLf3gQIlCIgAFBKJ9RBgEDXAgIAXXfA/gQIlCAgADDcBQGAEiazwxriW8zxEPOrX/1q8yA1HnbGQ8/XvOY1zYPN5d+AH3zz/eGHH06Db0ZH6YNv2P/VX/1V8633eBg8+Jn0IX18fq3j1wdH7cc37OOh/LRrr1VfPMS99NJL0y233NLUHfcbP/FgetOmTc0D5nhA+/SnP31kh0a9AmBgFBcMTgCIoEA8vH7DG97QfGM9fmLvL3zhC82pCvHgPB5qr35IHnWEyV133TVU3+c+97l05513NvXtvffezeeinre//e3Ng+bBfcQ/j7DCBz7wgSZQET2+6KKLmof9y099+P3vf9+EOOLBe3x2p512GrrnCGecf/75TaAgggKDoEjU96lPfSq9+tWvTm9+85tHWo0KAIRL1BL1nnbaaVtmLR6QRy177LHHFsObbropff7zn2/m8uSTT94SyogwQwQkXvCCF6wZAJjUf2szuHqOI4gQNcarMZZbDOqJQMLb3va2dPfddzd1H3nkkel1r3vdFpsIXMTsDV6vMclfAQIAkyit/RkBgPn8XE2gFAEBgFI6oQ4CBLoUEADoUt/eBAiUIiAAUEon1EGAQNcCAgBdd8D+BAiUICAAMNwFAYASJrOAGuLBdTxkjaPK49vQ8YA6vtUex+0Pjo8fFwB47Wtfu+IB/eCBavyX9csDA/HPRx3T3nYAYHV9cRx7fOM+HqDHg9jlJx985zvfaR7Qx7fQ47j2UT+TBgAGAYQ42j4e0O+yyy7NcuH5xz/+sQlMjDoBYGv1xWkCcWJCPHSPB/uTBi3iuniIH69riCP/l//Esf7xbfxBqGD1PcdpEdG3973vfc032Qc/8R+6zzvvvOa+wivuZfXPqADAxRdf3LzWIIII++6771At0YMIR8Qx/vHZ+At88K8HHx617urZmtR/MK9R0+p9VvuuZREBiwjUxE/M2yiL+LO1Qi1b+6tAAGC+vygFAObzczWBUgQEAErphDoIEOhSQACgS317EyBQioAAQCmdUAcBAl0LCAB03QH7EyBQgoAAwHAXBABKmMzCaohvg8fx5vEANh7MxsPQeLjbtwDA4MFw3NdaPxGAiFcPjPqZNAAQYYp4VUC85z4eEMeR7/GN9fg2e4QP4lv38bP6Yfagvle84hVDD+tX1zNpAGBQ81r3u+OOOw49/B58NvaIEwvW+okTFAanHqz+zOp7G8xS/PMIh8Rx+Mt/Yvbim/PhHwGMOEEh/ovO1UGSSQIAk/rH/muFUFb7xr+Ob/d/+MMfXvOEiMH9PProo01wIux/97vfrbjP1adabO2vAgGA+f6iFACYz8/VBEoREAAopRPqIECgSwEBgC717U2AQCkCAgCldEIdBAh0LSAA0HUH7E+AQAkCAgDDXRAAKGEyC6whHprGN8LjRIDBt+D7GgCIb9DHQ/ZRP/Fu+sEJCKv/fNIAwOC6eBd9HEd/2223Ncfyx7+O4+/jqPg4fWCtAEB8y3/w6oC1RmXaAECcABBH+a/+iTqe+9znrniNw+AzsUfUf9xxx6Xddttt6NoIicTJAMtPUhh8aK0AQIRN4iH6U57ylBXrLQ8AvOhFL0qf/vSn0/333z9TAGBS//jcNAGAOO4/AglrzUesF6/LiNMR4qSH17/+9U3wY4cddmgc44QJAYDF/eUnALA4azsRaFNAAKBNXWsTIFCLgABALZ1SJwECbQoIALSpa20CBGoSEACoqVtqJUCgLQEBgGFZAYC2pq2CdW+55Zb0r//6r82x9KMegMe3lq+66qrmW9jxLfi+BQDi4Wy8AiBOOVj9CoBJ2jdpACAe9Mc3/+MB+eDh+F/+8pd0ySWXpO9+97tbAharH5Jv7RUAUXu8h34QUJg0ABAPTuLd9a985SvHniqw2uDKK69M3/jGN4ZeATCJ1VqvALjjjjtGvnIgHo7HaQODo/jjX4f36tcFTHICwKT+cR+TBgDWegVA9DXCHfETYYgbbrghffGLX2zmK4IMgx+vAJhkavJ+RgAgr6fVCHQlIADQlbx9CRAoSUAAoKRuqIUAga4EBAC6krcvAQKlCQgAlNYR9RAg0IWAAMCwugBAF5NYyJ6/+tWv0rnnntscSR/f8l9+DHs8sP7MZz6T7rrrruYhbDxojm8xf/KTn0wPPfTQim9iD46qj3eeH3/88SvuLh7cxnvlB2vEHw7WjgfYy9+1vtZ73n/wgx803wA/4YQTVqw/6dpr1RcPa+OBb/zFcMYZZ6TDDjtsS+3xgP2+++5rjp/fuHHjyI5NGgCIIEX8TwQt4hv/g58bb7wxXXrppc3D4Re/+MVDJwAM6ouj5qM/ccR+/MTpDHHdrbfeuuWB+KQBgHgYfv7556ff/OY3K9aMdeMb9vHn0evBawmW33j0K8IDcWJC1LPTTjttqScM99lnn7T77ruPtBr1oP6HP/xh09c4jeC0007b4hz/hWbM5R577LHllQKDzx5zzDHp5JNP3lJfzOenPvWp5uH6WWed1ewd1tdee+2W2ZrUP65dawZX+w4sDj300HT66advCXbEzIRv9DNOdviv//qvFMGJqC0+Gz9PPPFEE6yJEIETABb3l6EAwOKs7USgTQEBgDZ1rU2AQC0CAgC1dEqdBAi0KSAA0KautQkQqElAAKCmbqmVAIG2BAQAhmUFANqatkrWjVMA4l3r8ZA7HnY///nPbx7wx0P7+N9xMsCpp5665QFnPHT/9re/nV760pc2D13jQWc8OI4Hw6MCAHHU+UUXXdSEDI4++uj05z//OcWeDz74YFr9vvnrrrsuXXbZZc3R9LF+nDoQD5l/+ctfNg+Et9122xTH4Uede++9d3OM+iRrby2g8Otf/7qpPb5tHw9o4/j7+C/U4pvbsff73ve+9IxnPGNkNycNACzf4/DDD08HHXRQ8/74MI6j9ONb7XGM/KiH5HHv8UA53I466qi05557pvg3dXH8fIQt4jj+eFg/aQAgbiSuvfDCC5sgQQQS9t9//y317Lfffuld73pXc1rB6p/4/NVXX52++tWvNiavetWrmh4O6jn22GObmkYFJkbd2+AUhHCI0EHUElZhH/e0PPQQoZHo9Z133tl89mUve1lzHxGCiD+LeVkrADCpf9zvWjO42jcs/vM//zNFiCOCGctr33nnnZvwQfTq3nvvTRdccEFTY8x1zFT8s5j/+BEAWNxflAIAi7O2E4E2BQQA2tS1NgECtQgIANTSKXUSINCmgABAm7rWJkCgJgEBgJq6pVYCBNoSEAAYlhUAaGvaKlr3gQceaB7sxgP1OOY/Hr7GA954oBvfil/+QDe+GR8nA8RDzDjiPB4Wx/VrBQDiQWk84P3yl7/cPGTfbrvtmoel8b/jPe/LTwCIb5/Hsfi33XZb8+3vj3zkI01wINaIB7PxrenHH3+82TPCB5OuvbUAQLQp6rriiiuaI+bjQW081I4wwEknnTT0bvrlbZ00ADBqj7j/CDiceOKJW741P+oheVwbQYzLL7883X777U19YRMPjpf3ZpoAQKwZPYuwRQQR4kF8OMdrAeI99fGO+rV+wjyO5o9exIP1+Nlrr72aeiIMMurkgPjMWvcWe19//fXNN/ajD/GKhAhInHLKKc26y3/iBIro00033dQEImJGo96o5YADDlgzADCpf3xurRkc5Rvf5I/Zjv3j/uL3ZDA3y09CiFcCxGsA4nSAQdAmAgwRpnnBC16QzjzzzDXdlt//qX9/Xnpkn6VTDrr6ec32d6azr/xQV9vPta8AwFx8LiZQjIAAQDGtUAgBAh0KCAB0iG9rAgSKERAAKKYVCiFAoGMBAYCOG2B7AgSKEBAAGG6DAEARo6kIAgRmEYjXWHz84x9vQgODEwBmWaeGawQA5uuSAMB8fq4mUIqAAEApnVAHAQJdCggAdKlvbwIEShEQACilE+ogQKBrAQGArjtgfwIEShAQABjuggBACZOpBgIEtioQJwV87WtfS0cccURztH78xGkE3/zmN9OXvvSl9Ja3vCUdc8wxvVYUAJivvQIA8/m5mkApAgIApXRCHQQIdCkgANClvr0JEChFQACglE6ogwCBrgUEALrugP0JEChBQABguAsCACVMphoIENiqQLx64rzzzku///3v01FHHdUc/x9/ocdrGJ797Gend7/73WmnnXbqtaIAwHztFQCYz8/VBEoREAAopRPqIECgSwEBgC717U2AQCkCAgCldEIdBAh0LSAA0HUH7E+AQAkCAgACACXMoRoIEJhB4A9/+EO66qqr0s0335ziP+jvuOOO6bDDDktvfvObm/+77z8CAPN1W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ICAYD5/FxNoBQBAYBSOqEOAgS6FBAA6FLf3gQIlCIgAFBKJ9RBgEDXAgIAXXfA/gQIlCAgADDcBScAlDCZaiBAgMAYAQGA+UZEAGA+P1cTKEVAAKCUTqiDAIEuBQQAutS3NwECpQgIAJTSCXUQINC1gABA1x2wPwECJQgIAAgAlDCHaiBAgMDUAgIAU5OtuEAAYD4/VxMoRUAAoJROqIMAgS4FBAC61Lc3AQKlCAgAlNIJdRAg0LWAAEDXHbA/AQIlCAgADHfBCQAlTKYaCBAgMEZAAGC+EREAmM/P1QRKERAAKKUT6iBAoEsBAYAu9e1NgEApAgIApXRCHQQIdC0gANB1B+xPgEAJAgIAAgAlzKEaCBAgMLWAAMDUZCsuEACYz8/VBEoREAAopRPqIECgSwEBgC717U2AQCkCAgCldEIdBAh0LSAA0HUH7E+AQAkCAgDDXXACQAmTqQYCBAiMERAAmG9EBADm83M1gVIEBABK6YQ6CBDoUkAAoEt9exMgUIqAAEApnVAHAQJdCwgAdN0B+xMgUIKAAIAAQAlzqAYCBAhMLSAAMDXZigsEAObzczWBUgQEAErphDoIEOhSQACgS317EyBQioAAQCmdUAcBAl0LCAB03QH7EyBQgoAAwHAXnABQwmSqgQABAmMEBADmGxEBgPn8XE2gFAEBgFI6oQ4CBLoUEADoUt/eBAiUIiAAUEon1EGAQNcCAgBdd8D+BAiUICAAIABQwhyqgQABAlMLCABMTbbiAgGA+fxcTaAUAQGAUjqhDgIEuhQQAOhS394ECJQiIABQSifUQYBA1wICAF13wP4ECJQgIAAw3AUnAJQwmWogQIDAGAEBgPlGRABgPj9XEyhFQACglE6ogwCBLgUEALrUtzcBAqUICACU0gl1ECDQtYAAQNcdsD8BAiUICAAIAJQwh2ogQIDA1AICAFOTrbhAAGA+P1cTKEVAAKCUTqiDAIEuBQQAutS3NwECpQgIAJTSCXUQINC1gABA1x2wPwECJQgIAAx3wQkAJUymGggQIDBGQABgvhERAJjPz9UEShEQACilE+ogQKBLAQGALvXtTYBAKQICAKV0Qh0ECHQtIADQdQfsT4BACQICAAIAJcyhGggQIDC1gADA1GQrLhAAmM/P1QRKERAAKKUT6iBAoEsBAYAu9e1NgEApAgIApXRCHQQIdC0gANB1B+xPgEAJAgIAw11wAkAJk6kGAgQIjBEQAJhvRAQA5vNzNYFSBAQASumEOggQ6FJAAKBLfXsTIFCKgABAKZ1QBwECXQsIAHTdAfsTIFCCgACAAEAJc6gGAgQITC0gADA12YoLBADm83M1gVIEBABK6YQ6CBDoUkAAoEt9exMgUIqAAEApnVAHAQJdCwgAdN0B+xMgUIKAAMBwF5wAUMJkqoEAAQJjBAQA5hsRAYD5/FxNoBQBAYBSOqEOAgS6FBAA6FLf3gQIlCIgAFBKJ9RBgEDXAgIAXXfA/gQIlCAgACAAUMIcqoEAAQJTCwgATE224gIBgPn8XE2gFAEBgFI6oQ4CBLoUEADoUt/eBAiUIiAAUEon1EGAQNcCAgBdd8D+BAiUICAAMNwFJwCUMJlqIECAwBgBAYD5RkQAYD4/VxMoRUAAoJROqIMAgS4FBAC61Lc3AQKlCAgAlNIJdRAg0LWAAEDXHbA/AQIlCAgACACUMIdqIECAwNQCAgBTk624Q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KCff/xt+nJx3883yKFXL3jkf+Vttnz9YVUowwCixUQAFist90IEChTQACgzL6oigCBxQoIACzW224ECJQrIABQbm9URoDA4gQEAIatnQCwuPmzEwECBGYWEACYma65sC8BgI27H512OvqbKaWN84G4mkClAgIAlTZO2QQIZBUQAMjKaTECBCoVEACotHHKJkAgu4AAQHZSCxIgUKGAAMBw0wQAKhxkJRMgsP4EBADm6/m+/9dv05N/rPgEgG13S9v+1ZvTDi/5WErb7T4fhqsJVCwgAFBx85ROgEA2AQGAbJQWIkCgYgEBgIqbp3QCBLIKCABk5bQYAQKVCggACABUOrrKJkBgvQucffbZacOGDWnTpk3rncL9EyCwjgUEANZx8906AQJbBAQADAMBAgRSEgAwBQQIEFgSEAAwCQQIEEhJAEAAwO8BAQIEqhQQAKiybYomQCCzgABAZlDLESBQpYAAQJVtUzQBApkFBAAyg1qOAIFqBQQAqm2dwgkQyCggACAAkHGcLEWAAIHFCQgALM7aTgQIlCsgAFBub1RGgMDiBAQAFmdtJwIEyhUQACi3NyojQGCxAgIAi/W2GwECZQoIAAgAlDmZqiJAgMAYAQEAI0KAAIGUBABMAQECBFISADAFBAgQ8AoAM0CAAIGBgACAWSBAgIBXAIyagQ1PPvnkk4aDAAECBMoWEAAouz+qI0BgMQICAItxtgsBAmULCACU3R/VESCwGAEnACzG2S4ECJQvIABQfo9USIBA+wJOABg2FgBof+7sQIAAgbkFBADmJrQAAQI9EBAA6EET3QIBAnMLCADMTWgBAgR6ICAA0IMmugUCBLIICABkYbQIAQKVCwgACABUPsLKJ0BgvQoIAKzXzrtvAgSWCwgAmAc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ICABU0SYkECLQuIADQOrENCBCoQMAJABU0SYkECLQuIADQOrENCBCoREAAoJJGKZMAgVYFnAAwzCsA0OrIWZwAAQJ5BAQA8jhahQCBugUEAOrun+oJEMgjIACQx9EqBAjULSAAUHf/VE+AQD4BAYB8llYiQKBeAQEAAYB6p1flBAisawEBgHXdfjdPgMBmAQEAo0CAAAGvADADBAgQCAEBAHNAgACBJQEBAJNAgAABrwAYNQNOAPCbQYAAgQoEBACJHTMIAAAgAElEQVQqaJISCRBoXUAAoHViGxAgUIGAEwAqaJISCRBoXUAAoHViGxAgUImAAEAljVImAQKtCjgBYJhXAKDVkbM4AQIE8ggIAORxtAoBAnULCADU3T/VEyCQR0AAII+jVQgQqFtAAKDu/qmeAIF8AgIA+SytRIBAvQICAAIA9U6vygkQWNcCAgDruv1ungCBzQICAEaBAAECXgFgBggQIBACAgDmgAABAksCAgAmgQABAl4BMGoGnADgN4MAAQIVCAgAVNAkJRIg0LqAAEDrxDYgQKACAScAVNAkJRIg0LqAAEDrxDYgQKASAQGAShqlTAIEWhVwAsAwrwBAqyNncQIECOQREADI42gVAgTqFhAAqLt/qidAII+AAEAeR6sQIFC3gABA3f1TPQEC+QQEAPJZWokAgXoFBAAEAOqdXpUTILCuBQQA1nX73TwBApsFBACMAgECBLwCwAwQIEAgBAQAzAEBAgSWBAQATAIBAgS8AmDUDDgBwG8GAQIEKhAQAKigSUokQKB1AQGA1oltQIBABQJOAKigSUokQKB1AQGA1oltQIBAJQICAJU0SpkECLQq4ASAYV4BgFZHzuIECBDIIyAAkMfRKgQI1C0gAFB3/1RPgEAeAQGAPI5WIUCgbgEBgLr7p3oCBPIJCADks7QSAQL1CggACADUO70qJ0BgXQsIAKzr9rt5AgQ2CwgAGAU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Jv//D/To/ucXw6+OCDK6h2vhLf9egl6el3fWu+RRZw9R5v++ECdmlvi4077J223e+stM1eb2lvEysTyCwgAJAZ1HIECFQp4ASAKtumaAIEMgsIAGQGtRwBAtUKCABU2zqFEyCQUcAJAMOYAgAZB8xSBAgQaEvg1L8/Lz2yz1ltLV/Uuv/r9/+cnvbty4qqaVQx+/zDfxdf4yQF7nDo+Wnb/d8/yUd9hkDnAgIAnbdAAQQIFCAgAFBAE5RAgEDnAgIAnbdAAQQIFCIgAFBII5RBgECnAgIAw/wCAJ2OpM0JECAwmYAAwGROi/xUXwIAaZunpF1OeCClbXZeJJ+9CMwkIAAwE5uLCBDomYAAQM8a6nYIEJhJQABgJjYXESDQQwEBgB421S0RIDC1gADAMJkAwNRj5AICBAgsXkAAYPHm43bsTQAgpbTTq29IG5925Lhb9ucEOhcQAOi8BQogQKAAAQGAApqgBAIEOhcQAOi8BQogQKAQAQGAQhqhDAIEOhUQABjmFwDodCRtToAAgckEBAAmc1rkp3oVADjmprRxt5cvks9e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esmNWeeOKJdMstt6RrrrkmxX9BFD977rlnOv7449Nhhx2WNm7cOFGt9957b7rgggvSkUcemU466aSJrvEhAosU+OxnP5vigdBHP/rRtNtuu6WHH344nXfeeWnfffdNZ555Ztpmm20WWU5rewkAtEY788ICADPTuZDAzAICADPTuZAAgR4JCAD0qJluhQCBmQUEAGamcyEBAj0TEADoWUPdDgECMwkIAAyzCQDMNEplX/SXv/wlfeELX0jx//zjgeiBBx7YFBz/pflvfvOb9KIXvSidccYZaaeddhp7I/fcc0+68MIL08tf/vJ0yimnjP28DxBYtMDqAMCvf/3rdO655zYBgLPOOittt912iy6plf0EAFphnWtRAYC5+FxMYCYBAYCZ2FxEgEDPBAQAetZQt0OAwEwCAgAzsbmIAIEeCggA9LCpbokAgakFBACGyQQAph6j8i+47rrr0uWXX9580//000/f8gA0ggFXXnlluvbaa9Mb3/jGdOyxxxZzM/EQ9/bbb0/vf//707Oe9axi6pq3kO9///tp06ZNjXecvuAnv8DqAED+HcpYUQCgjD4sr0IAoLyeqKj/AgIA/e+xOyRAYLyAAMB4I58gQKD/AgIA/e+xOyRAYDIBAYDJnHyKAIF+CwgADPdXAKBnM//YY4+l888/P/3hD39IH/rQh9JTn/rUFXf4+9//Pn3iE59If/zjH0f+eVccAgBdyde/rwBA/T1cfQf/6/f/nJ727cuKvzEBgOJbpMAeCggA9LCpbokAgakFBACmJnMBAQI9FBAA6GFT3RIBAjMJCADMxOYiAgR6JiAAIADQs5Eevp34L8bjAX98+/9tb3vbyPuN0wFuuOGG9L73vS895znPacICn/zkJ9MTTzyRXvjCF6Y4QWD77bdv3qn+29/+tlnvta997YpvsD/00EPpsssuSz/+8Y+b657xjGekt7zlLen5z39+2rBhQ7Pv4MFsnELw9a9/Pf3kJz9p/vnznve85mSCpz3taelrX/tauuqqq1bUGf988D73J598srnuiiuuSL/4xS+az43aa/BN+9NOOy397Gc/S9/73vfSn/70p/T0pz89nXrqqc2pArHGTTfd1PzzCEa86U1vSocffviWemPtsIjPxb9xGnzupJNOaj63cePGZv/BXn/zN3+T7rvvvvSd73ynCVTsscce6a1vfWs6+OCDmxrCLdZb/vOOd7wjHXLIIc0/Wr3Xzjvv3Oxz4oknph122GHsrE7Sg1GLxH1961vfSt/85jfTI488krbZZpum7/GKh913333FJbFHzEuczrCWR1ww6ediVm6++eb0la98ZcveBx10ULP3XnvttWLv+++/v3mVxb333tvYR43h8/nPfz69/e1v3+K4OgAQM/uxj30sHXDAAc0rAAY/q/eOVwPEqy3e/OY3px133HHi3sYH1+rvYK/lJz5M4721pjsBYOyvxMI/IACwcHIbEmheZ/SrX/2q+fvbDwECBNargADAeu28+yZAYLmAAIB5IECAwJKAAIBJIECAQEoCAMNT4ASAnv1mDB5OxwPSV7ziFSPvbvVnBgGAeKgZP3vvvXfz8DQeYsb71FcHAH7605+mCy+8sAkJHH300c3/vvHGG1P8F1FnnHFGEz6In3gwe9tttzV/fuCBBzbhgDvuuKP5RYwQwLve9a5m/XjQe/311zcP0+O1BPvss0/z2XhAe8011zSvLXj2s5+djjjiiOYhdDy8juvi+ngoHD+De4qH2VF7PBiI+4mHzfHP4oF6/M+rXvWqFKckRBDgd7/73Yo1Bvca/yHyqKOOSnvuuWfzb6DifuP4/uOOO64JCwz22mWXXVL8T6wZD8Djs/Gg+gMf+EATbrjrrruaayNQEQ/9X/KSlzQO8WeDveIBfDzUjvsLl1g7/u93v/vdaaeddlpzOiftweoFotfRu3iAEkYRAPnlL3/ZBEIiFHHOOeekXXfdtbnsgQceaIIhcc3WPCb9XLyC4pJLLml6Eg6xfzjE3uEa9xz3Hj/x0P+CCy5o+n3ooYem/fbbL916661N3REKWR6kmCQAsHzv6EWENMIwannmM5+5xXuS3u67774pZiT6G+sOfuL/jqBL3NOZZ57Z1D2N97i/igQAxgkt/s8FABZvbkcCAgBmgAABAqn5z13xn3Xi39NGiNgPAQIE1qOAAMB67Lp7JkBglIAAgLkgQICAAMCoGRAA6NlvxuAB5vIHpKtvcfV76QcBgHgQHA/V46Hw4GfwTefBCQDxQPaiiy5q/kunD37wg81D8vgZvFogHuTGA/B4eB0PZmOvCCMMvqkXD0njn99zzz3Nw+YIG8TPqFcAxH+Y27RpU/Pg/m//9m+3fEv7wQcfTP/yL//ShAjiQWv8DO4p6jz55JO3fKs/ggn//u//3pwAECceDB6qx/4RbIiH73FSQjxUvvTSS9Mtt9yS3vve9255EB31Rg1x+kDUGycKDPaKoEMEHiJgED8RKohvp8dJCMccc8yKupZ/I3ywV5wcEH160Yte1Hw2/vl///d/N3WccMIJK05cWN7DaXqwuvd33313U+ORRx6ZXve6123543CKfd/5znemF7/4xc2D7ehJPORe7fG5z30u3XnnnY1HnMYwyeeiz3FaRMxOzEKc1DA4USHmLnoRJyjEXhH8GMzDe97znvTc5z53i89Xv/rV5tSIaQMAg73f8IY3NLaDUyq+/e1vN/MRJ1JEwGSa3i63jd5dffXVTW3LwyKTek/y15AAwCRKi/2MAMBive1GIAQEAMwBAQIEBADMAAECBEJAAMAcECBAYElAAMAkECBAQABg1AwIAPTsN2OeAEBQxAPYwXHo8a9XBwB+/vOfp/PPP795WBoPupf/xFHx8Y3qwYP9td7NHg9Jr7322vT+97+/eTAfP6MCAGu1ZnDEe3yTflDvWvc9qP/Vr351c7T+4Gf1MfHxTfw4Nj4eVMdD8MFD/fh8PKiPo+jjG+px4sC4vZa/LmF12CLWG+y1/IH3oK74D7DnnXdec2rC6l4MPjNNDyYd79V1bs0j9o8TG8I0Tg1Yy2355+Jb9hdffHHzKoEIjsS36FfPTjjHTERfY83ddtttyGCU/SQnAMTeEWb48Ic/3IQ4Bj9xjPTHP/7xJoQRQZBperu8/sGJDDE/MSfLf4dG9WDUXIzrlQDAOKHF/7kAwOLN7UhAAMAMECBAQADADBAgQCAEBADMAQECBJYEBABMAgECBAQARs2AAEDPfjPmeQVAUIwLAAzWX4stHnwOHuznCADEN9Hj38REYCBOHYhvWg9+4rj4SQMAyx/Kx/WrAwDj3uke1wy+dT7NQ+JRD3oHe8WRnYMTDAb3FPf76U9/unktwkc/+tHmIfjqn2l6MKpPjz76aPNN9VgnXoOw/GdwUsGgxniNxOqgx/LPT/q5wSkT4R73FcGB5T/x8D9OJgjjOFXg3HPPbb75f9ZZZ6343CwBgMHe8ZB+rZ+XvvSlzV7T9Haw1uB1DvGvY/YHp2IM/nwS70n+GhIAmERpsZ8RAFist90IhIAAgDkgQICAAIAZIECAQAgIAJgDAgQILAkIAJgEAgQICACMmgEBgJ79ZsR/MR7Hqcfx9PGN5lE/V155ZfrGN77RHIkfx/0PHpDGZycNAMQJAHEE/+qf+OZ8PLiNd1HOGwCIh+Hxzfvvfve7zbHxsefuu+/ePLSO99gPvkEfoYNpH9yuFQCIb6rHQ+9RP/He+vh2+jR7bS0AEA+dV/domgDAJD1YfR8PP/xwc8LAH//4x/T6178+veAFL2hesRBH5If16gDA6pMTVq+31gkLqz83mLF4VUR8C/8pT3nKio8sDwDss88+zbfyDzrooKwBgN/85jfpuOOOG/nt/JirCJRM09u4gehXvBIhrovXZ8QJEct/JvWe5K8hAYBJlBb7GQGAxXrbjUAICACYAwIECAgAmAECBAiEgACAOSBAgMCSgACASSBAgIAAwKgZEADo2W/GY4891hzRHw9cP/ShDw1903rUn08TABgEDF75yldu9ZvhwTpvACDeDR/fBI930seD8sF722d5BcC4EwDiQW0cOx9H069+BcDqEZnmIfHWXgEQR9HHcfHxzvvBT3xbPB5+77LLLmu+AmCaHqyu/brrrktf/OIXm3uMY+8HP9O8AiCs7rnnnhSBiI0bN675CoDln4vgRBzDf8cdd2x5RcTy2iJ88L3vfa/5Bn0EO8IgTgmIQMpyn1lOAIhTIz7zmc+kOAFg9SsA5ultrHv11Vc3pykcf/zxTbhgMKODdSf1nuSvIQGASZQW+xkBgMV6241ACAgAmAMCBAgIAJgBAgQIhIAAgDkgQIDAkoAAgEkgQICAAMCoGRAA6OFvxre//e3m29xxCsDpp5++5QHqE0880TysvOaaa5pveh977LHN3U8TABgECOLb1PHwOr41PfiJY+vjz+PBcDwInSYAEA+Hf/SjH215fUCsOXjXfXxLPY7KHzxc/clPfpIuuuiiFO9bz/UKgPgmd9QbNZxxxhmN3eAnHmTfd999zbe744H3NAGAH/zgB82R/ieccELzkDh+4sFx9Cf+zVkceb/8Qfygd8s/v3pEp+nB6muj93ECRBx3f+ihhzZ/HHNx1VVXbZmLqHPgcffdd6/oc9R+6aWXpltvvTV98IMfTHvttVfjNu5zEaz44Q9/2FjEyQWnnXZaYxk/8WqHCHoMTnSIEwkGJz+85z3vaU6UGLh96Utfal4HMXgdQ/zz1XO2+nSH+MxNN93UvGLg8MMPb34n4qSK+In7jH5Gb6c9SSJOTYg5jPmMegZrLjef1HuSv4YEACZRWuxnBAAW6203AiEgAGAOCBAgIABgBggQIBACAgDmgAABAksCAgAmgQABAgIAo2ZAAKCHvxmDo/Pj//nHO+QH39S+995704MPPtg8cI6H3DvttFNz99MEAOLz8U3qOII/HgbH0fz7779/8wD45ptvTvvtt19zFHp8g32aAEB8U/qyyy5rXisQR+MfcsghzQP/2Ce+bR57xLvh4/j/O++8s9k7wge5AgBxX4N3uT/yyCPNw/F48BwPp2+44YbGKl6ZEDVMEwAYnGKw7bbbpjhOPx40R3Bh+V7xUDruJcIHsXb83xGuGPRn1IhO2oPV18YMXHDBBelPf/pTYx17DOYiPjt4BUD831F7nCbx5z//OR111FHNu+1jpmLv5d94n/RzMZeXXHJJMycxkzE74RC+0evlgZIIXMTejz/+ePPQPl4LcMsttzQPfqL30wYAlu99wAEHbAl43HjjjU2P44SJCCZM2tvB0f4xKxGkiVcILP+J+Y/Xa8R9TOo97q8iAYBxQov/cwGAxZvbkYAAgBkgQICAAIAZIECAQAgIAJgDAgQILAkIAJgEAgQICACMmgEBgJ7+ZsS3uuOBaXwDOR5wxk88wI0Ht/Ht9sG3r+OfTxsAiGseeOCB5oF9PPiPh6u77rpritcCxHvl4xvc8TNNACC+1R4Ph2+77bbmm+Af+chHmjXjAWt86zu+cR73FA/g4yF1BAbiIWx8Lo6Xn/TB7aDdo74lHn8W+11xxRXNevGQPL4VHmGAk046act766fZKx5WR63xDft4mB3hiME3/lfvtfPOOzcPu0888cQthlsbz0l6MOr6OEEhXgMQD6djDiKU8LKXvaz51v3q0xYeeuihdPnll6fbb7+98YjehP/qGZr0czEr119/ffMt/rj/+Nb8QQcdlE455ZTmNIHlP3F/8a39CCgM6oyH6jF30wYAYt1Rez/zmc9sXmXxrGc9q9l60t7+7Gc/S5/4xCea351RP8vDKdN4b63fAgDl/WUtAFBeT1TUfwEBgP732B0SIDBeIP7zXfz70YMPPjjFf4bwQ4AAgfUoIACwHrvungkQGCUgAK4ctOwAACAASURBVGAuCBAgIAAwagYEAPxmECBQjcB3vvOdJhSwPABQTfFzFioAMCdgC5cLALSAakkCYwQEAIwIAQIEnABgBggQIBACAgDmgAABAksCAgAmgQABAgIAo2ZAAMBvBgECxQnEqwHi37wed9xxzSkB8RPftt+0aVNzcsE555zTvEphPf0IAJTXbQGA8nqiov4LCAD0v8fukACB8QJOABhv5BMECPRfQACg/z12hwQITCYgADCZk08RINBvgXjFdvzESXl+lgQEAEwCAQLFCcQrHy6++OLmlQ9HHnlkU9+NN97YvHrihBNOaIIBGzZsKK7uNgsSAGhTd7a1BQBmc3MVgXkEBADm0XMtAQJ9ERAA6Esn3QcBAvMICADMo+daAgT6JCAA0KduuhcCBGYVEAAYlhMAmHWaXEeAQKsC999/f/riF7+Y7r777vTEE0+k3XbbLb3xjW9Mhx9+eNq4cWOre5e4uABAeV0R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VYAoLyeqKj/AgIA/e+xOyRAYLyAAMB4I58gQKD/AgIA/e+xOyRAYDIBAYDJnHyKAIF+CwgACAD0e8LdHQECvRUQACivtQIA5fVERf0XEADof4/dIQEC4wUEAMYb+QQBAv0XEADof4/dIQECkwkIAEzm5FMECPRbQABAAKDfE+7uCBDorYAAQHmtFQAorycq6r+AAED/e+wOCRAYLyAAMN7IJwgQ6L+AAED/e+wOCRCYTEAAYDInnyJAoN8CAgACAP2ecHdHgEBvBQQAymutAEB5PVFR/wUEAPrfY3dIgMB4AQGA8UY+QYBA/wUEAPrfY3dIgMBkAgIAkzn5FAEC/RYQABAA6PeEuzsCBHorIABQXmsFAMrriYr6LyAA0P8eu0MCBMYLCACMN/IJAgT6LyAA0P8eu0MCBCYTEACYzMmnCBDot4AAgABAvyfc3REg0FsBAYDyWisAUF5PVNR/AQGA/vfYHRIgMF5AAGC8kU8QINB/AQGA/vfYHRIgMJmAAMBkTj5FgEC/BQQABAD6PeHujgCB3goIAJTXWgGA8nqiov4LCAD0v8fukACB8QICAOONfIIAgf4LCAD0v8fukACByQQEACZz8ikCBPotIAAgANDvCXd3BAj0VkAAoLzWCgCU1xMV9V9AAKD/PXaHBAiMFxAAGG/kEwQI9F9AAKD/PXaHBAhMJiAAMJmTTxEg0G8BAQABgH5PuLsjQKC3AgIA5bVWAKC8nqio/wICAP3vsTskQGC8gADAeCOfIECg/wICAP3vsTskQGAyAQGAyZx8igCBfgsIAAgA9HvC3R0BAr0VEAAor7UCAOX1REX9FxAA6H+P3SEBAuMFBADGG/kEAQL9FxAA6H+P3SEBApMJCABM5uRTBAj0W0AAQACg3xPu7ggQ6K2AAEB5rRUAKK8nKuq/gABA/3vsDgkQGC8gADDeyCcIEOi/gABA/3vsDgkQmExAAGAyJ58iQKDfAgIAAgD9nnB3R4BAbwUEAMprrQBAeT1RUf8FBAD632N3SIDAeAEBgPFGPkGAQP8FBAD632N3SIDAZAICAJM5+RQBAv0WEAAQAOj3hLs7AgR6KyAAUF5rBQDK64mK+i8gAND/HrtDAgTGCwgAjDfyCQIE+i8gAND/HrtDAgQmExAAmMzJpwgQ6LeAAIAAQL8n3N0RINBbAQGA8lorAFBeT1TUfwEBgP732B0SIDBeQABgvJFPECDQfwEBgP732B0SIDCZgADAZE4+RYBAvwUEAAQA+j3h7o4Agd4KCACU11oBgPJ6oqL+CwgA9L/H7pAAgfECAgDjjXyCAIH+CwgA9L/H7pAAgckEBAAmc/IpAgT6LSAAIADQ7wl3dwQI9FZAAKC81goAlNcTFfVfQACg/z12hwQIjBcQABhv5BMECPRfQACg/z12hwQITCYgADCZk08RINBvAQEAAYB+T7i7I0CgtwICAOW1VgCgvJ6oqP8CAgD977E7JEBgvIAAwHgjnyBAoP8CAgD977E7JEBgMgEBgMmcfIoAgX4LCAAIAPR7wt0dAQK9FRAAKK+1AgDl9URF/RcQAOh/j90hAQLjBQQAxhv5BAEC/RcQAOh/j90hAQKTCQgATObkUwQI9FtAAEAAoN8T7u4IEOitgABAea0V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bY3AYBtnpJ2Oel35QGriMAIAQEAY0GAAIGUBABMAQECBFISADAFBAgQWBIQADAJBAgQSEkAQADA7wEBAgSqFBAAKK9tfQkA7HDo+Wnb/d9fHrCKCAgAmAECBAiMFBAAMBgECBAQADADBAgQGAgIAJgFAgQICACMmoENTz755JOGgwABAgTKFnj7h/93enSP49PBBx9cdqEZqnvXo5ekp9/1rQwrtbvEHm/7YbsbtLz6xh32Ttvud1baZq+3tLyT5QnkE3ACQD5LKxEgUK+AAEC9vVM5AQL5BJwAkM/SSgQI1C0gAFB3/1RPgEAeAScADDsKAOSZLasQIECgVYGzzz47bdiwIW3atKnVfSxOgACBkgUEAErujtoIEFiUgADAoqTtQ4BAyQICACV3R20ECCxSQABgkdr2IkCgVAEBgOHOCACUOq3qIkCAwDIBAQDjQIAAgZQEAEwBAQIEUhIAMAUECBDwCgAzQIAAgYGAAIBZIECAgFcAjJoBAQC/GQQIEKhAQACggiYpkQCB1gUEAFontgEBAhUICABU0CQlEiDQuoAT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Tv3789Ij+5zVmcG593w0pZ/+OMv+e/3DLmljuibLWjkW2fjUw9P2L/x/0zbPeGOO5axBgECLAgIALeJamgCBagQEAKpplUIJEGhRQACgRVxLEyBQlYAAQFXtUiwBAi0JCAAMwzoBoKVhsywBAgRyCvQpALD3P+ycNqT/ysmTYa2Naaejr00bd391hrUsQYBAWwICAG3JWpcAgZoEBABq6pZaCRBoS0AAoC1Z6xIgUJuAAEBtHVMvAQJtCAgADKsKALQxadYkQIBAZgEBgMygI5bbdp8z0g6H/1v7G9mBAIGZBQQAZqZzIQECPRIQAOhRM90KAQIzCwgAzEznQgIEeiYgANCzhrodAgRmEhAAGGb7/9q7E2e7qjJvwCvBMEPAMIthFFAMUAEFGhxaINgo2khoykYGARmkvqrvD/j+DS1AhkiwqW6g6AKLQhCqCaA0ICqmaKCBoAEcAME4oKRJvnp3OLdvcu8N95x11jl7r/ucKqvt5KzpeVeO957922sLAAy0lTQiQIDAaAUEAMp7z9vp8LTjZ4fzmIPyszUCgbkpIAAwN+tu1QQIbC4gAGBHECBAICUBALuAAAECmwQEAOwEAgQIpCQAIADg3wEBAgQ6KVBTAGDv/7swzU/3tq4O8xcel3Y4+fHWzcuECBD4XwEBALuBAAECKQkA2AUECBAQALAHCBAg0BMQALAXCBAgIAAw3R5wAoB/GQQIEOiAgABA+SIJAJQ3NgKBXAEBgFxB7QkQqEFAAKCGKloDAQK5Ak4AyBXUngCBWgQEAGqppHUQIJAj4AS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57jAunXr0tVXX90oXHHFFWnXXXfttMi7776bbr/99vT888+nyy+/PC1atCh7Pd/73vdSXJy56qqr0sKFC9MvfvGLtHLlynT++eenJUuWZPc/rA76mdcDDzyQHnzwwXTRRRelgw46aChTWLt2bbr++uvTCSeckD7/+c/Pqk8BgFkxZb1JACCLT2MCIxEQABgJs0EIEGi5gABAywtkegQIjERAAGAkzAYhQKADAgIAHSiSKRIgUFxAAGAq8byNGzduLC5vAAIVCDz99NPppptuSvFP5pxzzknHHXdcp1cVAYBbbrklvfTSS+kb3/hG2nvvvbPXU2MA4J577kkPP/xwuvDCC9NHPvKRbKPoYM2aNWnFihXp2GOPTV/60pdm1acAwKyYst4kAJDFpzGBkQgIAIyE2SAECLRcQACg5QUyPQIERiIgADASZoMQINABAQGADhTJFAkQKC4gADCVWACg+LYzQA0CcbE8Lm6/+OKLaZtttkkHHHBAOu+885r/3pbXX//613TDDTekt956a+IO/N7cYu7PPvtsuvTSS9PixYuLTbnGAEAxrD47FgDoE2yAtwsADICmCYERCwgAjBjccAQItFJAAKCV+ORcHAAAIABJREFUZTEpAgRGLCAAMGJwwxEg0FoBAYDWlsbECBAYoYAAwFRsAYARbkBDdVfg9ddfT9dcc0064ogj0rbbbpuefPLJ5tj8ffbZpzWLEgCYfSn6eQTA7Hst+04BgLK+0bsAQHljIxDIFRAAyBXUngCBGgQEAGqoojUQIJArIACQK6g9AQK1CAgA1FJJ6yBAIEdAAGCqngBAzo7Sds4IxBHw3//+95vnwC9YsKB5fns8u/3Tn/70FIO4EH/33Xen+OFr/fr1accdd0xLly5Np59+etpuu+2a98cF6Dh+f/ny5c1/f+aZZ9KGDRvSnnvumb785S9POWp+yz533XXXZvzod/78+c3pBD//+c83m8uBBx6YDj744BTPsJ/82m233SZOCNjyjv2ZChrj33vvvU3wIX7JDoM4vv6MM85I22+//USzmU4A+MpXvpLios3PfvazrHX27FauXJm++MUvptWrVzf9nnbaaenUU09tvFetWpUeeuihZp7h9A//8A8pPvzXrVuXLr744ma+vQDAP/3TP6VXX301Pf744+lvf/tb8/6zzjorHXnkkRNr+uEPf9j0Ofn0hHgMxHPPPZfuuuuuFF/ARg0iHBLH+e++++5N214gI+oafxd7KMIjV111VfrDH/6Qrrvuumb/xLxn8xIAmI1S3nsEAPL8tCYwCgEBgFEoG4MAgbYLCAC0vULmR4DAKAQEAEahbAwCBLogIADQhSqZIwECpQUEAKYKCwCU3nX677xAXFSOo/XjAvKVV17ZHPv/ne98J33gAx+YuKDcW+Tbb7/dPNv95Zdfbi7Ox0X4+OCJC87x/Ph4jnxcPO9dgI6+PvzhD6ejjjoqvfLKK+mpp55q/j6CBtE2Xm+88UZzsTh+uT3xxBPTokWLmnDBSy+91Fw8PuWUU5qL4L/73e/Sf/zHfzTviwviESbYaaedmj9/5JFHmgvdn/vc59K+++6bDjvssGac2QQA4pEC1157bfrTn/7UjB+nHrzwwgvNHA455JCJNcVcZwoA9NZ5zDHHpDhNIdrOmzev73VGm55dXHSPi/kHHXRQ4xf/uf3229MTTzyR9tprr3T88cenN998sxkr6hKeWwYAwif+M/m90e83vvGNtN9++zX+WwYA4uL//fff3/x59BlBiKjRj3/84ybsEUGBqFEvAPCrX/2q6Sfc4tERy5Ytm6ipAEC7Ph4EANpVD7MhMJ2AAIB9QYAAgdQEUONnzI9+9KPNz59eBAgQmIsCAgBzserWTIDAdAICAPYFAQIEUnMdLl7xe7LXJgEBADuBwPsIxIXzuAAeF3rPPPPM5t1xh39cVI+LvXEBuveKO/kjAPD3f//3zR3/8YoLxnFhOu7Qj/fHReDeRey4gB8X6+PCdryeffbZdNNNN6XDDz88nXfeec2d5XfccUdz53xcvO6FAt59990Ud8FHaCAeRbDHHntMXHCOC/Zxl/nChQsn5hUX5qPvyXexx1/OJgAQF9R/8IMfNHfGf+xjH5tYU9z9Hj9gxsXy/fffv/nzmQIAYRenHUQQIF4RXohQRazn/PPPb8IUs11nz+7oo49OcQd/BBnitWbNmiYoEUGL6LM3Vlycj/qFx5YBgAgknHvuuRPvjbXeeuutTe0iLBGvLQMAsR8iABLjTG77/PPPpxtvvDGddNJJzckIvQDAb37zmyYkEWGJ3iu+sHUCwL2t++wRAGhdSUyIwBQBAQCbggABAgIA9gABAgRCQADAPiBAgMAmAQEAO4EAAQICANPtAQEA/zIIvI9AXOyP49svueSSiYu4vYvNJ5xwwkQoILrpXdiNo/fPOeec5u7yeMXF4DhiPu7QmXwCQFyoXrJkycQMeqcNxEXruIgfwYBvfetbzd3jF1xwwcSF6mgQx9ZHsCBOC4gj5nsXnIcdAJiJJy6Mx2MBJq9hpgDAluuMAEMEHeJieqwzgg6zXWcvALBln/GogwgqRHAiTgPovXou8f9vGQDYso/pLsxvGQCIceLPJu+H3pcPETSImkdNYo0Rcpg8bm9OAgAL0/wkAODDlwCB/gUEAPo304IAgfoEnABQX02tiACB/gUEAPo304IAgToFBADqrKtVESDQn4ATAKZ6CQD0t4e8e44JxNHxcbd3PMf9sssumzhis/fncVE/Hguw8847NzJxt3+EBe65557mefS77LJLczf/pz71qeYifu9O/5kuYkcfk+/Wj/8/7hSPi9gzvXoXsUsGAOJLxvvuuy/FCQdbzmWQAECsZfKpCP2scya7yf0tXrx4gmvYAYCoT5zmMNOr96iB+HsBgOmV9v6/AgBz7KPUcgkMTUAAYGiUOiJAoMMCAgAdLp6pEyAwNAEBgKFR6ogAgY4LCAB0vICmT4DAUAQEAKYyCgAMZWvppFaB3pH+EQCY7hV3rsed+b2j8XvviYBAtF29enV64YUXmmfQxzH4Z599dnMXf78BgDhi/xOf+MS0c4hHEOy2227FTgBYu3Ztuv7665uQQzyzPo6yjyP7H3roobRq1aqBTgCIhUwXAJjNOmeyi0cSxKkIWz7moEQAIGp7yimnbPaYhV5x4gSAMOqd5hB/3jt5oPceJwAIANT6mWldBEoLCACUFtY/AQJdEBAA6EKVzJEAgdICAgClhfVPgEBXBAQAulIp8yRAoKSAAMBUXQGAkjtO350WiLv54yL1T3/60+Z58B/84Ac3W8+6devS/fff3xy//9WvfrW5uz8u9MeF37gI3HsGfRwFf9tttzX99I7rn+kidrRdsWJFii/14mj8mEMcjb/ffvtNeQTAlrilTgAIg5hvnIAQ8+i9hvkIgOhztuucyS5OXvj+978/JZAx7ABAPGbgwQcfnPIIgJnqEX8uALC5jhMAOv3RaPIExiogADBWfoMTINASAQGAlhTCNAgQGKuAAMBY+Q1OgECLBAQAWlQMUyFAYGwCAgBT6QUAxrYdDdx2gbfeeit9+9vfTosWLWou4C5YsGCzKffu8H799dfT5ZdfnvbYY4/m2fDxn3POOae547/3evTRR9Mdd9zRXJw+8sgjJ04AOPXUU9Npp5028WiA559/Pt14443NYwPiWfbxiiPn48Pr3HPPTcccc8xEnzG/V199tQkgxEkE8TiCOHL+zTffbMIDCxcunHjvLbfc0vSx5d3x0XdcTNny/ZMXOl3bWPu//du/NUfhz+YRAGGxfPnyiVDESy+91Mz10EMP7XudMwUAwuLaa69NcQR/zKkXwIgvSK+55pomwNG7ED9TH9PdmR/1jJMOenZr1qxpHssQpxVEoGOHHXZouCKsEcb77rtv2n333SdOZIi/EwDY/F+7AEDbP/3Mj0B7BQQA2lsbMyNAYHQCAgCjszYSAQLtFRAAaG9tzIwAgdEKCACM1ttoBAi0U0AAYGpdBADauVfNqgUCTzzxRLr11lvTF77whebo++leceR8vCcu+McR/W+88UZzcThOB1i6dGk6+OCD04svvpiefPLJ5oJ83EUfx/X3LkDHqQFLlixJH/3oR9Pvfve79OMf/7i5mB8XluNCdrwm93nUUUc1F83jS794b1x8vuSSS9Kee+7ZvDfu1n/sscfS0Ucf3TyWIMIGEVyIu+PvvPPO9JGPfKT5uxgz2s4mAPDUU0+lCAFsu+226bDDDmvmFxfBI4AQr9kEAKJNBCSOP/74JqAQP5jG2gdZ50wX7+MCfIQsImyxzz77pBNOOCFFOCPGipMZwnMYAYAYJ05+uO+++xr3WNP222/fjBPBhjgtIoId77zzThNyiJcAwOb/egQAWvABZwoEOiogANDRwpk2AQJDFRAAGCqnzggQ6KiAAEBHC2faBAgMXUAAYOikOiRAoIMCAgBTiyYA0MGNbMrlBeLY/u9+97tp7dq1zd39cUF5uldcYI67y+Pidu+UgLj4f/fddzcX+eNO+bgAHxfcTz/99ObO8Hj1LmJ/8YtfbC6mxzPlN2zY0FxQ/vKXv9xcqJ/82rLPuOAcYYDPf/7zaeedd554a1yUv/nmm5t5x3PoL7zwwrTddts1F8DjMQSrV69u7oT/5je/mXbZZZdZBQDignfc6X/PPfek3//+98164o7+xYsXN+GHOMEgLnjHa8tAQawz/iwCEi+88ELTz//8z/9krXOmAECMH3WL4/njjv34MmDXXXdtLshHACNCCMMIAMQ4PZN77723CWjEa++9907Lli1rQhcRbpju0QO9Qk130sD77eqz/s+1ad2+m06FGMfrmjVXpfTSM0MZWgBgKIw6ITAnBQQA5mTZLZoAgS0EBABsCQIECKTmd/74oveAAw5ovpPxIkCAwFwVEACYq5W3bgIEJgsIAEzdDwIA/o0QGIPA1i5ij2E6VQ8ZXwrEowHiBIMt78Tv0sIFAMpXa/7C49IOJz9efiAjECAwsIAAwMB0GhIgUJGAAEBFxbQUAgQGFhAAGJhOQwIEKhMQAKisoJZDgMBAAgIAU9kEAAbaShoRyBMQAMjzm6513JX/yCOPpP3333/i8QnxvqeffjqtXLkyHXfccenss88e/sAj6lEAoDy0AEB5YyMQyBUQAMgV1J4AgRoEBABqqKI1ECCQKyAAkCuoPQECtQgIANRSSesgQCBHQABgqp4AQM6O0pbAgAICAAPCbaVZHLm/YsWK5vEHS5cuTQcffHB68cUXm+P/41EAl156aVq0aNHwBx5RjwIA5aEFAMobG4FAroAAQK6g9gQI1CAgAFBDFa2BAIFcAQGAXEHtCRCoRUAAoJZKWgcBAjkCAgBT9QQAcnaUtgQGFBAAGBDufZqtX78+/ehHP0oPPfRQWrduXVqwYEE6/PDD05lnnpl23333MoOOqFcBgPLQAgDljY1AIFdAACBXUHsCBGoQEACooYrWQIBAroAAQK6g9gQI1CIgAFBLJa2DAIEcAQG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0BdAYCd0vz0wNgsZxr4Awd8M2338W+1bl4mRIDA/woIANgNBAgQSEkAwC4gQIBASgIAdgEBAgQ2CQgA2AkECBBISQBg6i6Yt3Hjxo02BwECBAi0W0AAoGx95m27V9rh0z9L87bbt+xAeidAIEtAACCLT2MCBCoREACopJCWQYBAloAAQBafxgQIVCQgAFBRMS2FAIGBBQQAptIJAAy8nTQkQIDA6ATO/cb/S3/bZUk666yzRjfopJGWvXZ32u5Prw1l7J0+/k6at/Nw+hrGhObN2yZ9YPFlad52ew+jO30QIFBQQACgIK6uCRDojIAAQGdKZaIECBQUEAAoiKtrAgQ6JSAA0KlymSwBAoUEBACmwgoAFNpsuiVAgMAwBb72ta+lefPmpZUrVw6zW30RIECgUwICAJ0ql8kSIFBIQACgEKxuCRDolIAAQKfKZbIECBQUEAAoiKtrAgQ6IyAAMLVUAgCd2b4mSoDAXBYQAJjL1bd2AgR6AgIA9gIBAgRSEgCwCwgQIJCSAIBdQIAAgU0CAgB2AgECBFISABAA8O+AAAECnRQQAOhk2UyaAIEhCwgADBlUdwQIdFJAAKCTZTNpAgSGLCAAMGRQ3REg0FkBAYDOls7ECRAYooAAgADAELeTrggQIDA6AQGA0VkbiQCB9goIALS3NmZGgMDoBAQARmdtJAIE2isgANDe2pgZAQKjFRAAGK230QgQaKeAAIAAQDt3plkRIEDgfQQEAGwRAgQIpCQAYBcQIEDAIwDsAQIECISAAIB9QIAAgU0CAgB2AgECBDwCYLo9MG/jxo0bbQ4CBAgQaLeAAEC762N2BAiMRkAAYDTORiFAoN0CTgBod33MjgCB0QgIAIzG2SgECLRfQACg/TUyQwIEygs4AWCqsQBA+X1nBAIECGQLCABkE+qAAIEKBAQAKiiiJRAgkC0gAJBNqAMCBCoQEACooIiWQIDAUAQEAIbCqBMCBDouIAAgANDxLWz6BAjMVQEBgLlaeesmQGCygACA/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c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SGIyAAMBxHvRAg0G0BAYBu18/sCRAYjoAAwHAc9UKAQLcFBAC6XT+zJ0BgeAICAMOz1BMBAt0VEAAQAOju7jVzAgTmtIAAwJwuv8UTIPCegACAr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ekAo9iAAAcXElEQVQ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GF1i3bl3693//9/Tss8+m9evXp1122SWddNJJ6TOf+UzaZpttBu9YSwIECIxZYOPGjemFF15Id999d3rllVea2SxcuDAtW7YsLV26NM2fP39ihvFZ+K1vfSu9+eabU2a92267pauuuqppG6933303Pfjgg+mRRx5Jf/zjH9OCBQvS4Ycfnv7xH/8x7brrrmNeteEJECAwVeDll19O3/nOd9Lbb7895S8PPPDAdPHFF6ftt9+++bt+fjb87W9/m2677bYU/W/YsKH5nDz99NObz9h58+YpBQECBFoh8Ne//jXdcMMN6aWXXtrqfM4///y0ZMmS5j2lPjdbAWISBAjMOYH4Hfbpp59ODzzwQDrllFPSxz/+8SkG/fye2897+/nZcs4VxoIJEBi5QHzvF9/pvfHGG+m8886b+D24NxHfJfZfEgGA/s20IECAQHGBuHB1zTXXNBe84ovaxYsXp5/85CdpzZo16fjjj09nnXWWL2+LV8EABAiUEogL9HfeeWfac889m8+0CDU9+uijKS5YnXbaac0XH70LVG+99VYTANhpp53Svvvuu9mUdthhh+b98X/jF4E77rgj/ed//mc66KCD0rHHHpt+9atfpSeffDLtvvvu6fLLL2+CVF4ECBBok8Avf/nLdN1116UPfehDzWfV5Ncee+yRPv3pTzdhpn5+Nnz11VebUEFc+D/xxBObAFTvM/bMM89MJ598cpsIzIUAgTksEBeqIhT65z//eVqFxx9/PMVn2mWXXZb222+/5j0lPjfncAksnQCBMQn0LnTFd31/+9vfmllMDjv1ptXP77n9vLefny3HRGRYAgTmgMDkEFT8zBefY1sG4XsMvkvsf0MIAPRvpgUBAgSKCzz88MPprrvuSmeffXb65Cc/2YwX/4O4cuXK5guPuJC1zz77FJ+HAQgQIDBsgddff70JOMXdqJdccklz8T5e8cVvXASL//vNb34zxd398YqL+PHnn/3sZ9PnPve5Gafzm9/8pun3gAMOaL446Z2U8thjj6Xbb789ueg17ErqjwCBYQj84he/SDfffHO64IIL0pFHHjljl/38bBifeRF++vrXv54OPfTQzT5j33nnnXTllVemnXfeeRjT1wcBAgSKCcSdqVdffXXze2/cBdb72a7E52axReiYAAEC0wj84Q9/aELucRE+7viPE/B++tOfThsA6Of33H7e28/PlopIgACBUgI//OEP07333ps++MEPNjdBRnA9gvCTT8KLsX2XOFgFBAAGc9OKAAECxQTiQv9NN92Ufv3rX292ESwGfOqpp9L3vve9tHz58vSJT3yi2Bx0TIAAgVICzzzzTFqxYkU69dRTm/9MfkXwKe70uvTSS5uTT+IVd4Vdf/316atf/erE0a/TzS3axXHX8QXxUUcdNfGWOEHg29/+dnN6QFxg8wiVUpXVLwECgwjEZ1d89k3+3Nuyn35+NvzLX/6Srr322rTttttO+dIkvlyJ42UjfHXIIYcMMl1tCBAgMDKBJ554oglxRrDzYx/72MS4w/7cHNmCDESAAIH3BOLxJ/Hokzi5brvttku9C2DTnQDQz++5s31vTMP3jrYjAQJtEIibfuJzcK+99moeeRfhqLghaMsAgO8SB6uWAMBgbloRIECgmEDvOYgxwJb/Y9e7EzaOg93ywlmxCemYAAECQxRYv359igtUO+64Y3Os9eRXfMm7evXqzU45ibu8Ivh00UUXpSOOOGLGmcSXJqtWrZpyEW1rn6lDXJauCBAgMJBAfHbFUYZbO92pn58Ne3eUxWkoEYia/IrP0zhNarovlweavEYECBAoJPD22283jzKJL4Tjd+LJPzMO+3Oz0BJ0S4AAgVkLbC0A0M/vubN9b0zshhtuaObne8dZl8kbCRAoLND7XXa6AIDvEgfDFwAYzE0rAgQIFBPopd3ieOyZfhA/+uijm8cDeBEgQKAWgd4xr3Hs14UXXjjxRW/crRpfZHz4wx9OL7/8coof+uN51hGEOumkkybu6L/lllvSf/3Xf80YAIhHCzj2upbdYh0E6hHofXbFEddr165NGzZsSIsWLUrLli1L8fPevHnzJu6EmM3PhvE5GRfNDjvssBkDAF/60pfSySefXA+ilRAgUJ3A008/3QSW4nfe4447brP1Dftzszo8CyJAoHMCWwsA9PN77mzfGz9vxl22s/nZsnOYJkyAQGcFthYAmGlRvkvcerkFADr7z8HECRCoVWBr/2PXOwHg8MMPn/Klbq0e1kWAQP0Ccbx1HN8fjzmZ/MzqWHnvy5BIAMcRifFlxXPPPZfijtjTTjstnXLKKc0Fsjgl4Nlnn50xABCPArjqqquaLzm8CBAg0BaB+Oz6+c9/3hx5GEGnuOv1v//7v5vPunPPPTcdc8wxqZ+fDbf2s2LvBIAIFzhJqi07wDwIENhSIH4ujM/GeJb1FVdc0QQ/J7+G/bmpAgQIEBi3wNYCAP38njvb98Z6Zzpm2/eO494NxicwdwX6DQD4LvH994oAwPsbeQcBAgRGKtDPl7wjnZjBCBAgUEBg48aN6f77728u9McFqd4F/d5QcaH/tddeS3F3bO/41zfeeCNdd911TQigd2z2bL/sEAAoUERdEiAwkEB8/sUF/9///vdpv/32S/Pnz2/6iWfCrlixIu20007NySXxxcZsv6QVABioFBoRINAigd7n2AknnJDOOOOMzWZW4nOzRUs3FQIE5qiAAMAcLbxlEyCwmUA/AQDfJc5u8wgAzM7JuwgQIDAyAY8AGBm1gQgQaIHAz372s/Sv//qvzV2uy5cvnzjS//2m9vDDD6c777xz4lnWsz3ucOedd36/rv09AQIExi5w++23NycDXHrppSlOQJntMa0eATD20pkAAQIZAvFlbnz+rV69Ol122WVNOGq2r0E/N2fbv/cRIECglIBHAJSS1S8BAl0S6CcA4LvE2VVWAGB2Tt5FgACBkQnEHa033HBDM97FF1+ctt9++4mxe3dDxLOvHd06spIYiACBQgK9u1z33nvvdNFFF6Uddthh1iP1jrL+whe+kD7zmc80JwisWrVqxkcATPeZOuvBvJEAAQIjFojPtPvuuy9deOGF6eCDD571z4a9L00OOOCAKY+L6n1unn/++WnJkiUjXpHhCBAg8P4Cr7/+errmmmuaR6Kcd955sw6GRs+Dfm6+/6y8gwABAmUFthYA6Of33Nm+N1bje8eyNdU7AQL9C8w2AOC7xNnbCgDM3so7CRAgMBKBuOvh5ptvTnGxP55XHXd99V6RbvuXf/mX9M///M/N3bJeBAgQ6KpA7xj/OOL6ggsumPJ811jXH//4x/Td7343HXTQQSku9E9+Pf744+nWW2+dOAFgps/Ht956q7lzdvHixelrX/tamjdvXlfJzJsAgcoEXnnllRSnl0Sw85Of/ORmq7vrrrtSfM7FCQBxIWy2PxtGkDQekRKvaDs5SPqDH/wgxekp8ecREPAiQIBA2wTi4lU8GirCT0ccccSU6ZX43GybgfkQIDD3BLYWAOjn99zZvjeEZ/uz5dyrhhUTIDAugdkEAHyX2F91BAD68/JuAgQIjETgiSeeSLfddlv6yle+MvGFcDz/deXKlemXv/zlxDOvRzIZgxAgQGDIAvED+4033tg81zouRC1atGjaEdavX9/cmRDPx45jYHvviz+PYMCvf/3r5s/jBIHeHWMf+tCHmlDANtts0/T52GOPNUfJnnnmmenkk08e8kp0R4AAgcEF4rFPV199ddpxxx3TJZdcMnEKSoSf4g7YCCxdccUVKYJS/fxsePfdd6dHHnkkff3rX0+HHnpoM8E///nPTTDgnXfeSVdeeWXyOJTB66YlAQJlBHqfiQsXLmxOwluwYMGUgUp9bpZZkV4JECAwO4GtBQD6+T23n/f287Pl7FbhXQQIEMgTeL8AgO8S+/cVAOjfTAsCBAgUF3j77bfTihUrUjzHdenSpc2dqz/5yU/SmjVr0qc+9anmTlh3sRYvgwEIECggEHenxudbHNl10kknpf3333/KKHGx65BDDmku4j/zzDNN+Cn+7O/+7u/Stttumx599NH029/+Np122mnplFNOaT4P4/SUuGMsvjw58MAD07HHHtucpPLkk0+mvfbaqwkaRB9eBAgQaJNAXKi/8847myDTCSec0Fyg/9GPftScgHLuuedOnPjUz8+Gvbsi/vKXv6QTTzyxOWGl97l59tlnTzltoE0e5kKAwNwV6F2MWr58eTruuONmhCjxuTl31a2cAIE2CGwtANDP77n9vLefny3bYGQOBAjUL7C1AIDvEgervwDAYG5aESBAoLhA3N0Qd3DF81rjbtf48jaOiI0LZr07W4tPwgAECBAYskDvB/o4mn+mV1zAjzu/ekdXx53+cRf/2rVrmyZxZ9iyZcuagNT8+fMnuokTBeJL4VWrVqX4DI07x+I512eccca0jxgY8tJ0R4AAgb4F4ova5557LsWR/6+99lrTPsIAEfY87LDDNgt89vOzYYSkIljw4osvpg0bNjQnqMTn5tFHHy1E2neVNCBAoLRA79Sn+DkxTj6J331nepX63Cy9Rv0TIEBgJoGtBQCiTT+/5/bz3n5+tlQ9AgQIlBbYWgDAd4mD6Qs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QEAAZz04oAAQIECBAgQIAAAQIECBAgQIAAAQIECBAgQIAAAQIECLRKQACgVeUwGQIECBAgQIAAAQIECBAgQIAAAQIECBAgQIAAAQIECBAgMJiAAMBgbloRIECAAAECBAgQIECAAAECBAgQIECAAAECBAgQIECAAIFWCQgAtKocJkOAAAECBAgQIECAAAECBAgQIECAAAECBAgQIECAAAECBAYTEAAYzE0rAgQIECBAgAABAgQIECBAgAABAgQIECBAgAABAgQIECDQKgEBgFaVw2QIECBAgAABAgQIECBAgAABAgQIECBAgAABAgQIECBAgMBgAgIAg7lpRYAAAQIECBAgQIAAAQIECBAgQIAAAQIECBAgQIAAAQIEWiUgANCqcpgMAQIECBAgQIAAAQIECBAgQIAAAQIECBAgQIAAAQIECBAYTEAAYDA3rQgQIECAAAECBAgQIECAAAECBAgQIECAAAECBAgQIECAQKsEBABaVQ6TIUCAAAECBAgQIECAAAECBAgQIECAAAECBAgQIECAAAECgwkIAAzmphUBAgQIECBAgAABAgQIECBAgAABAgQIECBAgAABAgQIEGiVgABAq8phMgQIECBAgAABAgQIECBAgAABAgQIECBAgAABAgQIECBAYDABAYDB3LQiQIAAAQIECBAgQIAAAQIECBAgQIAAAQIECBAgQIAAAQKtEhAAaFU5TIYAAQIECBAgQIAAAQIECBAgQIAAAQIECBAgQIAAAQIECAwmIAAwmJtWBAgQIECAAAECBAgQIECAAAECBAgQIECAAAECBAgQIECgVQICAK0qh8kQIECAAAECBAgQIECAAAECBAgQIECAAAECBAgQIECAAIHBBAQABnPTigABAgQIECBAgAABAgQIECBAgAABAgQIECBAgAABAgQItEpAAKBV5TAZAgQIECBAgAABAgQIECBAgAABAgQIECBAgAABAgQIECAwmIAAwGBuWhEgQIAAAQIECBAgQIAAAQIECBAgQIAAAQIECBAgQIAAgVYJCAC0qhwmQ4AAAQIECBAgQIAAAQIECBAgQIAAAQIECBAgQIAAAQIEBhMQABjMTSsCBAgQIECAAAECBAgQIECAAAECBAgQIECAAAECBAgQINAqAQGAVpXDZAgQIECAAAECBAgQIECAAAECBAgQIECAAAECBAgQIECAwGACAgCDuWlFgAABAgQIECBAgAABAgQIECBAgAABAgQIECBAgAABAgRaJSAA0KpymAwBAgQIECBAgAABAgQIECBAgAABAgQIECBAgAABAgQIEBhMQABgMDetCBAgQIAAAQIECBAgQIAAAQIECBAgQIAAAQIECBAgQIBAqwQEAFpVDpMhQIAAAQIECBAgQIAAAQIECBAgQIAAAQIECBAgQIAAAQKDCQg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T+PwzmtnCo9xL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44" name="AutoShape 4" descr="data:image/png;base64,iVBORw0KGgoAAAANSUhEUgAACAAAAAVECAYAAABHufqKAAAgAElEQVR4Xuzda9R1Y/k3/kmhQrQniSS0oUiFsidKOyolStpKr543z/vn5fOM8X+plCS0tfm1UQqJaCMl7SS7SpJEKqKU6j++U+c95j3vudaa67rWuq9rrvszx/iNcM01N5/znOdcv3Uc53Fu9J///Oc/lY0AAQIECBAgQIAAAQIECBAgQIAAAQIECBAgQIAAAQIECBAYtMBGEgAG3X4ungABAgQIECBAgAABAgQIECBAgAABAgQIECBAgAABAgQI1AISAHQE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TjrW/j3v/9d3X333dWjH/3o6olPfGK10UYbzfoUG9zx/va3v1X33HNPtc0221SbbLLJTO9fe82U08F6CsyzT/e8hIXabd7PsfZaqO6ywd3Mv/71r+r3v/99teWWW1aPf/zjN7j7n/UNG29mLep4BAgQIECAAAECBAgQIECAAAECBFaXgASAjvb4+9//Xn384x+vfv3rX9fB7yOOOKI65JBDerXcT3/60+qcc86p933hC19YHX/88et87p///Gd15ZVXVldddVWVoMxTnvKU6rWvfW21yy67TB1s/8tf/lKdeuqp1Z///OfO68v1P+EJT6ie85znVPvtt18dgJ4U0P/CF75Qfec736n3e/3rX19/zrZ0gbvuuqv66Ec/Wt1///3V0572tOrkk0+uNt9886UfsPXJvu310EMPVT/+8Y+rq6++uso1pR+mjRNQSd878MAD6+ubtCVw8POf/7z69re/Xf3mN79Z8nHa5/nTn/5UHzPHfutb31o985nPnHQp9d9zHz/84Q/r5+mPf/xjlUBRkiy23Xbb6qCDDqqe97znVRtvvHGvY02zU/NZf/KTn1y9733vq7beeuuJh2iOL495zGOq97znPZ33euedd1YXXHBBdfvtt9fJOC9+8YurV7/61VU+M83WPF/X50ofeNaznlXtu+++1Y477jjRa959epr7W5R9+z7HS7nfvu31n//8pw6y5lm66aab6jEr/y3PU8aG9I8XvehFvZKY8m7KcX7yk59U+eelHqd5v3m2y9iTIPDb3va23hzjrmf//fev9thjj+pRj3pU7+Ot7x2HMt7E5etf/3p1ySWXjCTKGJbxOWNavidtttlmYzkzxud71S9+8Yu6jU466aT6nWVbuoDxZrLdNOPNpD4/7mx5577rXe+a+t0++Q7sQYAAAQIECBAgQIAAAQIECBAgsCELSADoaP12wOxxj3tc9e53v7vafvvtJ/aVSQkA+UHx/PPPr6699tq1jpUftd/ylrfUwZVptkkJAM1jJdCXezjuuOOqJz3pSZ2nSZA4yQ+/+tWv6r/vueee9f62pQtcf/311dlnn10HwB772MdW733ve6tnPOMZSz9g45N92+vmm2+uzj333DoQN2pL/zj44IOrww8/fGQgLAkrn/vc5+og3KgtfflVr3pVlaDapGSTBx54oLruuuuqb33rW9W9995bH3JcULx9zgQrY5vqCqO2JADk2Yr9LLfms57j7r333tUb3/jGiUHEPgkAST76xCc+UT344INrXXKC9O985zunupdJCQBtkyQzxGuHHXYYyTXPPj3LNhrKsfo+x0u9nz7tlWv40pe+VP3gBz+ox6pRW/rHO97xjjqZbNT2s5/9rB5v0vdGbU9/+tPrvjwpaSYJR0k0SnJQjpt3aLZRCXbt8+VefvSjH9Xv3QSSl3s9S22D5X5uKONN7nOaYGiC/3nnvOIVrxiZeHTffffViY5JEst25JFH9k7KXK77In7eeDO6VZc63kzT59tnlwCwiE+ZeyJAgAABAgQIECBAgAABAgQIrLyABICONugKmGW22Yknnjhx5uOkBIAEThOw3GqrreogSmbBZfZyZvpmpn5mh09T3raZAJBEhfyQnv/Nlh8yf/vb31a/+93v6gBKCZzk75lhvdtuu3X2wARLzjvvvGrTTTetZ9r1nYm98t15dV5BguaZvXjrrbfWMx77BImnuZNJ7dUOJmdZh7322quuPJFry+dvu+22OuiXgH360KGHHrpO8L6dvJKAeu4nSSUPP/xwHcjPPeY44xJamrPqkmjSDjb2TQDIbP+Pfexj9az/bAkkJgif+8pxcz0JdGR77nOfW51wwgkTn99p3NsBudxzxohRz1U59qQEgAQpk4Tzy1/+sq7KkPbIZz75yU/W9/Wa17ymOuCAA3pfavN8qSSQaibNBKBUGsj/5XwlQJp7SfWPl73sZZ1JHPPu071vboF2nPQcL+dWJ7VX+9lO+6cfJ3kmfSZVKJK0luNkS/9J5YquRLLmeJPxJIkkSWzLeJFKBNdcc03117/+tT7OuISWUhEk78eyf9OgbwJAKhB85jOfqd9/uZ4kHrzkJS+pr6d9X0996lOr97///XVVlNW2DWW8iVszGLr77rtXL3jBC9Zwpi3zfSRjWQL7ZUsFhje/+c2d1QDyjrj88suriy++uB7f871kVBLjamu31Xo9xpu1W2a5402SEfMe7btl31QCy/f0VCpKdR8bAQIECBAgQIAAAQIECBAgQIAAgVkKSADo0OxKAEjgIIHbl770pWP9JyUAJND/ve99r/6hO0GIbAlMJCkgs7RTaeDZz3527zZuJgAkAPrBD36wTi5ob5lpfdFFF62Z3ZkkgMy+zMwj2+IKpN0TJL/jjjvq4FcC+4cddthaMy0TXEmp7q9+9at1X0zwK+Xs28sBpPzyWWedVe/TFQDMcRKsy0zb7LPddtvVQcL2cgddM+WSlJDPpD/3SQDIvplhnCB/tlSqeNOb3rRWgD/LYmQWfRJg+j6/0/SEdkAunx11z83jTkoASCDhIx/5SP0cpx1KQk+SK84444x6OY8kD/UtVz7pfOXakizxzW9+sw60xXepVUmmMbTv6hBIUD7vpjzDebZTjjqB1ubWfJ7y37M0zBve8Ia19kkCScaILB8wKpkoVS2yTwLAo57Lrso26Y+pOpDAWYJmfRIAkrBw+umn14lwo64nQei8fxOUzvbKV76yHiNX2zaU8SZuzTF+lGfaMP0k/a5UpklCWcbxvmPbamsj19NPYFHHm353/8h3/vL9Jd+PUhUqiUk2AgQIECBAgAABAgQIECBAgAABArMUkADQoTmqZHZm5md2YDsw0jzEpASAzERM0HJ9JwDkGhPcueyyy6pLL720/mdlR2f5KK3OY2X266c+9am6vTOb9+1vf3tncCU/SKdKQSnt3+yfpe+k72bW4MYbb1wHoHO89pbj5Hwp1T1qvxIc2mKLLepKBC9/+cvr6hf53I9//ONeCQAlSJ4Eh3GzdjMbObPp80xn2YX80D6rpQC6AnLxyOz8o446auTyB5MC8glWJmgZk/WZAFDaMm2cZR5KokeuIddiW0yBZn/cZJNN6tnVO++8c+fN3nLLLdWZZ55ZV4pIwKrZP/OBBNGTcJRjJpEtiQQ5ZntL8D/75Thd+5UEgPxvqgRkjMh4k0Smcvw+CQCpbJL9k9wy7nqa97Va34tDGW/S1n0SAEqfaFZyyTsj1YmmXQppMZ/MxbyrRR5v+rZYkhI/+tGP1kv8JKk4ycWTlkvqe2z7ESBAgAABAgQIECBAgAABAgQIECgCEgA6+kK7ZHYC/2V98vwwnfWxR81Qm5QAkPWVU14/M54zAz/JBGUJgMy8PuWUUyauidy85L4VAMpn2jM0E+hN2XTbYgpceOGF9ez+bG9729vGBla+//3v130zW3vWZso2f/jDH67uvvvuus9+4AMfqBLA79qaSQf7779/9drXvnat3VJqPus+Z/mLBHzKNk0CwLhrbZ6smZCQUubTVtgY1yuaz3pm6yfImLEjFQwS+BxVXWNSAkCZtZxgZ8r1ZzZyAgVlCYBpZyhPOl/7HpMs8vnPf766+uqr6z8pT7yYY0O5q3vuuad+tu+///56uZdU7Ugf7trSDxO4SgCrq+LMt771repLX/pS/dHXve519bruXVuzT+a9l/HkyU9+8ppd8wyk4kWC9s2EnWaCQZ8EgOYzmuonRxxxROf1NMe3cZV0VrInDGW8idE0CQDZv1ldZtaJWivZZs69rsAijzd92jvv16985St1+f8kR2W8TZKTjQABAgQIECBAgAABAgQIECBAgMCsBSQAdIi2A2YJZHzta1+r16tNwDJB85Sq7domJQDk2Ck3nBmHzS0JBSmnnDW3p9mmTQDIsTPLO9eQErwpJ55EhOYszeaP95kxnjV8u7bMvk7J8AR8s35qftjMcVI6PoHfrOk7rpRvzp9lD6644op6ZmdsMgsqAaFdd921Ovjgg9cKCo1yyQ/KKVueIEKCWOUYWXc4x+haEqHplkBtZr3ecMMNdeAiMxITdMps8exXrCbN1GrOas2a86VMe/tcCQ6XAFszoNW33duBr3HtNU1QfVywrMxKT2CueW9d19ycnd/Vv0bd5zTX2reP5lzNZIEjjzyyDqrPYmt6pa8ncJgf9bMlkJpkg65qA30C8jn2Zz/72XqGdHPbfvvt6+SC9rIK4+6nz/nan2/OUOxK+BjXp5vHSgJGxockoWT999xPns9UFIjZgQceOPFeyvN944031s93xpk8P1luIckJ6WPNRJIuiyRnZOmVlJ5OEks5RtopCRZZp75rBma7nyU4mXXI0z65lyRPHX300XWViQSss1xDZsWPKuc8LiGlz3Pct9+2l9HoOwZNCqo3+1LG1Sw5k35ftlLhpk+yTVkOJ22Xd9Buu+028faWkwAwLnGmeV/LTQBYyvto4o1XVd3nUqUl22oeb3J90yYA5Fkqz9Co/tDn/TCL7xTL/V6T+y/jXt4HeR/m3/PdKElvGbNSzaJrzDLerP0kDG286fMcZ3zIEj8Zk8dVJelzLPsQIECAAAECBAgQIECAAAECBAgQGCcgAaBDpytglh9xm2skZ9ZO1kpub5MSALJ/fuzOD70JSGVGZaoBZJZ0fhSetgzoUhIAmrMdu2Zf9gmupsR71jCN1agtQbAkEHQ5JZCcMuOl5HzXMZI8kBmbKane9WN5flRP4D/LGuSfu7b86J6EjXZJ4aZbgoBJAkiQMoHBbCWAlmDQaaedVuVH28xQPfnkk6tUhOjaLrroojqZIW3YrKzQN/jWd6iaJgGg7zGzX3P2bnsJgOuvv75OhIhPklRSsnbU1rYdN6O4eYw+AZ6y/zT7JjB7xhlnVA8//HC15557Vscdd9w0LCP3bT/rSeBJufEks4xabzwH6xuQv/322+uZ+Dle+n/6cMaJBJmn2fqer3nMjFGf+MQn6gSdrmBunwSA9prxXdec5yxrfifJqD32pa/lmfzqV7868vnOMZOQkqoso1xyDxmryjrj7evIeZPQlT7dTlhqjoWvfvWr6zE7CUJlK89iAn1f/vKX6//8mte8ph6zurZm8Kc903mlEgCm6UvNd0d7CYAkWSSIm0SoJKhkuZxtttlm5OGb9zupOkk5yLQJAM1nP33shBNO6HzHNmclL3UJgOW8j/q0wVDGm9zLtAkA7fdPV+WYSWP+LL5TLPd7Te4jiU651nxnHLVliY18N2oniBlv1hYb2njT5zku74pxSyn1OY59CBAgQIAAAQIECBAgQIAAAQIECEwSkADQIdQVMMvMrbPOOqu66aab6k9k5mdXwKhPAsCkRpnm70tJAEigIsHczHjvmm03KQGguV5ygmeZxZTAagKFCVpee+21VX6Mz9a1Pnt7vfmUks/s+lQOyOeyBnnWbk4AMMdP0LNdSjp/S+D/0ksvXVN5ILMi88N6ZgFed9119Yzc7Jeg3oknnrjWDNOmWwyyX6lgkEDipptuWgeKE6RrzlTNrP4karS39ky1BL9KSetxwdIkgMRzVAJDzpPqCt/4xjeqf/zjH/W9JNjZTGiY1F59+lNzBmZX8K7ZryeVoJ9UJnzU9UwK8DQ/l1nYaf9s46pU5O/TBg37eGWfrme9Wco6/ShVADJrv7ktJSDf95q69lvq+ZrLR7TLuU9KAMgs2pIMkWtKktM+++xTV+NIUCeB9D/84Q/15XY9n/nvma1fkq6yTyp6lFnieWZSWaBUSNhll13qZ7y93vyvf/3rOpEhfTJjSWb659lJ4C2B6owTCVxny/VlNn8zEaH5bGWcyNiSv+cZyTXlevIeaFa9GDers7k8RntphXHPce4j48C4LV4Z87KlpHRm1ZcA46T26tu/mtVj2olA086i77uMR/Papn2Wy3IaqWAyammOjPt5j8Q/26Txrctque+jPv5DGW9yL0tJAGgma3RVjhn3fpjFd4rlfq/JfSc5KONeSRLK9588J/mOk8SAPKMZ/7J1jVnGm7WfhKGNN5Oe41QRKwmllrqYpOXvBAgQIECAAAECBAgQIECAAAECyxWQANAhOCpglrLYp59+epXg1qig1RASAHLLJaidf24HUMcFopolrEcth5BgW5IlEmDL1p4R2yyV31UqPcGUH/7wh9X5559fB8a7Zt43A62pMJCy6ClVXrb2Mdo/tjYDYvlMAnqZ9Z6AXrvaQPN6Ry0D0AxMJcCY5IESSFxO8C0BrAQwi2VmFh911FEjg5STguGjBowEJlO+O95d9zhNAsC0gcByTdMkADSrFUwK2CWZJEGZBHonlTifZkDtetbT7zJr/+qrr64P1RXkWWpAfppra+671PONM57Up3/wgx9U5513Xp1Uk+chSSvN2fUJpGecSRJH9mkHzfsEblPKPzPOE2zrmk2Z5QJSajmJBjl3Kg3stddeaz07zWN0rcfcHAvzPCfJKJUe2kswNMfFUcsA5D7zjCXBqV2iP+21nESeHDMVVXIdqVCSBKTmeDipvfr0rfSjjEW//OUvO5c6mPa5n2ZMKdc3bQJAPtdMAklCRMbPJKylvROQu+SSS+plQtI+7cSJPi7ZZ7nvoz7nGcp40+7Lk8bncu/NJJquKgzj3g/L/U4xi+81SUYqSaIZKw499NB6eZHm94nmd6N2paC2m/FmmOPNuGe5+V4cVymmz3hgHwIECBAgQIAAAQIECBAgQIAAAQKTBCQAdAiNC5hlJnZmHydY0DW7fSgJAM1gU3td9HGBqGZJ1nFrJTdnbrVLL/cJ3jZnpG+22WZVyshn9m625t8SxDnppJPqmf/tLW2URIfMumtXOmgGxEYlc5TjNYORXeuhN3+47wpELjX41p5VOio4tZzAYa69OWuxK3iYfaYJ1k0bCCzO0yQANAOBXc9hOWYCO0kkSVWKbPNOAMg5Uvr+ox/9aL1sRFcFi6UG5CcN5qP+vtTzNdu8vXTCpD49LsGoXGdzNmR7PflJwcByjGbp/QTcsmRI19+6EmfKfuNmmTafrVFVBspxmsGddsWE0i8+9KEP1f2jq0rAUp/j5vPbVSEk557UXpP6Vnss6vKc9rmfZkwp17eUBIB89sYbb6w++9nP1sl7XVue0ywlceyxx069xMYs3keT/NtjcHMcW23jTfN9mH/umwDQ7KNPeG6F2SAAACAASURBVMITqg9+8INrLbcz7v2w3O8Us/he0xxHUiUoyXjtJUXikUTSvB+SDNCudGC8eeRJGPp40/U8N79HJmn1fe97X5V+biNAgAABAgQIECBAgAABAgQIECAwLwEJAB2y4wJmzVmQ+Wg7EDLEBID2D/TjAlG5/8ymTiBm1EzXuCTwmmBLfsjN0gDZt8yIz2zVT3/607X8qBn1+Vt+ME3Z+2z5fCnv3QwCdZUKbjZpc+36ZoBw2nXqi0nXkgnNAFBXtYKlBt8mzeot97nUwGExLhUG0j4pZ542aW/TBOumDQSWc02TANCcbZnPJ0CdGd7NEvDZJ+uyZzZ++mG29ZEAkPM0Kyq0kyqWGpBf6ktgqecbN5ZN6tPNJRpGzXRMmyQI9vDDD69VVj/3maDmqaeeWgeuu56pYpE2zjGyZdmOUvK+ec+T1qNPIkLOlRL7qUiSZKPM0M82zTr1ueYS4O8al5oBwi6TpTzHfSqE5D4mtdekvtUci7bbbrvaqF0FYdrnfpoxpVzfUhMA0rYZC3LOri3tnaVmXvziF69TAWaSzSzeR5POkb+Pex5X03jTfm6WkgDQlVw47v2w3O8Uy/1e06zu0fUdodm+qUSTyiWpWtBOfDLePCI19PGm63lujv/t5V/6PP/2IUCAAAECBAgQIECAAAECBAgQIDCtgASADrFJAbOUFM4PuNmvPQN9iAkA01QACNdFF11UXXHFFbVcAm77779/HTROoLPPlpnRKc2doFSCzpnZfvjhh1cp+9s1Y659zOba0e1Zv+19RwWMpg2INWfttde+Hve3XM+058pn+szqLfe6lMBhPtueHZ/gV4LoXW0wTbBu2kBguY9pEgDymWZp7/x7c53522+/vQ4iZGZnAjIJ0OT/1lcCQGxTkj3XkK05I3TS+NLnGZpmn6WebzkVAJolufOMpwrIwQcfXG277ba9AqzNkty51wQEDznkkLr9SpB/nEHGmA9/+MNVlgFoB/XbnxvXX6d5tpoVR9pJB+P+ttTnuG+FkKWOQeW6ms9ZErHe+c531mP1NI5dbTXNmFI+v5QEgHzmzDPPrBPSyvsmSzmkH2UJiFRuSPJGtvz3LAWTqjN9t1m8j/qca9x3i9U03uRems/NUhIApq0AsNzvFLnm5XyvSRJSZvXnu0A7qN/VtqPedcabtd/rQxxvutq7mbA4LnG2zzhgHwIECBAgQIAAAQIECBAgQIAAAQJ9BSQAdEhNCpgl8HLppZfWP3Jna65jP5QEgKxFfd1119XX3143ftKP0Jl1muBmZjQ1t8yiTDA/a34n4DkuiPKzn/2sOvfcc+skirIlOJMS+7vuumudUJDS7qVqQPM8zevr29GzX67tXe96V31d0wblm7P828sAlPLDqXTw7ne/uy7v3dymPdekKhPte57UXl1GCRhllvY3v/nNXmtfTxOsW18JALmvrn7UvN+nP/3pVRI2vvjFL1ZZd75vMKpPv5r0rCeJI0GhzD5OEkICi0mymDS+9Dn3NPss9XxZ7uRrX/tafaq226Q+nTHyqquuqr761a/WiSZlS3LJNttsUycEpGrDuBLICcqmOkWCas1tyy23rHbaaadqr732qlKWvythpRkonsYqQeH3vve91TOe8Yz6Y9M+W81Zns1lAJolxlNq/h3veMc61z3tucbN+m7f86T2GmWUpRgSPE8fHrW8QPnstM/9NGNKOce0CQDN8vgJvMU9fae5tSuF7LPPPtXRRx/d+e7pcprF+6hPHx3KeNN+bvqOub/97W+r008/va78kwSTvKtLJY4cc1KC2HK+U+T4y/le03y++rRl2Sffb9Inn//85xtvqqoa+ngzqu2bCXEveMELquOPP75Xsus0fcm+BAgQIECAAAECBAgQIECAAAECBNoCEgA6+kSfgFlmE6YU/h133FEf4bDDDqtnsedH6HPOOaf+b7OcbTyq6zZ/eO4qm9v1uQTkzj777OqGG26oA5OZ0bnbbrut2bVPICrB1NzrJZdcUs+iLCXWy0ESLNp7772ro446aq0f8ZvXk2tPIkUSERKEaW8p/f3617++DvI1EwGWGnBpBhWWEhArgf6mWa47Qcqbb765DhomeNieoTzNuaaZ1Vu8+rRX07brHCeeeOLYta+nCdb1XU+53d6TAjzjnoHLL7+8LpGdGd8lkSSVKRIkzjIQZcmJt73tbXWCyiy2SQG5nOOaa66pLrjggvr5SLA76/5mdngqiGRmdQJcKaeeJKJ5bX3Gs65zX3jhhXUQP1t7Tfu+ffquu+6qZ9bedNNNayUC5Jhpp5STT2JEKgN0bXm+MkP7sssuq1Kqv70lmSfllLMUS3P5h6UmALTbY9pnq9n3m8sA/OIXv6jHifSD3G/GxvY2zbmmqRCS8/Rtr+Y1tc+R6iB5nrqSsvK5aRMA+qzb3jaaNgGgOat71FIU7WufdobuLN5HfZ79oYw3uZelVAC49dZbqzPOOKNeEqRrCY0+74elfqco/kv9XrPUBICct5mAOc0YkM8abx55j/b57rs+xpuu5zjft5Psmu+5eUflfZ9kVBsBAgQIECBAgAABAgQIECBAgACBeQtIAOgQ7hswu+WWW+rZkQlSJWiQ2d+ZcbjaEwASSDvttNOqlM3NbNoPfOAD9TrbZZv2R+jMnPvlL39ZJciVpIJmoC6z+E866aTqSU960si+nB/d//CHP9RB9CQVJMhTZg0n2HTEEUfU5cNL4Kl5fa94xSuq7bffvtdzksBrZucnOWEpAbFmWfGyDEBmrGU5gySEjFrXdZpzNWf15nqTUJBZ7OO2adurub5u2iU/SI9rn5y7BDDTVpm5fdxxx428pGnut3mQPgGeXg3d2ikB+O9973szD7b3CcilH2c8KNUyEvhNIDLB4NWcANCseNFV2WLaNo5DkqWSCJBn/M4771yTNJSgSILikxIzMq4kSBjLjBUpu122nXfeuQ6kleSbZqA4yRUvf/nLe3WdjA05VsbzbNM+W/lMSZxoLgNQ+mDKg7///e9fa7yddtxtVwjpM2N92vbKmJ4+mpmrGXeT3JblVkYF/3MPzWSodiWFLvyl2E6TANBca73rPde+pmaAsJ3w0nf8Xer7qE/nHMp4035u+lYAuPLKK6svf/nLNUWSt1772teuxTLN+2Ha7xRd/tN8r2k+X/kule8CzYSkce2bYHAC2MabYY83o9q4uURUvn+mskXfvtFnXLAPAQIECBAgQIAAAQIECBAgQIAAgVECEgA6ZPomAGQ25+c///nq6quvro+S0sIp8X3eeefV/75aKwA0y1R3zbRbSmCmyZjgXpYYSHA8W8r5v/GNb+xdUjmBpCuuuKJKCfIEDtszMpulyacJ1DSvcdqAWD7bXJe8LAOQhIe097iZ3H3PNe2s3nI/07TXUoL/OU+zPPOoEubleppJEZP2bbbJNAGevkN6M9kliRSZgV+Cu32PMWq/PgG5fDYBgJS2TpJIAswpL55Z7as5AaAZtGgveZF76tunR9lljE2gPA4ZRxM0O/nkk6vHP/7xvZoln0kywfnnn19fS7bmDO9mf+0a43qdZIkJAM1yzxmfMmu+rA+eJIckz0xa2qS9LEu53qVUCJm2vZYS/C/XV5aWGbUcStO9JEX02bd8bpoEgNxHnrv0hT4zhKepctK8j1m8j/r0x6GMN7mXaSsANBOOuqoS5ZjLeT9M+k7Rx3/c95q8Z0499dR6qYyu8bLP8dtuo8aA9rGMN9dVfcaQeY83XW2c8forX/lKleSWjPmjqr/07R/2I0CAAAECBAgQIECAAAECBAgQIDCNgASADq2+CQD5aEqOZwZ4ZrDnB74ddtihDuxlW40JAAmKpMxuAimjfpAcF1BOOfXM4M2Wmae5366tGUDMDNzMMk+QPOdP2f/87xOf+MSRM+Xyw2l+sE0J9WzN0u3N2ejTBJib17nUAGZm6CcQUdbuzczyJAGMm9nV51xLmdVb7qdvAkD6ZWb1ZuZ0ZienMkPf0vPtsv6nnHLKmlmL7fYvRmnDrpmcowao5QR4Rh2zWYJ/VIWGaQbM5r59A3L5TGYXJ+AdkwS5kwiQYNFqXAIgiS6f+9znqiSLZOtyG9enk8iSBJ6U8s6yGPvtt19nwLsZ9Esp/4wRZTz5zne+U91+++11YCfl/RNU69qayUy77757dcIJJ9TnavbXPrO/R/WBvs9W8/PN90eSD/IMZMmVzErOet/Pe97zOk/X51xLqRCSk/UZg7Jf2j5JFddee23tmIS2JG+lv/bZ+pbZbhpN0z7TJABMe47vf//7a5L3+s5aj8ks3kd9bIcy3uRepk0ASH9LIl2ekVFL6Yx6P8ziO8Vyv9c0q1/0CUYbbx4RWKTxpqtNUzUq//9Bxt8sd5N3XL572QgQIECAAAECBAgQIECAAAECBAisDwEJAB3K0yQA5OPNoEzzcKstAaD5Y2uuc8cdd6zLkSYI2dzGBaKaQZKUO06Z3q7ZrM2AU3PmdYLPZTbsFltsUc/6zTIBXVvzOjJz6iUveUm9WzO4l1KqCWSnbPeoLQHJlKRuzvzuGxBrH7M5ozzJB5ldmiSQcetLTzrXUmf1lmvrEzjMdZ511ln1D9FxeOc731m3f9+tmZAxbiZbs0rCqJmco8456wSALEuRwGv63LjS630N2vtNE5BrJ3iUY622BIB2X8zSEKma8IQnPGGt2x/Xp5tLZWy77bb150cFPUqbt4NmpYx+TnrMMcfUyUZdWzMg3E4GKjM+87kkERx11FEjq5AkiJhxpZ1o0OfZ6rquUs48we0ENJMkNKnKwaRzLbVCSK5v0hiUffLsxv273/1unaiS4P+b3vSm3sH/HKOZ+DUqkJv9mrOWp6nQME0CQO4hFQmSyDJp9m1zqY6S3PX85z+/19Awi/dRnxMNZbzJvUyTANBMTMs7461vfWvnciCj3g+z+E6x3O81uedm8kuSfDKDf1TiTBIG7r333vq7T/P706QxYFQ/Md48ODJxZH2NN5O+w477jtjn+bcPAQIECBAgQIAAAQIECBAgQIAAgWkFJAB0iE2bAJDgQYJNKWfd3FZTAkBmG2e5ghtvvLEO7owLAo/7Ebo5oynHyI/1u+2221r3neNnRl9mkmZG3wte8ILq+OOPX/Nj+EUXXVTPEM62xx571GVRMwO4ueVH/Y9//ON1pYIE+TNzKmvllq05ozrB3cz8bVcjyHVkdmZmM+cYJ554Yv0jcbY+AbGuh6ldmSD7NNf67vrMpHPlGhOcTz/Ksd773vdWSZrou00KGjQDhwk4H3vssXWbTLs1g3YJDCd5pBkwjc0Pf/jDut1zL+MCgF3nnlUCQNb+TkAkfSyBlgRh3vKWt3QGldLPbrnllvp6E+SeJilimoBc7jcz2lN9o7l2/WpKAMi4lzW4EwxLW45zG9enm0kgCW4deOCB1RFHHLFOMCxVU+KRsamdoNHsa2mXJPlss802a3WbjC2XXHJJvVRItnalgvbSC7mGJAIkyNjccv70vTvuuKN61ateVc/YL0G5Sc/WqGeoGQgv+7zsZS+rZ9OP2sadK/04Y0SWPciWhIgsJdGVfLWUMaid+JEAZp6ZJE5Ns7Xb/tBDD60OO+ywtczT/3MvaeNJgfn2uadJAMhnmxUixvWj2F922WV1v09Q9v3vf3+V5I2+23LfR33OM5TxJvfSJwEgz2/eF0k6SQJOtnFJJ+PeD8v9TjGL7zXtalB5RhP0ba/3nnE21Q5SSWnfffetkyhLooDxZtjjTfM5biaLziMBsc+YYR8CBAgQIECAAAECBAgQIECAAIENW0ACQEf7T5sAkEM0g6zlkOs7ASAB+cMPP3zNTPf8wJ6Z3wm0ZP3aBDeyjQrcl+ue9CN0Am4XX3xxfbwEcFL+fs8996zLdeeH/My4vO222+q/d83Q//Of/1xXAciP7tlSCeClL31p9bSnPa3+9wRKk0BQggJds+na1Qza15FZmQlk3nXXXfV1JGCdJIL8b7ZJQflxw0Kz5HP2m7QMwaRy6R/72Mfq/pMtju2Eiva1JFiQigelosG49moG2/oev5yvHRBvJ7okaSPXm8SMlHu/7rrrqltvvXVN8DhrnSfBo++21ASA9KfSx9PvEiTMtWZLv0jg9+CDD+4Mlk4bUGzey7QBuXaQNcda3wkAeUYPOeSQNc9BriFjQ9stfez1r399laD1pAofXZVE2skOWe4jAbEEQjIuJekilVMS2M7WnqHf7mu5niSt5NlIAD/Pd5bfSBJBtiyrkKBtewZ/xqIkAJX+0LyO9NkEiPM85+9dCQ+TxsJRfbtZEjz79CkLPupc7X6Te00bTgrON5/fcWNQO3Gn7/FzX+2xqIzfJdElfSfJTKnekuvNeJxlOdJ+2Xbaaae6Gkm7Cs0o12mf1/Z7ItebPpR3Stqk3Y/GJb2MG8eW+z7qM0YOZbzJvTT7cpbmaCacxTzVWTJmN5OhRiUDFptx74dZfKdY7veaXGezmkH+vfndJuNe3o9pxySp5dnI97UkySw34ch480hi3UqPN83nuLn80LQJW33GA/sQIECAAAECBAgQIECAAAECBAgQmCQgAaBDaCkJADlMcx3b/Pv6TgCY2NgbbVTtuuuu9czRdknv5mcnBb3yQ3ZmWF966aVrAnhd505QJyWkEwBoBxET8P70pz9dB/vHbQmuZyZqs3x/2T8/emfmX9YLL8kNXcdK6e2svd2cQbycBIBmyeE+M1jHnasZ1JnUfuXv7aDxuPZayvHLebr6b5IyElBN4HTUlqSPI488ssoSEX1nKOdYS00AGHWPCfamr++yyy4jr2PagGLznqcNyOWz8UtwNOfNtr4TAPr0saxVnCoRKd8/auvz/CSpICXYU+p61Jb+MWqmbN/ne1QFkJwz40Jm2qYqRUko6rqW9NnXve51dSLSLEpy5xzNsuJ9qmGMeo6b76M+7df1/I5rr6Uef1z/jfm5555b5dijtu23374uk7711lv3vq2lPK/pR6lscfXVV499TyRBIe+rBKunGbdm8T7qAzCU8Sb30uzLk+4t7pkFv9dee61TnaP52Unvh+V+p5jF95pcb99xL0lpSQBoLhMw6bvXOEvjzeoYb8p7/vTTT68TcPPdNcvgTFPVadIz4+8ECBAgQIAAAQIECBAgQIAAAQIE+ghIAOhQWmoCQHMd4Rx2NSQA5MflBFgSSM9s3vaas12dpO+P0AkqXXXVVXWALWW0S9nwzLLPj/k536i1v3Pe/OCeQPK3v/3tuvx2CRblB9PMKk8p7swubpfsbl9zZpV+85vfrMtjpwxvqTyQAGbKj2e2Z3st3j4BzHEPUCk53Ke06yIlAJR2u/nmm+sS+6XdEjBLyewkmCSwkaSLabdJAZ5RxyuBsdLXUx0hpaSf+cxnTuw7SwkolutYSkAun83s9zPPPLNOnlkNCQBpu/TjuCUA3set7/OTe8ws/Kwrn+c0/176ShIz8ownMWdcwHXU852KIUkeyDjbXkKk3VcytiRRKCXHEyjMWJ1zJhFq7733rktxd41VfcfCrr7ZLCveXp5gmnF3qQH65vtnfScA5P4eeOCBelxOpYfyfkiiRdot7Z4Z36PWSB/1rC/nee3qRzl/eV/tt99+vSsRjBvblvI+6jNWDmW8yb1MSgDIOz7v54w3eT9Pen5zzD7vh1l8p1ju95pc67hxLwkm+V7SlYRpvBn/JIx7X66m8aa59Eh7Caw+z7p9CBAgQIAAAQIECBAgQIAAAQIECMxCQALALBQdgwCBQQpcf/311dlnn10njaRqQUqr2wgQIECAAAECBAgQIECAAAECBAgQIECAAAECBAgMVUACwFBbznUTILBsgQsvvLCuYpGZye95z3vqyhM2AgQIECBAgAABAgQIECBAgAABAgQIECBAgAABAkMVkAAw1JZz3QQILEvgvvvuq0477bQqpdpTjv7EE0+sEwFsBAgQIECAAAECBAgQIECAAAECBAgQIECAAAECBIYqIAFgqC3nugkQWJZAWW85Qf+TTjqp2nnnnZd1PB8mQIAAAQIECBAgQIAAAQIECBAgQIAAAQIECBAgsNICEgBWugWcnwCBFRF48MEHq/PPP7/afvvtq4MOOqjaaKONVuQ6nJQ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AQIECBAgQIAAAQIECBAgQIAAAQIECBAgsIICEgBWEN+pCRAgQIA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gQ1S4K9/r6r/+f4/l33vmz+mqt74kk2WfRwHIDA0gfsu/nL18B9+v+zL3vrot1Qbb7Hlso/jAASGJPDv+35U/euuLy77kjd+4oHVo5500LKP4wAECBAgQIAAAQIECBAgsPICEgBWvg1cAQECBAgQIECAwIAF/u+FD1WX/PThmdzB/37NZtURezx6JsdyEAJDEHjo1puq209+x0wudfP9Dqi2/T//bybHchACQxF44OKtq+rhv8zkcjd/O0XuYQAAIABJREFU5Z+qapOtZ3IsByFAgAABAgQIECBAgACBlROQALBy9s5MgAABAgQIECCwAAL/65N/q37ym3/P5E7esf8m1Yn7bzr1sX7zm99UH/vYx6rHPvax1fve977qSU960jrH+PrXv15dcskl1dvf/vZq9913r//+t7/9rTr33HOrG264oXrGM55RnXDCCdXWW48O/nzqU5+qfvzjH6917C233LI+3sEHH1xttdVWa/3tz3/+c/XRj360evrTn14dd9xx1aMe9aip7221fOAb3/hG9c1vfrN65zvfWT3rWc/qfVm33357dcYZZ1T77LNPdeSRR6753J133ll9+ctfrn75y19W//rXv6o47rffftUBBxxQbbLJ2pUg7rrrrur888+vfvvb31b//ve/a+cjjjii2muvvaqNNtponWvJ8X7+859XueZDDz20esELXrDOPg899FB18cUXVz/84Q+rBx98sHr84x9fn/vlL3/5em2ne88+vbr3nDN6e47b8bF77Flt9/99eOpj/eUvf6lOPfXU6u9//3v1rne9q9pxxx3XOcZPf/rT6pxzzqle+cpXVocddlj99//85z/Vt771reprX/tatdlmm1VvfOMbq+c///kjz1+e05ynbHkm8nzk+Xne855Xbbzxxmv+lna84IILqltuuaV6//vf3/lcT32zK/SBpY4Foz4Xw4xnpf/mmdl1112r1772tdUTnvCEte7yvvvuq77whS9UN954Y/XPf/6zftbSzw888MDOvp52/f3vf18/P49+9KOrt7zlLeuo5TnMuXMN6T9pt5122ql6zWteU2277bbrVfmBr6w7Biz1Ah6zz+VLqgJQ3i8vetGLaq/2WJ/2+vjHP16lPT/4wQ+ueVfk3/NcZWzLOPWmN72pfo91beU5zWfKlvHvKU95SrX//vvX42F77Bw1/i7VZ6U+t5yxoOvdlefgO9/5TnXVVVdVeT7SXvkOcMwxx6zTf/M8pK/nfVH6evZNWz3taU/rJMn75brrrqu+973vVUcffXT1zGc+c81+ZSwdZ5kxOGPxYx7zmJUid14CBAgQIECAAAECgxeQADD4JnQDBAgQIECAAAECKymwmhIAEmTZe++960BkOwDTlQBw0UUXVbfddlu9/2WXXVYHx44//viRAeAkAFx//fXVIYccUgcjk0CQoNpNN91UB16OPfbYtYLNf/zjH6uPfOQjdYAzx20HZ1ay3aY9d4K8CfaeeOKJ1XOe85zeH//Vr35VfeITn6he/OIXV6973evqz/3iF7+og16bb7553V4JWF577bVV9k0QK4GV0n6/+93vqtNPP70O/O+77751oP7qq6+ukhSQYOcrXvGKNdfypz/9qU5SyLESgMnWTPgoO6af5JpyviRv5H4SrPn1r39dB7eTNNCVWND7pqfYcTUlACSwmCBukjzagaeuBID4ffrTn67bK4GxBNre8573VE9+8pM7BUoCwFOf+tQ6AJ0tgc88U/fee2+dAJDgaQmAJuj3mc98pm6X9773vSODbVNwr9iuSx0Luj53//331wlP99xzT7XHHntUO++8c22UIGWej7RBSYLKvhmD8mzk2UogsjxrL3vZy+rgZOnrJWh5xRVX1O2R7YUvfGE9drW3tHUCogmAJrknQdTvfve79bHe/e53V9tvv/16s15NCQAZt5LslXZpbl0JAOnfeafkvZAxJ8kuO+ywQ/XqV7+6064kACQp46CDDqo/l/7xk5/8pB4Pk3iRZ7eZxNY1/q63hpnhiZYzFrTfXXnPf/KTn6zfQ8997nPrpKU4lv4bw2YSVN57F1544Tp9PUkvGZfyfs/WTJz52c9+Vie2ZRzN89hMAMg4m3bp2tLG+S6S5y7fS9bXe2iGTeVQBAgQIECAAAECBFaNgASAVdMULoQAAQIECBAgQGCIAqstASABmASpd9ttt7U42wkAJSCTWeeZtXnzzTfXAcx8dtSsuwRrEvBv/6B/991317M7c8xmQGCI7Tnva07SRAL6DzzwwFrVGhIsSVJAKgI0fRMUS2DzpJNOqgOd2fLZBED/8Y9/VB/4wAeqLbbYog5AZxZ7Ap6ZSZvgTIL6XQkAP/jBD+qKAs1gf87/uc99rg4Ktdt3niarLQEgAad2YkXuvysBIM9UKjmkckaqKJx11ln1DPBmsKtpVxIAMlO9GVROckeOlcBXOyg9T/uhHjuJS1deeWX15je/uU6sKds111xTB5EPP/zwNVUaSvAywcSXvvSl9a7lWUvyUyorbLPNNvV/z/iWYHICmrvssks9QzrjaDsBIMH+PGuPe9zj6mcliTzZUqnhzDPPrJ+/BMHX17aaEgByz0lwiWsqLZStKwEgY1bGwrRjAv9JbLr11ls7Ey5ynDLGJcDfnB1eZqhnTHv2s59dv8OGnGw2736T8f+8886rky7yrJQge+m/SQhI/81//+tf/1p9+MMfrjbddNPOvp6kmjxb2cr4lvbIc5kqGklgm+Z9kuc6iTX5zDSVduZt5vgECBAgQIAAAQIEhiggAWCIreaaCRAgQIAAAQIEVo3AakoASCA4AeYESJqBqWC1EwDyI32CZZn1mhnMl19+eZVyyZn9Nyp4MioBIMcvwYM999zTzL0xvTNBkcxITjC/HVj8/ve/XwdmStA+QeUsoZDgS7scctozCRuZbZygVwJsmQWdoEnK0XdVfCiXlVnlaa8kDzRnq2dWZhILUo6+lLmf94O2mhIAEvBKcDhbApgpLV62rgSALLOQZRzyzCTxIgHIBB9LQLltNyoBIPuVoHTaMMt4lFm18/Yf2vEzeznVK5J01Cwln/tIRYAEK1PFIc9WTM8+++w6SeOUU05Za2Z4Av0ZzzL2veQlL6kZ8kykckAqcoxrq/K3Mku5GI57XufpvJoSADJzPIkVKcl/1FFHrQkudyUApC2TOJbgf8acPD9JPisB5bbZqASA7Jf32Ve+8pW6Sss73vGOupqGrVsg7/0s5dMOzHf13yRkZAmbVP1pvhNKeyYJLeNVkmHSPnku8w5KIuK47wtdV1aS4/L+yvtOEoceTIAAAQIECBAgQGB5AhIAlufn0wQIECBAgAABAhu4wGpKAMjM4pRBzgy69uy+roBwyv5mxuof/vCHehZrZpmPmr2cZh73g34JCGR2entWegI8JdidQE2WDEhJ4QQLsm233XZ1sCiB7LL13S/759yZFZzS3gkqpQz4kUceWZf8Lmuq59oTmErp6ATOE7hI8Pzb3/52Peu0HQxvBz7il9mJJWgyaR3jEsQvwcIDDjigDqAkKBmjBPXblRYSvCoB5cw8LgGvpl/xKefvmuGffcYlABSLdgB13Pnm9ZivpgSAJM5kSYbPf/7z9dIIzbXMuxIAyrrc6XfZjjjiiDqQOaps9bigcj5fgtLNCgRdbdXu7wm+pa/n/Amela3vfmU9+5QKz+z2BN4ygzel2EsfLdcen+yTZQsy0z0l8JuJKOXcJRifZzqzicus+dKXy/FyjV3bK1/5yvp5affJjAsJVGbLfTetS3JNritB5DImZd92Ak37uWxfw7i2yr2VpU0SbC7LdZR7zvrozf8+r2enHHc1JQBkNn+eh8z8jnkpJd+VAJDrj3PeQRkTUzkg76CyfEPbbVwCQDlWEpiaiRld7dzu72m/JI1kiZbmmvZ998u5s8TEl770pbqCSj6X5KE8x6kkkT5a7j9/y9iesT7vgFQPSTn+vLfbfSbvyCSFlXdOeyzIvyeQ37VlLCvje/vdlUD7ww8/XL/zy/sxxyiz/fPZkgg47j0z6j1SrmfaBIBUJkhyQt5pEjjmPWo4PgECBAgQIECAwIYgIAFgQ2hl90iAAAECBAgQIDA3gdWWAHDMMcfUM/YSjGquRT0qIJyARAJqWXe8BLJGYU36QT9/T3A/ywAkCNYVUP7Rj35Ul5pPgCRrZycQn1LbmUHdXLqg735JYkjQJ/ew77771sGjBKDa69mX8t4JxjzxiU+sA1MHHnhgvfZxZgknYFhmAuf+E3zJccps7HYQpWsd4wRWEgxNcKXYTwo0FusyGzYOpXx21odPiewEkdrVAkpgJkGrV7ziFes02aQEgCw10E56KO2VthlXCWKWD9NqSwBIH/ziF79Yl/xvrmXelQBQHNLu6Vejls4o+01KACh/z7rcpYR8O8iWc2UGfPpGgv7pxzfccEN9vc95znPWlD/vu1+SGDLzOstMJOkh586zk3/PM5x+kLGhXFue1xIwTXA/fTNVKpIwkIBn2RK4TDCvzMZujwV5XjPjvlRcyOfyz1dccUX9TBb7aZJSkqDz1a9+dc04UpIOttpqq5EJAO1Z/H3aKkkISRLJPWbJh4xjeX5TvSNVIbqWYJnlM9M+1mpKAEjwNqX/M7M/VSzSf/JcjEoAKO2e/pqEjmZAun2fkxIAyt9TwSHJB0mGaY+/absstZHxMc9O+m3623e/+9363GUJm7775RrzvOSZTEA/S+rkf7OcQRLckkSUJXbK/ed6sqVKSJJhUoI/iTd5hpvjcZmNn2evzIZvjwU5bxIPmlvGhSS15d6KffvdNaovpu9mGZok45V3St5nub6uRLNcT57h5jIazWNP+r7Q3Le8/1KRKG2Q+7YRIECAAAECBAgQILA8AQkAy/PzaQIECBAgQIAAgQ1cYLUlACRQXMrxb7/99msFAS655JLOH/L7NuGkH/Tbf28H70r57lQcyOzEzDTMltmiCSImoJgZkQmgJ6Ayab98NoG4JAs0Z5uWcup33HFHHZxImftcW4KkKfmdoE+ZOZwg4WmnnVYnJJQZmF3Bl0lBlBJIzbWUoE+ur08CQDPYlASOslb5uIDxuIB0zjsuASAzLRP0zQzrVIqIRa4hQbDMYk07bKgJAOlHScLIDO8E8pIAkn46ybvPM9Q3ASCVPErCRzvolxnGeTZSaSAz/rOV5TxKWe8EFqfZ76yzzqqP11wP/Jprrqn+53/+p35eMuu/XHtmaccowdpsJXCXAG4pBV5K7ycAevLJJ9cVOSYF8pvPQLNfTvpccS9B2AQ+E6xMksK4gPFS2qLZxrnHVB1JsDVJVNkyozrPfmZ4r89ttSUApAJDyvFfddVVdR9N+fhxCQB9rfomAOR5LRUf2uNvmeWeAHNm1peknQS/kwhWnqu++6X/5/lJX0//L9ULUtEgiWkZWxPQzv8mKSJVKpIg0qx2U87dTEIrFWhSySbVY7JNmnFfkuGyb+6tXMukd1f2L5+NR3P5oEmJZDfeeOM6SwmU9pz0faHZ7mX5mfSXcr99+4X9CBAgQIAAAQIECBDoFpAAoGcQIECAAAECBAgQWIbAakwAKDNUv/e979WzcjObb9wP+X1vf9IP+pMSAHJdWX8+wcljjz22LvObWZcJoCVgkn8ugcU++yVQe+qpp9azKdvlk8sM5ASyE5AbFzzJTOUEYcoMzBKMeNWrXrVmJuSkIEqpWLDnnnvW1QRKNYU+CQDls5kpmoBr+7PNgHBpq0kB6XHtXWaHJ2iaWd+ZOZ4ZqAnmpC322GOPdSoO9O0j0+632ioAlMBhSnSnCsTLXvay6uijj65+9rOf1bNjS2n6ae8z+y8l6Nzut+UYKVmecusJOmdLgDWzZ/P8pIR/3/3ynCVhqF0NopSzzzOa/jyuH8cqwfBUvUhgs5TIz3NX1nOfFMgvAfw8y2Xmcu5r0ueyz6jA57wSADKOZWxNskyWTElCUWZi578lsDyujP1S+s2kz6y2BICMKSWJJuN6AuCpupIAeCqntJcemXR/5e+zSABoJiIkUSRVLhKcL0uz5NlJG/bdr1RpSZJMswJGrjnjRyppJAktSQm5/2zt5ShKskES1cp7LM9T3mHN2fXj3mHNBLRm5ZKcb9K7q7wP7rrrrvrZK8s2lM+OShyc9vvAqHbOtZ977rlVqtKUhL2+fcJ+BAgQIECAAAECBAiMFpAAoHcQIECAAAECBAgQWIbAakwAyO0k0JJZ9SnZnR/VMzt4fVQAmLQEQK4rgdTbb7+9DnQn4JfS/SnF3Vy/vM9+k9YRj0MpXTwueFIC/m94wxvqZQASfLnuuuvWCkaMC6KU4GXWjy4l00uXmpQAMO6z81oCINeWygepnlDWrE7gNksipDJAM3C7jEej10dXawJAAoCZaZ9+moBugmTrKwFg3BIACT4n4J6y3Jl9nHLrSRDZf//962epVLbos18JcqYPjtryXKYawbh+XAL+SRxJEDQVJrKMQgKdz3rWs+pDjwvkjwrgT/pc/j4ueDmvJQBSsSRLcyRxJjP+S8JO7iNjbqqJZJZ3gsnrY1uNCQC575/85Cd1wlf6Z5JVMlN+fSQAjFsCINeVcfWTn/xkde+999ZtlCSOlO5PsktzGZw++5VErFHtXGbUp3LGqASAfDbvnCw5k0ScJPWkfyVpIM9euaZR77BR1TPKNY17d42qXFM+uz6WACgVgFI5IglDZQxbH8+OcxAgQIAAAQIECBBYZAEJAIvcuu6NAAECBAgQIEBg7gKrNQEgN15mlmdGZmZg5sf8rrV8+yKNm/GXYGJKHicglyDGFltsMTLol1nmKe+f2ZFJGLjzzjvrmcsJtCYYU7ZJ+5WgZGZxJnDftSUAmUDKuASAXHMCLgmmJqCXwG+uvxl8GRVEyWfPOOOMehZyWT+6eR3jAqfjAp85xrigaQk8jWrPpVR8KGWnX/3qV6+pfNC3byx1v9WaAJD7KckZmZmbZRmSHDHPCgB5Xj/96U9Xr3vd69b4j+q36XdJ3khlgrRb/j0z0ZvVJ3IP4/Yr5fsTCM1SEKUcerMtE0zNjOBx/ThBxFxnjpNnIMH/JAU01/Ie1Zfz2c997nP1EgsJmrfL5497BiYFL0uCQ+6nPet6UmLOuGoNmZl93nnnjVwXPTOZ2xUVlvp89Pncak0AKO2TZKr06fTveSYA3HbbbfU7KJVUSuWJUe2ca8vfck0333xzPX4ncaNdvWHSfmUcTgWAJIS0twTvd95557q6zbgEgGYSWhLJ8k5JMk2OW7ZRY0HGqRw7786uxJNR765JiQM577j3zKQlCSZVCCj3VZbSyNIDJWGoT7+3DwECBAgQIECAAAEC4wUkAOghBAgQIECAAAECBJYhsJoTAJrBtawHnKD7vBIAEozMDM8ShMwsvnbwrl1mubCXQOt2221Xz6BPsCSlo0s55lH7ZZ8sAfD0pz99nSUA2k06KViRIMl3v/vdKsHvlPZOACkzmsvWFUSZFIDMZ0cFoMrM5QTEEnTK7O32VpIq8t+b61Xn3y+++OJ6Jnj+e9Z8b2/TJgCUdeQTUM5a1jFdH9tqTgCIyaWXXlpddtll1bbbbltlpuq8EgDKWuKZddz0b/fb9Jvsm1nCZWZwM9Balrzos19mZmcmdJ6/SQHrSQHzzPZOID/LJaTSSBImDjvssDVdqCuQ3ycAOSoBoHw2SU0JLmephvbM4eyT+8u1p+x8EoHKVpIt3va2t9UB4/Y2LgEgz13GiK6xNO3VrIKyPp6h1ZoAkHsvVREefvjhun0yts9jCYCy7M0111xTvwsym79r/M2z8+CDD9bVZpoJLyVZLgH3jP199ytJB+nv7SUAmm0/Lhkl+5W/Z/mBjL2pBnDKKaes1We73mGTkshy7FEJALnnlN7PEkFHHHHEWtUPyrWX+yv7lP8+7t1U9umTAJClM1I1I99P1mfVjPXxXDoHAQIECBAgQIAAgZUWkACw0i3g/AQIECBAgAABAoMWWM0JAIG9++67q4985CN1yfds80gAyDkyAzFBgeYs+HbwLsHuD33oQ9XjH//4er3wBDuyJZCfIEACMpmpm+Bln/0e/ehH1zOPs359Zu43A3k5VwK2mVGcoNOkBIBS1rtc08knn1xfZ9m6gihlnfiUXz/qqKM6Sxd3BU5LOfmcs73mcvthKLMjkySQmaTFKzNds7xDqbbQ/tw0CQCptHD11VfXa1ankkKCuOurDPNqTgBoWt9xxx018TwSAOKf9kqiQQLZTf92v81++b+UVE+yTdnSflnSIcHP5z//+fU+ffZLuf7MZt9rr72qN73pTWslFWT2b56fPJeTEgAyvpx22mn15aR/t6thdAXyS9JQEhEyLjXLr5f7GpU4cPnll9eJBkkySPWCUf0195fKDcccc0ydlJAtCRNZziHBzeYa681naFwCQJmtneURYpbxJVsJdic5o1n9YN4vuNWcAJB7T1D+ggsuqBKkTxLGrBMActxUk0k7ZymTZiC53W/Lv6dfN5dvSHJc+m9m8R933HFr+vuk/Ur1mFS/aI/lqWyTv2dW+0MPPTS2AkCcrrzyyvqZTeJblgFpl8NvjwUlaSj9sfl+6HoX5NhJFisVdhL8z3OfJLfmc9/+bLm/GOfz6dvZbrnllurMM8+sx41SbaH92T4JALmuvOOaSRvzfl4cnwABAgQIECBAgMCGIiABYENpafdJgAABAgQIECAwF4HVngCQmy6B6vyIv9wEgOuvv7465JBD6hl7CQ7ceOON9YzXBC2OPfbYKuv4lq0dvCuzdjOrOmWO99lnn3rXBC/vuuuuehZijt13v3y2zIBMADLBjATJk5CQ2fwJ5ifRIKWdJyUAlHLoKaeeQGE7+NJOAMja8CnTnCSEXHNJHCj3Pqp0eoKPCYYlMLnnnnuuU/I8n990002rXXbZpTYt95dZq/vuu2+dlFC8co0lqNnu3JMSAHIdKX2d5Im0YQJYsUv/aN/LXB6c/x50tScA5DJLoDpms0gAyHrgL3/5y2uBzPjPMxX/zFpOULLp3+63zf6e4NtOO+1UpeR8AqBbbbVVXT0gQda++5XqAfl8KkmUJJr0sTxH6WOZFT0pAaBUkEiwN0HYJPKk/44aC5Kgk6SfPLd5fvK8NLcEGnOcv/71r3WVj1xbluTIVtaWzxh00EEHdSYOlKU/SqWNOMcrAdDMrk7QtE/iTpITynnL9TXNcp4kYiSJ6Tvf+U51//33r5OMNM/nJ8de7QkAJVCd98QsEgAy5qbdy/iY/pD3R6p0JAjfrPTQ7reT2i7B/7xH+u4X/1LBJs9A+sL222+/5plMVZskJCS5ZdwSADlOEsLyTCSRrisg3h4LUv0ilWAyBnS9B8ozMO27K9cSy1KVplRHyHs07+w8s3m/xj8JNPnvXdukBICSXJDPrs+EmXk/j45PgAABAgQIECBAYLUISABYLS3hOggQIECAAAECBAYpMIQEgAQUsq59AoXLTQD48Y9/vFY7bbnlltXuu+9eHXzwwXUAsrmNmr2bY2T2boKU2RLIy0zeBB/LbNoEU/rsl88nIJFZhJmxnGBTZiwniHPkkUdWW2yxRX2OSQkA2Sdreyc4X8qoN++lHUQpayOP6rSZHZzAYTsAVUo9J2g0amsHyRLcSsnxtF9mi8crgeicY9TM50kJAOU6ksiQQM+BBx5YmxX/9fUwDiEBoJm0MYsEgNiXLYHBlPzO85MEgLZ/V79t9/cE4vIMJoGmGUjvu1/u79vf/nY9AzmfyTU94xnPqEualxnDkxIAcj9JnklSTJbRSMnwcWNBOV7Torn/jjvuWCcRZOZ0OwGg9O1xfbQ5zrUdkkRzwAEH1EkYXVUHctxxFQDy97ZZnsMEe3PvSVxYXxU0ci2rPQEg11gSppLctNwKAEkeKVucE4BOMkcSPJpJJ812THuXJSn6tl3f/XKe5hidz+W9mKB8EhWy3MCkJQBKnzr77LOre+65p7OyS3ssyL+338fNZ6I8A9O+u3KM5jjXfhdnjErSQZbeSCLfqG1SAsDPf/7zKvebZybtYyNAgAABAgQIECBAYLYCEgBm6+loBAgQIECAAAECG5jAakgA2MDI3e4CCayGBIAF4nQrG6DAakgA2ADZ3TIBAgQIECBAgAABAgRWtYAEgFXdPC6OAAECBAgQIEBgtQtIAFjtLeT6VrOABIDV3DqubQgCEgCG0EqukQABAgQIECBAgAABAutXQALA+vV2NgIECBAgQIAAgQUT+L8XPlRd8tOHZ3JX//s1m1VH7PHomRzLQQgMQeChW2+qbj/5HTO51M33O6Da9v/8v5kcy0EIDEXggYu3rqqH/zKTy938lX+qqk22nsmxHIQAAQIECBAgQIAAAQIEVk5AAsDK2TszAQIECBAgQIDAAgj89e9VdcH3/7HsO9lmq40F/5et6ABDFLjv4i9XD99157Ivfetj3lptvMWWyz6OAxAYksC/7/tR9fDvv7DsS37Ukw6q8n82AgQIECBAgAABAgQIEBi+gASA4behOyBAgAABAgQIECBAgAABAgQIECBAgAABAgQIECBAgAABApUEAJ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2s1DgAAAgAElEQVQ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YPEFbrjhhvomn/vc5y7+zbpDAgQIjBB46KGHqn/84x/VlltuyYgAAQIbrMA///nP6u9//3u1+eabVxtvvPEG6+DGCRDYsAX+/e9/Vw888ED1mMc8ptpkk002bAx3T4DABi1w//33V5tuumm12WabbdAObp4AgQ1b4MEHH6wBHve4x23YEI27lwCgKxAgQGAAAieccEK10UYbVeecc84ArtYlEiBAYD4Ct912W3XPPfdUL37xi+dzAkclQIDAAATuvvvu6je/+U2dGOrHjQE0mEskQGAuAvmRN4nyO+ywQ/XkJz95LudwUAIECAxB4Nprr63HwYyHNgIECGyoAiZQrtvyEgA21KfBfRMgMCgBCQCDai4XS4DAnAQkAMwJ1mEJEBiUgASAQTWXiyVAYE4CEgDmBOuwBAgMTkACwOCazAUTIDAHAQkAEgDm0K0ckgABAvMXkAAwf2NnIEBg9QtIAFj9beQKCRCYv4AEgPkbOwMBAqtfQALA6m8jV0iAwPoRkACwfpydhQCB1S0gAUACwOruoa6OAAECIwQkAOgaBAgQqCoJAHoBAQIEqkoCgF5AgACBqpIAoBcQIEDgEQEJAHoCAQIEqnppqGxZKs/2iIAlAPQEAgQIDEBAAsAAGsklEiAwdwEJAHMndgICBAYgIAFgAI3kEgkQmLuABIC5EzsBAQIDEZAAMJCGcpkECMxVQALAurwSAOba5RycAAECsxGQADAbR0chQGDYAhIAht1+rp4AgdkISACYjaOjECAwbAEJAMNuP1dPgMDsBCQAzM7SkQgQGK6ABAAJAMPtva6cAIENWkACwAbd/G6eAIH/CkgA0BUIECBgCQB9gAABAhGQAKAfECBA4BEBCQB6AgECBCwB0NUHVADwZBAgQGAAAhIABtBILpEAgbkLSACYO7ETECAwAAEVAAbQSC6RAIG5C0gAmDuxExAgMBABCQADaSiXSYDAXAVUAFiXVwLAXLucgxMgQGA2AhIAZuPoKAQIDFtAAsCw28/VEyAwGwEJALNxdBQCBIYtIAFg2O3n6gkQmJ2ABIDZWToSAQLDFZAAIAFguL3XlRMgsEELSADYoJvfzRMg8F8BCQC6AgECBCwBoA8QIEAgAhIA9AMCBAg8IiABQE8gQICAJQC6+oAKAJ4MAgQIDEBAAsAAGsklEiAwdwEJAHMndgICBAYgoALAABrJJRIgMHcBCQBzJ3YCAgQGIiABYCAN5TIJEJirgAoA6/JKAJhrl3NwAgQIzEZAAsBsHB2FAIFhC0gAGHb7uXoCBGYjIAFgNo6OQoDAsAUkAAy7/Vw9AQKzE5AAMDtLRyJAYLgCEgAkAAy397pyAgQ2aAEJABt087t5AgT+KyABQFcgQICAJQD0AQIECERAAoB+QIAAgUcEJADoCQQIELAEQFcfUAHAk0GAAIEBCEgAGEAjuUQCBOYuIAFg7sROQIDAAARUABhAI7lEAgTmLiABYO7ETkCAwEAEJAAMpKFcJgECcxVQAWBdXgkAc+1yDk6AAIHZCEgAmI2joxAgMGwBCQDDbj9XT4DAbAQkAMzG0VEIEBi2gASAYbefqydAYHYCEgBmZ+lIBAgMV0ACgASA4fZeV06AwAYtIAFgg25+N0+AwH8FJADoCgQIELAEgD5AgACBCEgA0A8IECDwiIAEAD2BAAEClgDo6gMqAHgyCBAgMAABCQADaCSXSIDA3AUkAMyd2AkIEBiAgAoAA2gkl0iAwNwFJADMndgJCBAYiIAEgIE0lMskQGCuAioArMsrAWCuXc7BCRAgMBsBCQCzcXQUAgSGLSABYNjt5+oJEJiNgASA2Tg6CgECwxaQADDs9nP1BAjMTkACwOwsHYkAgeEKSACQADDc3uvKCRDYoAUkAGzQze/mCRD4r4AEAF2BAAEClgDQBwgQIBABCQD6AQECBB4RkACgJxAgQMASAF19QAUATwYBAgQGICABYACN5BIJEJi7gASAuRM7AQECAxBQAWAAjeQSCRCYu4AEgLkTOwEBAgMRkAAwkIZymQQIzFVABYB1eSUAzLXLOTgBAgRmIyABYDaOjkKAwLAFJAAMu/1cPQECsxGQADAbR0chQGDYAhIAht1+rp4AgdkJSACYnaUjESAwXAEJABIAhtt7XTkBAhu0gASADbr53TwBAv8VkACgKxAgQMASAPoAAQIEIiABQD8gQIDAIwISAPQEAgQIWAKgqw+oAODJIECAwAAEJAAMoJFcIgECcxeQADB3YicgQGAAAioADKCRXCIBAnMXkAAwd2InIEBgIAISAAbSUC6TAIG5CqgAsC6vBIC5djkHJ0CAwGwEJADMxtFRCBAYtoAEgGG3n6snQGA2AhIAZuPoKAQIDFtAAsCw28/VEyAwOwEJALOzdCQCBIYrIAFAAsBwe68rJ0BggxaQALBBN7+bJ0DgvwISAHQFAgQIWAJAHyBAgEAEJADoBwQIEHhEQAKAnkCAAAFLAHT1ARUAPBkECBAYgIAEgAE0kkskQGDuAhIA5k7sBAQIDEBABYABNJJLJEBg7gISAOZO7AQECAxEQALAQBrKZRIgMFcBFQDW5ZUAMNcu5+AECBCYjYAEgNk4OgoBAsMWkAAw7PZz9QQIzEZAAsBsHB2FAIFhC0gAGHb7uXoCBGYnIAFgdpaORIDAcAUkAEgAGG7vdeUECGzQAhIANujmd/MECPxXQAKArkCAAAFLAOgDBAgQiIAEAP2AAAECjwhIANATCBAgYAmArj6gAoAngwABAgMQkAAwgEZyiQQIzF1AAsDciZ2AAIEBCKgAMIBGcokECMxdQALA3ImdgACBgQhIABhIQ7lMAgTmKqACwLq8EgDm2uUcnAABArMRkAAwG0dHIUBg2AISAIbdfq6eAIHZCEgAmI2joxAgMGwBCQDDbj9XT4DA7AQkAMzO0pEIEBiugAQACQDD7b2unACBDVpAAsAG3fxungCB/wpIANAVCBAgYAkAfYAAAQIRkACgHxAgQOARAQkAegIBAgQsAdDVB1QA8GQQIEBgAAISAAbQSC6RAIG5C0gAmDuxExAgMAABFQAG0EgukQCBuQtIAJg7sRMQIDAQAQkAA2kol0mAwFwFVABYl1cCwFy7nIMTIEBgNgISAGbj6CgECAxbQALAsNvP1RMgMBsBCQCzcXQUAgSGLSABYNjt5+oJEJidgASA2Vk6EgECwxWQACABYLi915UTILBBC0gA2KCb380TIPBfAQkAugIBAgQsAaAPECBAIAISAPQDAgQIPCIgAUBPIECAgCUAuvqACgCeDAIECAxAQALAABrJJRIgMHcBCQBzJ3YCAgQGIKACwAAaySUSIDB3AQkAcyd2AgIEBiIgAWAgDeUyCRCYq4AKAOvySgCYa5dzcAIECMxGQALAbBwdhQCBYQtIABh2+7l6AgRmIyABYDaOjkKAwLAFJAAMu/1cPQECsxOQADA7S0ci8P+zd6fPklVl3rBXVVHUwFBMxTwJMosg4AAoooDggBG0INKMMqo8HdGfjY5433/g/Yg0iDSIBt0NyiMorYioODGJgtgKgkyCICDFLNDCG/euytOHynPqZFbtlXuvva+M6GitylzrXte9sp6OZ/1ybQLlCggACACUu3tVToBArwUEAHrdfosnQGCVgACArUCAAAGPALAHCBAgEAICAPYBAQIEVgoIANgJBAgQ8AiAmfaAGwB8MwgQIFCAgABAAU1SIgEC2QUEALITm4AAgQIE3ABQQJOUSIBAdgEBgOzEJiBAoBABAYBCGqVMAgSyCrgBYJhXACDrljM4AQIE6hEQAKjH0SgECJQtIABQdv9UT4BAPQICAPU4GoUAgbIFBADK7p/qCRCoT0AAoD5LIxEgUK6AAIAAQLm7V+UECPRaQACg1+23eAIEVgkIANgKBAgQ8AgAe4AAAQIhIABgHxAgQGClgACAnUCAAAGPAJhpD7gBwDeDAAECBQgIABTQJCUSIJBdQAAgO7EJCBAoQMANAAU0SYkECGQXEADITmwCAgQKERAAKKRRyiRAIKuAGwCGeQUAsm45gxMgQKAeAQGAehyNQoBA2QICAGX3T/UECNQjIABQj6NRCBAoW0AAoOz+qZ4AgfoEBADqszQSAQLlCggACACUu3tVToBArwUEAHrdfosnQGCVgACArUCAAAGPALAHCBAgEAICAPYBAQIEVgoIANgJBAgQ8AiAmfaAGwB8MwgQIFCAwEmf/T/p7+tvlb74xS8WUK0SCRAgkEfgySefTM8991zafffd80xgVAIECBQgEP8Oxr+HO+20U1q0aNFYFe+x4tdjvd+bCRAg0FaBV199NUU4dKuttkrLli1ra5nqIjAxgfWWpTR/oxcmNp+J2iNw3333Vf8Oxr+HXgQIEKhDYN6CJWn+xu9Maf6SOoabyBhuABhmFgCYyNYzCQECBNZN4Lh/ujg9v83J6zaITxMgQIAAAQIECPRa4KIfHtHr9Vs8AQIECBDoqsDmJ+2Y1t/qqq4uz7oIECBAYNICCzZMi/b917TedmWcSQgADG8QAYBJf2nMR4AAgbUQEABYCzQfIUCAAAECBAgQeIuAAIANQYAAAQIEuikgANDNvloVAQIEmhZY8sHfpvkb7t10GXPOLwAwTCQAMOe28QYCBAg0LyAA0HwPVECAAAECBAgQKF1AAKD0DqqfAAECBAjMLLDZSTukRVtdjYcAAQIECNQqsHC3/yetv/v/W+uYOQYTABhWFQDIsdOMSYAAgZoFBABqBjUcAQIECBAgQKCHAgIAPWy6JRMgQIBALwQ2/8dt0vpb/t9erNUiCRAgQGByAuvteF71KIC2vwQAhjskAND2Xas+AgQIpJQEAGwDAgQIECBAgACBdRUQAFhXQZ8nQIAAAQLtFBAAaGdfVEWAAIHSBQQAyu2g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XyVwHPPPZcuuOCCtGLFiiGTjTfeOH3gAx9IhxxySFq4cGGRZr/5zW/SFVdckU499dS07777tnoNN954Y7r55pvT2WefnXbccccU//2+++5LZ555Zlq8eHGra297cQIAbe+Q+ggQIECAAAEC7RcQAGh/j1RIgAABAgTWRkAAYG3UfIYAAQIE5hIQAJhLqL1/LwDQ3t6obESBQQBgvfXWS4cffvjUQf+LL76Ybr/99vTkk0+mnXfeOZ1xxhlpyZIlI47anrcJALSnF01WIgDQpL65CRAgQIAAAQLdEBAA6EYfrYIAAQIECKwuIABgTxAgQIBADgEBgByqkxlTAGAyzmbJKDAIAGyyySZDvzR/44030g033JBuuumm9IlPfCIddthhGSvJM3TpAYBHH300nXbaaWnBggV5gHoyqgBATxptmQQIECBAgACBjAICABlxDU2AAAECBBoUEABoEN/UBAgQ6LCAAEC5zRUAKLd3Kl8lsKYAQLzl6aefThdeeGHafvvtizyILj0AEDcwnHzyyfbrOgoIAKwjoI8TIECAAAECBAgkAQCbgAABAgQIdFNAAKCbfbUqAgQINC0gANB0B9Z+fgGAtbfzyZYIzBUAGPz9pptuWt0QEAfSl1xySTrooIPS888/n37729+md7zjHVOH1H/729/S9ddfn375y1+m119/PS1dujQdcMAB6eijj06LFi16y6r//Oc/p29+85vpT3/6U4rbBpYvX56OPfbYtPvuu6d58+ZNvXf1MTfeeON0zDHHVOPOnz9/6n1R21VXXZXiV/Px53vuuWfadddd07XXXptOPfXUtO+++1bv/frXv54efvjhdP7556dly5ZNff7GG29MN998czr77LPTjjvumB555JE1rvXZZ5+txv7973+/xvpnavUf/vCH9K1vfSs99dRTKR6/EJ4LFy5Mt91229T8q38uPH/+85+nn/zkJ5V93AoQa/zkJz+Zoj/TX6Paxhquu+66dO+991b9ms121B5MN/n73/9ejRc3Rxx66KFTtxi8+eab6b777qvmjfXHa7vttksf//jHq35Nf42zn9b0lRIAaMk/OMogQIAAAQIECBQsIABQcPOUToAAAQIE1iAgAGB7ECBAgEAOAQGAHKqTGVMAYDLOZskoMFcAIA5qL7vssurw/KSTTpo6FH/ttdeqA91ddtmlOrQ9/PDD0zPPPFMdmMfhdBzO77zzzul3v/tdil/hx38+44wz0pIlS6rVPPDAA+nyyy9PixcvToccckhaf/310y233FIdCJ944olp//33r943GPPll19OBx98cNp8882rcMFDDz2UjjzyyHTEEUdUYYE49P/KV75SHWLH3Ntss0369a9/XR30x4HzugQAZlprzB8uUfea6p+pdXfffXe68sorq8/GmjbYYIN06623pr/85S+VxyCAMP2zcRAe88V6DjzwwMr8iSeeSL/4xS+qQ/bzzjsvbbTRRmPZRmDi0ksvTTH2mmxH7cFs73vwwQfTe9/73nTcccdVvYq+/Md//EcV+Hjf+96XwjeCDS+88EI6/fTTq1DD9N6Psp/m+ooIAMwl5O8JECBAgAABAgTmEhAAmEvI3xMgQIAAgTIFBADK7JuqCRAg0HYBAYC2d2j2+gQAyu2dylcJzBYAiF/kxy/z//3f/z3Fr7oHB7ODX8VvueWW1Y0A8Qv/eMUh+zXXXJNuv/326rB97733nvrzONyOvzvqqKOqQ/tXXnklffnLX04vvfRSOvfcc6tD/XjFn8chfvzvz3/+89XBeHwuDoxjrggRxCt+WX7FFVekxx57rDr4jl+/x6/641fsn/3sZ9Pb3/72qbm///3vp/hl/7oEAFZfa4QMIrwQYYXp9cd6IgARh9znnHPOVNhh+mYbrD0OtaP2OAQfrCkOxeM2gZkCAH/84x+r2w3iwPyDH/zg1JARmgij0047Le2zzz4j20YQI8zuv//+IduoI24oiPq22mqrkXqwxRZbpJ/+9KfVjQj/+I//OBXgCKsIGcSjJOLGhehpBBki7BD/fZNNNqnW8vjjj6eLL764Cjaccsop1Z+Nup9G+TILAIyi5D0ECBAgQIAAAQJrEhAAsD8IECBAgEA3BQQAutlXqyJAgEDTAgIATXdg7ecXAFh7O59sicAgALBixYoZK4pr6eOK+fe85z3VwfYgABDXusdh/uAVB9oXXHBB2myzzaoD5fjc4BW/3o/D3fjFe/xdHAZHACCuvY8r/6e/4pECcQgeNwrEGDHm1ltvXR1wx40Dg1cEDb7xjW9Utwpsu+22s84dtw9EWGBdAgCrrzWCEbPVH9fa33nnndXhedS9+mvw2bhR4VOf+tRbHnWw+iMIRtkigzYkNH0AACAASURBVPV95CMfqfqxptpGtY0xfvazn1XX9sftAqP0IH61HzcbRKjg/e9/f4p6Bo98iNBDBAHi8D8ezRC3H0SPP/3pT1dBkfizCJxEgCL+c4RK4jaAUfdT3Jow10sAYC4hf0+AAAECBAgQIDCXgADAXEL+ngABAgQIlCkgAFBm31RNgACBtgsIALS9Q7PXJwBQbu9UvkpgEACI59APDt0HOHFg+7a3ve0th/mzBQAGf77XXntVjwqY/opf7H/1q19N8Vz6+NV3vDcO5U844YT07ne/e9ZeDMaMK+pne8XBftwAEAfyu+++ezr55JPf8tYcAYDBmLPVNNs1/vH+OIQPi8FtCNPHmCsA8OKLL1a3GcT8cUA+/TUIAAxqG9U2/FcPYUwfd9QeRKAh+vyd73ynCg/Ea9myZemd73xnFSSIHg1eETaJ/sdjGyLUEUGJeATBfvvtNxUaGGc/xTxzvQQA5hLy9wQIECBAgAABAnMJCADMJeTvCRAgQIBAmQICAGX2TdUECBBou4AAQNs7NHt9AgDl9k7lqwRmewTAbEBzBQDiEDd+2T79NVsAYPpV8TPNN5hr++23nzUoEAGFOBhvIgAQNxjstttuQ6XHoXY8hmDweITpb1jbAEAcmsctCq+++moV1Nhjjz2qw/L4JX3chLB6AGBU2zicP/roo2f9Pozag8FV/jFQ3AZxzz33pN/97ncpHl3wP//zP9UcH/rQh6ZuPIhf/MdjAOK2hPvuu68Kh4RXPMJhxx13nLppYpT9JADgnzMCBAgQIECAAIFJCAgATELZHAQIECBAYPICAgCTNzcjAQIE+iAgAFBulwUAyu2dylcJ1BUAGDwCIJ4FH9fyT38EQBzQX3jhhdUV8HM9AuCJJ56oDobjAP21116rroGPK/5XfwTA9Aauae4cNwA8/PDD6ZJLLqkei7CmX8/PtMkGV/THL+NXD0qs6QaAn/70p+nb3/525RDX5g9e4zwCYLptHMrPdrV/hA0efPDB6vaHeI3SgzfffDPFox7iYH9w1X98Nq7/v+yyy6qexmMRli9fXl31H/tjyZIlU+t46KGHqvdtt9121f6Jz8W8o+wnjwDwzxkBAgQIECBAgMAkBAQAJqFsDgIECBAgMHkBAYDJm5uRAAECfRAQACi3ywIA5fZO5asE6goAxAFw/BL9l7/8ZYpr+acfUt92223V3w2uvY/D3fjFfvzvs88+O22++eZVNfGc+Msvvzz99a9/TZ/73Oeqg+R4pnz8kvzEE09M+++//1Tf4pD68ccfT/Hs+Xnz5lXj/+pXv6p+QR7hgXhFTXEl/c0331zVFNfUxyveG788j7kHh9wx99e+9rXq4Dv+fPqv0A877LB05JFHTs09qD/qjMPqnXfeeerv4pfs8fcxbtS1+ivmufTSS9NTTz01dSAe74lbEuJa/PjF/GD+6Z+96aab0ve+973qEQcRHohXHLbfcMMNKf5ucAPAuLYx3/Q1hNk111yT7r777nTuueemrbbaauQeXHnlldWNBBHyGJjEeNddd121L84555y04YYbpi996Utp4403TmedddZUCCBCAXHDQRzmx+fXX3/9kffTKF9mjwAYRcl7CBAgQIAAAQIE1iQgAGB/ECBAgACBbgoIAHSzr1ZFgACBpgUEAJruwNrPLwCw9nY+2RKBugIAsZxnnnmm+mV8/CL/gAMOqA6B4/A+fqUe/zkOmge/+o6D4jjwjkP+Qw45pDrwveWWW6qD8emH/dPHjIPvONyP9/ziF7+oxopD5PhVeYQBIlQQtwbE3Ntss0369a9/neLX+nEIPT0AEHNH0GCjjTaq5o5fw8d741fqcQA9VwAg1jr4xXqMfeCBB6YddtihOryPYEH8iv3000+v1jbTazB/rPnggw+u3nfrrbcOzT/9s48++mj6yle+UoUk4rEDsfb4s6g5XoMAQPznUW3jRoAwi/VHHRHEiIP6WFsEHo444ogqxDBqD6abxHjRl0H/IxAR/Y/HFvzgBz9I3//+96twwfve976q/uj9k08+WT0q4MMf/nD1Z+Psp7m+TgIAcwn5ewIECBAgQIAAgbkEBADmEvL3BAgQIECgTAEBgDL7pmoCBAi0XUAAoO0dmr0+AYBye6fyVQJ1BgBiyDj8v/7666tD/zisjue6x4F8HOzG4e/0V/xa/pvf/GaKa/Hj1+xx1f/HP/7xtOuuu77l1/OrjxmH9BEGOOaYY6pflA9ecYB81VVXVQfj8+fPr24HiF/9X3311emkk06augEgDu3joP6//uu/qnrjOvo4xI//ffvtt48UAIg5Y75rr722OviPX/BHoCAeC3D44YcPrXX1DfeHP/whfetb36rCDOutt1466KCDqgPz+EX/TDcAxOcfeOCB6jEAEXYYrO9d73pX9Uv5PfbYo1rj4NaBUW2fffbZ6hf69957b9WvzTbbrAoTxG0LMcfgNU4PppsM+h9jDq7qD/+77rqrWmsc8scrwgcROphr3jXtpzV9qQUA/JNHgAABAgQIECCwrgICAOsq6PMECBAgQKCdAgIA7eyLqggQIFC6gABAuR0U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bH7SDmn9ra5uuArTEyBAgEDXBBa/57/SguXHtH5Zv/vd76oa99prr9bXOqkCBQAmJW0eAgQIrIOAAMA64PkoAQIECBAgQIBAJSAAYCMQIECAAIFuCggAdLOvVkWAAIEmBUr59X8YCQAM7xQBgCa/PeYmQIDAiAInnvMv6dWN9k3HHXfciJ/wNgIECHRPYMWKFenll19O2267bfcWZ0UECBAYUeCll15Kzz33XFq+fHlauHDhiJ9a+bZjH7x8rPd7MwECBNoq8Prrr6ennnoqbbLJJmnp0qVtLVNdBCYmsGjX9dLC5Q9PbD4TtUfg8ccfr/4djH8PvQgQIFCHwLwFS9KCTQ9J8zf7QB3DTWQMAYBhZgGAiWw9kxAgQGDdBE455ZQ0b968dMUVV6zbQD5NgACBggUefvjh9PTTT6cDDzyw4FUonQABAusmEAdejzzySHW1oUOvdbP0aQIEyhWIUGj8f/TutNNOaYsttih3ISonQIDAOgr88pe/rP4djH8PvQgQINBXAQGA4c4LAPT122DdBAgUJSAAUFS7FEuAQCYBAYBMsIYlQKAoAQGAotqlWAIEMgkIAGSCNSwBAsUJCAAU1zIFEyCQQUAAQAAgw7YyJAECBPILCADkNzYDAQLtFxAAaH+PVEiAQH4BAYD8xmYgQKD9AgIA7e+RCgkQmIyAAMBknM1CgEC7BQQABADavUNVR4AAgVkEBABsDQIECKQkAGAXECBAIFXPvPYIADuBAIG+CwgA9H0HWD8BAgMBAQB7gQABAql6NFS84lF5XisFPALATiBAgEABAgIABTRJiQQIZBcQAMhObAICBAoQEAAooElKJEAgu4AAQHZiExAgUIiAAEAhjVImAQJZBQQ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TjznX9KrG+2bjjvuuF47WDwBAv0WWLFiRXXd67bbbttviHVc/bEPXr6OI/g4AQJNCrz00kvpueeeS8uXL08LFy5sshRzjyiwwTteS/M2fGrEd3sbAQKjCLz++uspAlGbbLJJWrp06Sgf8Z6MAvMXbZ0WbHVsmrd4u4yzGJoAgZkEBADsCwIECHgEwEx7wA0AvhkECBAoQOC4f7o4Pb/NyQVUqkQCBAgQaLvART88ou0lqo8AAQKdEtjqn5em+emHnVqTxRAgQGBIYL1N0pJ3X5vmb/YBOAQITFBAAGCC2KYiQKC1Am4AGG6NAEBrt6vCCBAg8L8CAgB2AwECBAjUJSAAUJekcQgQIDCagADAaE7eRYBA+QLzFu+Qlh7xSPkLsQICBQkIABTULKUSIJBNQABgmFYAINt2MzABAgTqExAAqM/SSAQIEOi7gABA33eA9RMgMGmBrf95aZrnBoBJs5uPAIGGBJZ+8Hdp3oZ7NjS7aQn0T0AAoH89t2ICBIYFBAAEAHwvCBAgUKSAAECRbVM0AQIEWikgANDKtiiKAIEOC2z1z8vS/HRDh1doaQQIEPhfgSXvvyPNX3YgEgIEJiQgADAhaNMQINBqAQEAAYBWb1DFESBAYDYBAQB7gwABAgTqEhAAqEvSOAQIEBhNQABgNCfvIkCgGwICAN3oo1WUIyAAUE6vVEqAQD4BAQABgHy7y8gECBDIKCAAkBHX0AQIEOiZgABAzxpuuQQINC4gANB4CxRAgMAEBQQAJohtKgIpJQEA24AAAQIpCQAIAPgeECBAoEgBAYAi26ZoAgQItFJAAKCVbVEUAQIdFhAA6HBzLY0AgSEBAQCbgsBkBQQAJuttNgIE2ikgACAA0M6dqSoCBAjMISAAYIsQIECAQF0CAgB1SRqHAAECowkIAIzm5F0ECHRDQACgG320inIEBADK6ZVKCRDIJyAAIACQb3cZmQABAhkFBAAy4hqaAAECPRMQAOhZwy2XAIHGBQQAGm+BAggQmKCAAMAEsU1FwCMA7AECBAhUAgIAAgC+CgQIEChSQACgyLYpmgABAq0UEABoZVsURYBAhwUEADrcXEsjQGBIQADApiAwWQE3AEzW22wECLRTQABAAKCdO1NVBAgQmENAAMAWIUCAAIG6BAQA6pI0DgECBEYTEAAYzcm7CBDohoAAQDf6aBXlCAgAlNMrlRIgkE9AAEAAIN/uMjIBAgQyCggAZMQ1NAECBHomIADQs4ZbLgECjQsIADTeAgUQIDBBAQGACWKbioBHANgDBAgQqAQEAAQAfBUIECBQpIAAQJFtUzQBAgRaKSAA0Mq2KIoAgQ4LCAB0uLmWRoDAkIAAgE1BYLICbgCYrLfZCBBop4AAgABAO3emqggQIDCHgACALUKAAAECdQkIANQlaRwCBAiMJiAAMJqTdxEg0A0BAYBu9NEqyhEQACinVyolQCCfgACAAEC+3WVkAgQIZBQQAMiIa2gCBAj0TEAAoGcNt1wCBBoXEABovAUKIEBgggICABPENhUBjwCwBwgQIFAJCAAIAPgqECBAoEgBAYAi26ZoAgQItFJAAKCVbVEUAQIdFhAA6HBzLY0AgSEBAQCbgsBkBdwAMFlvsxEg0E4BAQABgHbuTFURIEBgDgEBAFuEAAECBOoSEACoS9I4BAgQGE1AAGA0J+8iQKAbAgIA3eijVZQjIABQTq9USoBAPgEBAAGAfLvLyAQIEMgoIACQEdfQBAgQ6JmAAEDPGm65BAg0LiAA0HgLFECAwAQFBAAmiG0qAh4BYA8Qx+NAsAAAIABJREFUIECgEhAAEADwVSBAgECRAgIARbZN0QQIEGilgABAK9uiKAIEOiwgANDh5loaAQJDAgIANgWByQq4AWCy3mYjQKCdAgIAAgDt3JmqIkCAwBwCAgC2CAECBAjUJSAAUJekcQgQIDCagADAaE7eRYBANwQEALrRR6soR0AAoJxeqZQAgXwCAgACAPl2l5EJECCQUUAAICOuoQkQINAzAQGAnjXccgkQaFxAAKDxFiiAAIEJCggATBDbVAQ8AsAeIECAQCUgACAA4KtAgACBIgUEAIpsm6IJECDQSgEBgFa2RVEECHRYQACgw821NAIEhgQEAGwKApMVcAPAZL3NRoBAOwUEAAQA2rkzVUWAAIE5BAQAbBECBAgQqEtAAKAuSeMQIEBgNAEBgNGcvIsAgW4ICAB0o49WUY6AAEA5vVIpAQL5BAQABADy7S4jEyBAIKOAAEBGXEMTIECgZwICAD1ruOUSINC4gABA4y1QAAECExQQAJggtqkIeASAPUCAAIFKQABAAMBXgQABAkUKCAAU2TZFEyBAoJUCAgCtbIuiCBDosIAAQIeba2kECAwJCADYFAQmK+AGgMl6m40AgXYKCAAIALRzZ6qKAAECcwgIANgiBAgQIFCXgABAXZLGIUCAwGgCAgCjOXkXAQLdEBAA6EYfraIcAQGAcnqlUgIE8gkIAAgA5NtdRiZAgEBGAQGAjLiGJkCAQM8EBAB61nDLJUCgcQEBgMZboAACBCYoIAAwQWxTEfAIAHuAAAEClYAAgACArwIBAgSKFBAAKLJtiiZAgEArBQQAWtkWRREg0GEBAYAON9fSCBAYEhAAsCkITFbADQCT9TYbAQLtFBAAEABo585UFQECBOYQEACwRQgQIECgLgEBgLokjUOAAIHRBAQARnPyLgIEuiEgANCNPlpFOQICAOX0SqUECOQTEAAQAMi3u4xMgACBjAICABlxDU2AAIGeCQgA9KzhlkuAQOMCAgCNt0ABBAhMUEAAYILYpiLgEQD2AAECBCoBAQABAF8FAgQIFCkgAFBk2xRNgACBVgoIALSyLYoiQKDDAgIAHW6upREgMCQgAGBTEJisgBsAJuttNgIE2ikgACAA0M6dqSoCBAjMISAAYIsQIECAQF0CAgB1SRqHAAECowkIAIzm5F0ECHRDQACgG320inIEBADK6ZVKCRDIJyAAIACQb3e1fOS///3v6Rvf+Ea6//7703nnnZc233zzsSuOMW644YZ06623ppdffjkddNBB6dOf/vTY4/gAgUkIrFixIl188cVp2223TSeddFJasGBB1mkfffTR9JWvfCW9733vS8ccc0ztcwkA1E5qQAIECPRWQACgt623cAIEGhIQAGgI3rQECDQiIADQCLtJeywgANDj5ls6AQJTAgIAw5th3ptvvvmmPdJ9gTi8v/LKK9NDDz2UzjnnnLTVVluNvegbb7yxCgBsvfXW6T3veU91sLrLLruMPY4PEJiEwDPPPJMuuuiiap+efPLJaeHChVmnffDBB9Nll12WDjzwwPTJT36y9rkEAGonNSABAgR6KyAA0NvWWzgBAg0JCAA0BG9aAgQaERAAaITdpD0WEADocfMtnQCBKQEBgOHNIADgCzKSwKuvvpouvfTS9MILL6TPfe5zaeONNx7pcznf9Le//a2qKX7pff7556dly5bVNt0jjzySLrnkkrTHHntUh8fTX1//+tfTvffem84+++y044471jZn0wP95je/SVdccUX6yEc+ko488simy8ky/5r6mmXCGgcVAKgR01AECBDouYAAQM83gOUTIDBxAQGAiZObkACBBgUEABrEN3UvBQQAetl2iyZAYDUBAYDhLSEA4GsyksDgsD3efOaZZ6bFixeP9LmcbxIAqFdXAKBez7pHEwCoW9R4BAgQ6K+AAEB/e2/lBAg0IyAA0Iy7WQkQaEZAAKAZd7P2V0AAoL+9t3ICBP5XQABgeDcIAPToGxK/XH/44Yenfi0/+DX0IYcckpYuXZp+9KMfpRdffDFtuOGG6aijjqqeZT5v3rw0uPp/OtUmm2zyll/dP/vss+naa69Nv//971M8biBuCDjssMPSoYceOuez199444105513pu9+97vp+eefr65qj2vUP/axj80aNIi13HXXXW/p3s4771yFE/7yl79Uv94/6KCDqvF++9vfpne84x3VL/njiRcPPPBAuv7669Njjz1WfX758uXp2GOPTbvvvnv1/gsuuKC6VWD6K34VH694BMJsDnONHZbxGvQh5vzhD384Vcdee+2V/uEf/iG98sor6aqrrkrxTPl47bDDDumEE04YemxDBCBiHfF/5L3++uuVeTx7/oADDkjz589/y1zHH3981d9Ye7x22223FH8WfRzsgxhv+uvUU09N++67b/VH69Lf1euMvRY1Hn300WnRokVTU8b7wjf2wssvvzzjPpgeRPngBz9Y7c3HH3+8Wu+73vWuqo9LliypxnzuueeqXu60007pE5/4xKx9Hdx2MM78sWf33HPP9NOf/jStv/761Xch5ot9F/t++g0Ko65/rn+KBADmEvL3BAgQIDCqgADAqFLeR4AAgXoEBADqcTQKAQJlCAgAlNEnVXZHQACgO720EgIE1l5AAGDYTgBg7fdTcZ+cLQAQh6dxiBkH5vG64447qqv+Tz/99OqQ84knnqgOieMAOV6HH3542mCDDaoD8zisf+ihh6pnn8cB+MEHH5w233zz6lA6nokeB71x0LxgwYIZvSIscPXVV1eHvnHYHIfgMV789+233z6dccYZUwe60weI98RBf9QUh8URWIiD/F133bU6UI+D2Ndee62ad5dddqn+POq+6aab0ve+970UYYFYbxyc//znP0/xvPhYb7zvvvvuS3/+85+r98bz4yPEsM0221TTx5//7Gc/qw6dP/zhD1d/PnCYa+ywjFf04e67767M999//+oxAgOvOMSPut/2trdNWcR7N91003TeeeeljTbaqBoj6o01xtqnm4dLHD4fccQRVXgj5rrnnnuquWLMqDXWF/8YRggg1hwG999/f+UeB9rRhwhMxPsjILAu/Y0wQ+yNP/3pT9VeCPeYO24bGMwfeygCFxdffHEVQIn1bL311lVYIVyiJ1FnvG8QAAj/9dZbrzLabrvtKs8It7z3ve9Nxx13XLX26QGAT3/607P2NeYad/74PsQrPhsBgwiIDHoyPQAw+LMIlqy+/rCYbX/P9GURACjun1wFEyBAoLUCAgCtbY3CCBDoqIAAQEcba1kECMwoIABgYxCYrIAAwGS9zUaAQDsFBACG+yIA0M69mqWq2QIAW265ZTrrrLOmDtrj4D4Ol+PA8lOf+lRVy2yPAIjD48svv7w6dI8x4tA+XvEL6e985zvVYflnPvOZ6qB7plfcGBCf/9CHPlQd4g9+JX/bbbelb37zm1V4YBBMWP3zsz0CYPCL9lhX3AgQvziPVxyWxzPu41fnUdPgMQYRJPjXf/3X6kD6pJNOqt67pmfFh+O9996bzj777Orwftyx4/P//d//nT772c+mt7/97dXnIwgRDuERB/jTLeJX/jfffHN1WBwhgghaXHPNNenXv/51tb44SB6MEeuLXkRYYIsttqgCAHHYHjcIxK0Kg/fFn0ef431xiB2vmR4BUEd/IwAQ/Y1f/Mcr6v/GN75R3eAQhnGAHqGTCGbE4f3ee+899b7rrruuCgGcc8451d4a9DxCKdPXHkGDL3/5y+nVV19Nn//856tbLKYHAOL2hzX1dW3mHwRGBvtysGcGAYBBn26//fYUtylMX9ett95a9TD6PP22gDV98QUAsvyzaFACBAj0UkAAoJdtt2gCBBoUEABoEN/UBAhMXEAAYOLkJuy5gABAzzeA5RMgUAkIAAxvBAGAHn05ZgsArH5l+UwHp7MFAOKX3XHwGr8aj7DA4AA/WJ9++ul04YUXVr/gjoP16X83YL/yyiurX5/HoW0cWA9eg8/GoekghLB6q+YKAKy+rtlaPVhv/No9DpUjGDBuAGCcsVfvw+CzcZ39j3/846lD8cGfDw7mB1fyDx5TEAf3p5122ltuV4jD5jhcH4QF1jRXhAqmhxhmCgCsa38HjnELQ4QQ4uaIeEXv4rA+whnxy/7ZXoPHTwzWPts+jM+vvtZxAgB1zL96AGDQp80226zaV9PXGWGUuPEgbmYY7Lm5/ikSAJhLyN8TIECAwKgCAgCjSnkfAQIE6hEQAKjH0SgECJQhIABQRp9U2R0BAYDu9NJKCBBYewEBgGE7AYC130/FfTJHAGBwaBzPno8r8ae/5jrkHBzmxhXzs73222+/NPj19urvWZsAQPzSPv6Pojj8fuqpp6pfow9e8Uv6dQkAjDr2OIfyUdvqAYDBQXOsf7bX4MB8nLlmCgCsS3+jtvCNxwp897vfrR41EI8w2GOPPdIHPvCB6uaB6aGQ6Mf3v//96haE1dc2iQDAus6/egBg8N/jMQWDmyUG/Yq98tWvfrV6pMT555+fli1bNue/JwIAcxJ5AwECBAiMKCAAMCKUtxEgQKAmAQGAmiANQ4BAEQICAEW0SZEdEhAA6FAzLYUAgbUWEAAYphMAWOvtVN4HcwYAPvnJT6b3v//9b0EZNQDw17/+tXpm/eBK/umDbLrpplNX3K8uPm4AIA5d49fxv/rVr6rr8OPRAjH+Cy+8UD2nfvBL7bW5AWCcscc5lI81zxYAiCvx3/3ud8+4Ed/2treluNFgnLnWFABYm/5OLyyu6I+D/XvuuSc98MADKf579CBud1iwYEF69NFH01e+8pXq6v64uSFujVhvvfXST37ykyqskTsAUMf8swUAIsSy+i0WAgDl/fupYgIECHRJQACgS920FgIEShAQACihS2okQKAuAQGAuiSNQ2A0AQGA0Zy8iwCBbgsIAAz3VwCg23v+LavLEQAYXBH/zne+c+iQM57TftFFF6XddtttxkcAxK/Dv/a1r6W4AWD1RwCM0pZxAwCDevbZZ5+3PK6gjkcAjDP2OIfyMwUAVqxYkS644IK07bbbDj0CYHW3ceZa0yMA1qa/UUsc9Mcv/+Pq/zjoj1ccfl999dVVEGPwqIIIZsT85557brWuwWtSjwCoY/7ZHgEQj7aIdU5/BMCLL75YPR4jXDwCYJRvu/cQIECAQJ0CAgB1ahqLAAECcwsIAMxt5B0ECHRHQACgO720kjIEBADK6JMqCRDIKyAAMOwrAJB3z7Vq9BwBgDjcvfTSS1McgJ911lkpfpUerzjc/853vlNd//6Zz3wm7b///jNa3HHHHemqq65KBxxwQDr++OPfckgcB8J77rnnjDcDxGDxDPmY+9lnn33LNeqrH8QOJh6EFeIK+riSfXD9fPwi/fLLL6+upB8cxg7eu/vuuw89guDKK69M8Y/J2WefnXbcccdq+HHGHudQPsZe/QaAOECPMaKGE0888S22EQ54/PHHK7f58+ePdQPAb3/72+pa+qOOOiodeeSR1brWtb9xgB//c8IJJ1S/+B+8brnllnTNNddUAYYIZMxkGnP/53/+Z7rrrrtquwFgtr7WMf/q+y6+AxEsiP8jPG4w2HvvvafWf9ttt1V/N916rn8sPAJgLiF/T4AAAQKjCggAjCrlfQQIEKhHQACgHkejECBQhoAAQBl9UmV3BAQAutNLKyFAYO0FBACG7QQA1n4/FffJHAGAQIhf8McV+nHgefDBB6fNN9+8OvR88MEHhw72V0cb/Br8zjvvTDvttNPUYXYcEMcz2ePq9Liqf7ZXHKLGYWpcsx4HrHGYHM9Vv+SSS6qr5AcH2fH5uDEg6oy6dthhh7R8+fLq+v8//OEPVe0777zzVABg8Avt+PsYZ5dddqn+J14Rarj22murmw1i3n333bcKE4w69roGAKKGZ555plrj888/n+LX+W9/+9srr1/84hdpyZIlVRgj1jfOXINbDOLq/UMPPbQKEUQoYl36O73OCHmE4R//+McU/Y7n3scv/uNRBXfffXcVAlh//fVThC4ivBB9ikBDvOp6BMBsfa1j/pmCJ6uvP/ZY/D9EEeqI/xw3A0S/RnkJAIyi5D0ECBAgMIqAAMAoSt5DgACB+gQEAOqzNBIBAu0XEABof49U2C0BAYBu9dNqCBBYOwEBgGE3AYC120tFfipXACAwnnzyyepQPA5341B/4403rg7O4yB5cPX7bGjx/p/97GfVs97jQDveHzcJHHvssVO/sJ/ts3FAHI8RiGe4x3PjTz/99KqWmQIAMUaMHzcTxIHvG2+8UR2Sf+QjH6kO9WOsL3zhC9WBdLziF/ERMHjppZfSRz/60XT44YdXfx7X2scV9vE8+80226z6zEYbbTTy2OMcysd8q98AMLCItVx//fXV38ev5RcvXlyFAY455pi04YYbVm8bZ64IQYTDDTfckF577bXKcvCr9XXp7+p1xlX4EZo4+uij06abblrVGXPHL/2/+93vpr/+9a/VdflxY0DcsBA3RAx+KT947EN8ZvWr81df6+DRDhEsOfnkk6e20Ex9rWP+2W6eWH39S5curYIxsf5FixaN/G+JAMDIVN5IgAABAnMICADYIgQIEJisgADAZL3NRoBAswICAM36m71/AgIA/eu5FRMgMCwgADBsIgDgm0KAAIECBAQACmiSEgkQIFCIgABAIY1SJgECnREQAOhMKy2EAIERBAQARkDyFgI1CggA1IhpKAIEihUQABAAKHbzKpwAgX4LCAD0u/9WT4AAgToFBADq1DQWAQIE5hYQAJjbyDsIEOiOgABAd3ppJWUICACU0SdVEiCQV0AAQAAg7w4zOgECBDIJCABkgjUsAQIEeiggANDDplsyAQKNCggANMpvcgIEJiwgADBhcNP1XkAAoPdbAAABAiklAQABAF8EAgQIFCkgAFBk2xRNgACBVgoIALSyLYoiQKDDAgIAHW6upREgMCQgAGBTEJisgADAZL3NRoBAOwUEAAQA2rkzVUWAAIE5BAQAbBECBAgQqEtAAKAuSeMQIEBgNAEBgNGcvIsAgW4ICAB0o49WUY6AAEA5vVIpAQL5BAQABADy7S4jEyBAIKOAAEBGXEMTIECgZwICAD1ruOUSINC4gABA4y1QAAECExQQAJggtqkIpJQEAGwDAgQIeATATHtg3ptvvvmmzUGAAAEC7RYQAGh3f1RHgACBkgQEAErqlloJEOiCgABAF7poDQQIjCogADCqlPcRqEdAAKAeR6MQIFC2gBsAhvsnAFD2nlY9AQI9ERAA6EmjLZMAAQITEBAAmACyKQgQIDBNQADAdiBAoE8CAgB96ra1tkFAAKANXVADAQJNCwgACAA0vQfNT4AAgbUSEABYKzYfIkCAAIEZBAQAbAsCBAhMVkAAYLLeZiNAoFkBAYBm/c3ePwEBgP713IoJEBgWEAAQAPC9IECAQJECAgBFtk3RBAgQaKWAAEAr26IoAgQ6LCAA0OHmWhoBAkMCAgA2BYHJCggATNbbbAQItFNAAEAAoJ07U1UECBCYQ0AAwBYhQIAAgboEBADqkjQOAQIERhMQABjNybsIEOiGgABAN/poFeUICACU0yuVEiCQT0AAQAAg3+4yMgECBDIKCABkxDU0AQIEeiYgANCzhlsuAQKNCwgANN4CBRAgMEEBAYAJYpuKQEpJAMA2IECAQEoCAAIAvgcECBAoUkAAoMi2KZoAAQKtFBAAaGVbFEWAQIcFBAA63FxLI0BgSEAAwKYgMFkBAYDJepuNAIF2CggACAC0c2eqigABAnMICADYIgQIECBQl4AAQF2SxiFAgMBoAgIAozl5FwEC3RAQAOhGH62iHAEBgHJ6pVICBPIJCAAIAOTbXUYmQIBARgEBgIy4hiZAgEDPBAQAetZwyyVAoHEBAYDGW6AAAgQmKCAAMEFsUxHwCAB7gAABApWAAIAAgK8CAQIEihQQACiybYomQIBAKwUEAFrZFkURINBhAQGADjfX0ggQGBIQALApCExWwA0Ak/U2GwEC7RQQABAAaOfOVBUBAgTmEBAAsEUIECBAoC4BAYC6JI1DgACB0QQEAEZz8i4CBLohIADQjT5aRTkCAgDl9EqlBAjkExAAEADIt7uMTIAAgYwCAgAZcQ1NgACBngkIAPSs4ZZLgEDjAgIAjbdAAQQITFBAAGCC2KYi4BEA9gABAgQqAQEAAQBfBQIECBQpIABQZNsUTYAAgVYKCAC0si2KIkCgwwICAB1urqURIDAkIABgUxCYrIAbACbrbTYCBNopIAAgANDOnakqAgQIzCEgAGCLECBAgEBdAgIAdUkahwABAqMJCACM5uRdBAh0Q0AAoBt9tIpyBAQAyumVSgkQyCcgACAAkG93GZkAAQIZBQQAMuIamgABAj0TEADoWcMtlwCBxgUEABpvgQIIEJiggADABLFNRcAjAOwBAgQIVAICAAIAvgoECBAoUkAAoMi2KZoAAQKtFBAAaGVbFEWAQIcFBAA63FxLI0BgSEAAwKYgMFkBNwBM1ttsBAi0U0AAQACgnTtTVQQIEJhDQADAFiFAgACBugQEAOqSNA4BAgRGExAAGM3JuwgQ6IaAAEA3+mgV5QgIAJTTK5USIJBPQABAACDf7jIyAQIEMgoIAGTENTQBAgR6JiAA0LOGWy4BAo0LCAA03gIFECAwQQEBgAlim4qARwDYAwQIEKgEBAAEAHwVCBAgUKSAAECRbVM0AQIEWikgANDKtiiKAIEOCwgAdLi5lkaAwJCAAIBNQWCyAm4AmKy32QgQaKeAAIAAQDt3pqoIECAwh4AAgC1CgAABAnUJCADUJWkcAgQIjCYgADCak3cRINANAQGAbvTRKsoREAAop1cqJUAgn4AAgABAvt1lZAIECGQUEADIiGtoAgQI9ExAAKBnDbdcAgQaFxAAaLwFCiBAYIICAgATxDYVAY8AsAcIECBQCQgACAD4KhAgQKBIAQGAItumaAIECLRSQACglW1RFAECHRYQAOhwcy2NAIEhAQEAm4LAZAXcADBZb7MRINBOAQEAAYB27kxVESBAYA4BAQBbhAABAgTqEhAAqEvSOAQIEBhNQABgNCfvIkCgGwICAN3oo1WUIyAAUE6vVEqAQD4BAQABgHy7y8gECBDIKCAAkBHX0AQIEOiZgABAzxpuuQQINC4gANB4CxRAgMAEBQQAJohtKgIeAWAPECBAoBIQABAA8FUgQIBAkQICAEW2TdEECBBopYAAQCvboigCBDosIADQ4eZaGgECQwICADYFgckKuAFgst5mI0CgnQICAAIA7dyZqiJAgMAcAgIAtggBAgQI1CUgAFCXpHEIECAwmoAAwGhO3kWAQDcEBAC60UerKEdAAKCcXqmUAIF8AgIAAgD5dpeRCRAgkFFAACAjrqEJECDQMwEBgJ413HIJEGhcYOt/XprmpR82XocCCBAgMAmBpUf+Oc1btPUkpjIHAQIeAWAPECBAoBIQABjeCPPefPPNN+0PAgQIEGi3gABAu/ujOgIECJQkIABQUrfUSoBAFwS2+ucN0vx0UxeWYg0ECBBYo8D8zQ5LSw7+MSUCBCYo4AaACWKbigCB1goIAAy3RgCgtdtVYQQIEPhfAQEAu4EAAQIE6hIQAKhL0jgECBAYTUAAYDQn7yJAoGyB+csOTIsP+laat3i7sheiegKFCQgAFNYw5RIgkEVAAGCYVQAgy1YzKAECBOoVOOmz/yf9ff2t0he/+MV6BzYaAQIEChJ48skn03PPPZd23333gqpuX6l7rPh1+4pSEQECIwvEv4Px7+FOO+2UFi1aNPLnvLE5gfU3fy2lJa82V4CZCXRQ4NVXX00PP/xw2mqrrdKyZcs6uMKyljR/0dZp3oZ7llW0agl0REAAoCONtAwCBNZJQABgmE8AYJ22lA8TIEBgMgKnnHJKmjdvXrriiismM6FZCBAg0EKB+P/kffrpp9OBBx7YwuqURIAAgckIPPXUU+mRRx5Je+21V1q6dOlkJjULAQIEWibw8ssvV896jTDUFlts0bLqlEOAAIHJCQgATM7aTAQItFdAAGC4NwIA7d2vKiNAgMCUgACAzUCAAIFU/cpLAMBOIECg7wICAH3fAdZPgEAICADYBwQIEFgpIABgJxAgQCBVwdB4RVDea6WAAICdQIAAgQIEBAAKaJISCRDILiAAkJ3YBAQIFCAgAFBAk5RIgEB2AQGA7MQmIECgEAEBgEIapUwCBLIKCAAM8woAZN1yBidAgEA9AgIA9TgahQCBsgUEAMrun+oJEKhHQACgHkejECBQtoAAQNn9Uz0BAvUJCADUZ2kkAgTKFRAAEAAod/eqnACBXgsIAPS6/RZPgMAqAQEAW4EAAQIpCQDYBQQIEPAIAHuAAAECAwEBAHuBAAECHgEw0x5wA4BvBgECBAoQEAAooElKJEAgu4AAQHZiExAgUICAAEABTVIiAQLZBdw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aG+MsGAAAgAElEQVR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nnvMv6dWN9k3HHXdcPQMahQABAgUKrFixovq117bbbltg9e0qeZ/X7k+7PPazdhWlGgIERhJ46aWX0nPPPZeWL1+eFi5cONJn+vqm9TZfmBbv9lBfl2/dBForMG/hsrRgi6PS/I3esdY1CgCsNZ0PEiDQMQEBgI411HIIEFgrAQGAYTYBgLXaSj5EgACByQoc908Xp+e3OXmyk5qNAAECBDor8IX516f9fvD/dXZ9FkaAAIEQ2OCgLdPG778OBgECLRVY9M5L03o7fHatqhMAWCs2HyJAoIMCAgAdbKolESAwtoAAwDCZAMDY28gHCBAgMHkBAYDJm5uRAAECXRYQAOhyd62NAIGBgACAvUCg/QJLj3gszVs8/u1OAgDt760KCRCYjIAAwGSczUKAQLsFBAAEANq9Q1VHgACBWQQEAGwNAgQIEKhTQACgTk1jESDQVoGlB22ZlrkBoK3tUReBSmDRfv+W1tv+jLE1BADGJvMBAgQ6KiAA0NHGWhYBAmMJCAAMc7kBYKwt5M0ECBBoRkAAoBl3sxIgQKCrAgIAXe2sdREgMF1gg3dvkTY+9DtQCBBoscCifS9K6+147tgVCgCMTeYDBAh0VEAAoKONtSwCBMYSEAAY5hIAGGsLeTMBAgSaERAAaMbdrAQIEOiqgABAVztrXQQITBcQALAfCLRfQACg/T1SIQEC7RYQAGh3f1RHgMBkBAQABAAms9PMQoAAgZoFBABqBjUcAQIEei4gANDzDWD5BHoiIADQk0ZbZtECAgBFt0/xBAi0QEAAoAVNUAIBAo0LCAAIADS+CRVAgACBtREQAFgbNZ8hQIAAgdkEBADsDQIE+iAgANCHLltj6QICAKV3UP0ECDQtIADQdAfMT4BAGwQEAAQA2rAP1UCAAIGxBQQAxibzAQIECBBYg4AAgO1BgEAfBAQA+tBlayxdQACg9A6qnwCBpgUEAJrugPkJEGiDgACAAEAb9qEaCBAgMLaAAMDYZD5AgAABAgIA9gABAj0XEADo+Qaw/CIEBACKaJMiCRBosYAAQIubozQCBCYmIAAgADCxzWYiAgQI1CkgAFCnprEIECBAwA0A9gABAn0QEADoQ5etsXQBAYDSO6h+AgSaFhAAaLoD5idAoA0CAgACAG3Yh2ogQIDA2AICAGOT+QABAgQIrEFAAMD2IECgDwICAH3osjWWLiAAUHoH1U+AQNMCAgBNd8D8BAi0QUAAQACgDftQDQQIEBhbQABgbDIfIECAAAEBAHuAAIGeCwgA9HwDWH4RAgIARbRJkQQItFhAAKDFzVEaAQITExAAEACY2GYzEQECBOoUEACoU9NYBAgQIOAGAHuAAIE+CAgA9KHL1li6gABA6R1UPwECTQsIADTdAfMTINAGAQEAAYA27EM1ECBAYGwBAYCxyXyAAAECBNYgIABgexAg0AcBAYA+dNkaSxcQACi9g+onQKBpAQGApjtgfgIE2iAgACAA0IZ9qAYCBAiMLSAAMDaZDxAgQICAAIA9QIBAzwUEAHq+ASy/CAEBgCLapEgCBFosIADQ4uYojQCBiQkIAAgATGyzmYgAAQJ1CggA1KlpLAIECBBwA4A9QIBAHwQEAPrQZWssXUAAoPQOqp8AgaYFBACa7oD5CRBog4AAgABAG/ahGggQIDC2gADA2GQ+QIAAAQJrEBAAsD0IEOiDgABAH7psjaULCACU3kH1EyDQtIAAQNMdMD8BAm0QEAAQAGjDPlQDAQIExhYQABibzAcIECBAQADAHiBAoOcCAgA93wCWX4SAAEARbVIkAQItFhAAaHFzlEaAwMQEBAAEACa22UxEgACBOgUEAOrUNBYBAgQIuAHAHiBAoA8CAgB96LI1li4gAFB6B9VPgEDTAgIATXfA/AQItEFAAEAAoA37UA0ECBAYW0AAYGwyHyBAgACBNQgIANgeBAj0QUAAoA9dtsbSBQQASu+g+gkQaFpAAKDpDpifAIE2CAgACAC0YR+qgQABAmMLCACMTeYDBAgQICAAYA8QINBzAQGAnm8Ayy9CQACgiDYpkgCBFgsIALS4OUojQGBiAgIAAgAT22wmIkCAQJ0CAgB1ahqLAAECBNwAYA8QINAHAQGAPnTZGksXEAAovYPqJ0CgaQEBgKY7YH4CBNogIAAgANCGfagGAgQIjC0gADA2mQ8QIECAwBoEBABsDwIE+iAgANCHLltj6QICAKV3UP0ECDQtIADQdAfMT4BAGwQEAAQA2rAP1UCAAIGxBQQAxibzAQIECBAQALAHCBDouYAAQM83gOUXISAAUESbFEmAQIsFBABa3BylESAwMQEBAAGAiW02ExEgQKBOAQGAOjWNRYAAAQJuALAHCBDog4AAQB+6bI2lCwgAlN5B9RMg0LSAAEDTHTA/AQJtEBAAEABowz5UAwECBMYWEAAYm8wHCBAgQGANAgIAtgcBAn0QEADoQ5etsXQBAYDSO6h+AgSaFhAAaLoD5idAoA0CAgACAG3Yh2ogQIDA2AICAGOT+QABAgQICADYAwQI9FxAAKDnG8DyixAQACiiTYokQKDFAgIALW6O0ggQmJiAAIAAwMQ2m4kIECBQp4AAQJ2axiJAgAABNwDYAwQI9EFAAKAPXbbG0gUEAErvoPoJEGhaQACg6Q6YnwCBNggIAAgAtGEfqoEAAQJjCwgAjE3mAwQIECCwBgEBANuDAIE+CAgA9KHL1li6gABA6R1UPwECTQsIADTdAfMTINAGAQEAAYA27EM1ECBAYGwBAYCxyXyAAAECBAQA7AECBHouIADQ8w1g+UUICAAU0SZFEiDQYgEBgBY3R2kECExMQABAAGBim81EBAgQqFNAAKBOTWMRIECAgBsA7AECBPogIADQhy5bY+kCAgCld1D9BAg0LSAA0HQHzE+AQBsEBAAEANqwD9VAgACBsQUEAMYm8wECBAgQWIOAAIDtQYBAHwQEAPrQZWssXUAAoPQOqp8AgaYFBACa7oD5CRBog4AAgABAG/ahGghkE7jxxhvTDTfcMOf4O++8czrzzDPT4sWL53xvV9+wYsWKdPHFF6dtt902nXTSSWnBggUjLXXcz73xxhtVT374wx+mo48+On34wx8eaZ7V3yQAsFZsPkSAAAECswgIANgaBAj0QUAAoA9dtsbSBQQASu+g+gkQaFpAAKDpDpifAIE2CAgADHdh3ptvvvlmG5qjBgIE1l3giSeeSH/+85+nBnrmmWfSTTfdlPbaa6/0jne8Y+rPN9hgg7TrrruOfOi97pW1b4Swueiii6oAwMknn5wWLlw4UpFr87lXXnklXXbZZenJJ59MZ5xxRooAxrgvAYBxxbyfAAECBNYkIABgfxAg0AcBAYA+dNkaSxcQACi9g+onQKBpAQGApjtgfgIE2iAgADDcBQGANuxMNRDIJPDII4+kSy65JB122GHpyCOPzDRLu4f929/+li699NIUv9w///zz07Jly2oveJQ5Ijjw1a9+Ne25557VTQDz588fqw4BgLG4vJkAAQIE5hAQALBFCBDog4AAQB+6bI2lCwgAlN5B9RMg0LSAAEDTHTA/AQJtEBAAGO6CAEAbdqYaCGQSEABIaZTD+XXln8QcAgDr2iWfJ0CAAIHpAgIA9gMBAn0QEADoQ5etsXQBAYDSO6h+AgSaFhAAaLoD5idAoA0CAgACAG3Yh2ogMDGBuQIA8QSQ++67L1133XXpqaeeqn6VHr9Q/+QnP5k23XTTqs7BGAcffHD132+99db08ssvpw033DB9/OMfT/vtt1+6+eabq/+JP1+6dGl148AHP/jBqUcMDMb4yEc+Us1zxx13pNdffz1tvPHG6aMf/Wg64IAD0rx586Zc3njjjXTnnXem7373u+n555+vruc/8MAD08c+9rG0ePHiqffFwfv111+f4v/QjfFi7hgrfmG/aNGi9PWvfz3dddddb/GO6/fPPPPM9Oqrr6YLLrgg7bTTTtUjAAY1vvvd707HHnvs1Gf+/ve/V7/cj0crfOELX6jqnP65Nc0RtUZdP//5z9NPfvKTai0LFiwYMh5lQwgAjKLkPQQIECAwqoAAwKhS3keAQMkCAgAld0/tfREQAOhLp62TAIFcAgIAuWSNS4BASQICAMPdcgNASTtYrQTGFFhTACAO/3/wgx+kG2+8sXomfRywxzX1v/jFL6qD9LPPPjttvvnmUwfjr732Wtpyyy3T+973vuogO94Xf7bJJpukOCQ/6KCD0pIlS6qAQBzyxyH6+9///qriQR3x/i222CK9973vTc8++2x1cB9/duKJJ6b999+/em+MdfXVV1cBgH333Tfttdde6aGHHqr++/bbb5/OOOOMap5XXnklXXbZZelPf/pTdegfa4h/5H/zm9+k3XbbLZ1++unpscceS3/5y1/Sj370oyqccNRRR6Xly5enXXfdNb344otvOciPg/p4VECMe+6551YG8Xr66afThRdeWNXxqU99qlr79ABA1DbbHDFm1Pjwww9XvjHvE088UdlF+OG8885LG2200UhdFQAYicmbCBAgQGBEAQGAEaG8jQCBogUEAIpun+J7IiAA0JNGWyYBAtkEBACy0RqYAIGCBAQAhpslAFDQBlYqgXEF1hQAePzxx9OXv/zl6rA8DuDjl+nxuv/++9O//du/pUMPPbT6xf1gjF122SWdeuqpU++LmwPicDsOsOPAPMIC8YoD84suuqgKC8Rhffx6fzBG3C4wfa44DL/kkkuqw/BzzjmnOtj//e9/ny6//PL0oQ99qDqwH9wMcNttt6VvfvOb6fjjj6/CBvG+mD/eF7/4j1eEGr7xjW9Uv/qPAEP8un+26/mfe+65txzkx+fjFoO4deCss86qDuvjdfvtt1djnnbaaWnvvfdOM31utjn++Mc/pquuuqoKTcSNCIPXLbfckq655ppqzH322WektgoAjMTkTQQIECAwooAAwIhQ3kaAQNECAgBFt0/xPREQAOhJoy2TAIFsAgIA2WgNTIBAQQICAMPNEgAoaAMrlcC4AmsKANx0003Vr/+nH3bH+PFL+YsvvjhtsMEG1QF+XH0fh/Rxrf+RRx45VcLgIHyHHXZIp5xyytRB/eAwPN4YV+3HNfiz1TE4sL/77rurA/sdd9wxXXnllVUI4fOf/3x1W8DgNfglfhzCxy/xpwcTTjjhhKreeMX8cb1//II/wgfjBAAikBDhhbhRIG4wiNsI4or/J598sqonHnswTgBgtn7FLQVXXHFFikciTDddU38FAMbd/d5PgAABAmsSEACwPwgQ6IOAAEAfumyNpQsIAJTeQfUTINC0gABA0x0wPwECbRAQABjuggBAG3amGghkElhTAGCmZ9dPLyOu1I8D/Ljefk0BgPiV/cknnzz10XECAPGhCCHccMMN1e0CcRtBXMMf1+rP9tpvv/2q+SI88NOf/rT6xX5ctR83Eeyxxx7pAx/4QNp6662HAgkrVqxI559/flq2bFk19EwH+YMD/7/+9a/VrQYRhohAwLve9a7qNoTZPjdbyCDeH48aiDXGof8LL7zwlmUJAGTa+IYlQIAAgTkFBADmJPIGAgQ6ICAA0IEmWkLnBQQAOt9iCyRAILOAAEBmYMMTIFCEgADAcJsEAIrYuooksHYCcwUA4hr9I444YupQfPos8Yv6uAb/sccem3gAIA7go664PWD116abbpoinDB4vfLKK9XjAO655570wAMPpPjvBx54YHVLQDzWYJwbAGLMO+64o7qeP8IPL730UnWFf/znt73tbdWU49wAEKGDuE0hbiQ4/PDDq4DCokWLqnrjsQICAGu3r32KAAECBNZdQABg3Q2NQIBA+wUEANrfIxUSEACwBwgQILBuAgIA6+bn0wQIdENAAGC4jwIA3djbVkFgRoE1BQC+973vpR//+MdDjwBYfaDZxpjpIDw+O+4NAHEQftddd1WPAIjHCXzta1+rbgBY/REAq9cVB/3xy/8IKsRBf7ziF/xXX311+tWvflU9vmDPPfccOwAQh/Zf+tKX0r777lv9Yj/+++BRBjHHOAGAuKHg29/+djrttNNSPLpg8PIIAF9YAgQIEGhaQACg6Q6YnwCBSQgIAExC2RwE1k1AAGDd/HyaAAECAgD2AAECBFISABjeBQIAvhkEOiywpgDAgw8+WP2yf/vtt68Oy5csWVJJxNX68Y/lNttsk+LX9nUGAOJA/sQTT5w6sH/qqaeqK/Y33njjdM4551Q1xC/w41f3BxxwQDr++OPfcrgfB+cxRtwMENfqx/+ccMIJ1S/+B69bbrml+gV/HLrvs88+1a/v47ECzz777JyPABisP0IJYRABgyOPPDIddthhU+PPFACYbY6bbropRdAiHlnwzne+sxrjjTfeqB55EH/nBoAOf/ksjQABAi0XEABoeYOUR4BALQICALUwGoRAVgEBgKy8BidAoAcCAgA9aLIlEiAwp4AAwDCRAMCc2+b/Z+/ug+2o6nzhrxMSXhJIOBAMICGgAxJfCL5EAV/uqCiOIlOEXOeiIDwCQc1zqzzOP3KD1sUHSmfqTuWPW1yv4KgjTnlnjM6IwOg4zHNhQFQsZBARBUWMwwiXGAjIWyB5anXYeUL2Tnb3Ob271+r9OVUWMzndvX79+f02Iv3dqx1AIF+B3QUA4oP+6667LnznO98JBx10UHjd615XPFiP/9AYv4H/lre8pXj4/Zvf/Ka2VwDEB+VxK/34wD5ur/8v//Iv4fHHHy9CAccdd1wB3fsW/6233hqWLFmy/c/jg/0YGIhb+7/mNa8JGzZsKOratGlTERZ40YteFH75y1+GeN6CBQvCqlWrwv77719cMz7Q/8EPfhCWLVtWfBM/BgPiupdddlmxRnxAv+PPnXfeGb70pS8VHvE6hx566PZf72rng0Fr/Pa3vw1/+Zd/WQQJjjrqqCLgsH79+vDggw8W1xMAyPezpXICBAjkLiAAkHsH1U+AQBkBAYAySo4h0K6AAEC7/lYnQCB/AQGA/HvoDggQmLmAAEC/oQDAzOfKFQgkK7C7AEAsOoYA4vb78Rvp8YF6/Fm0aFHxYDo+JJ+YmKh1B4Dly5cXD8PjP5jGv8Zv/v/RH/1R8QA/rtX7iSGAm266Kdxwww3FA/64xX/cqeDd7353OPzww7cfF3937bXXhrgzQLzenDlziq37Tz755GL3gt5P3MY/vlogPnx/8YtfHM4+++zi1QC7CgDEcMDll19evF4g7o4Qr9v72VUAYNAae+21V/jFL35RvAbg/vvvD7NmzSp2MHjlK19ZhBJe8pKXhDPOOON5976rYTrtP18eNh3y/KBCsoOnMAIECBBIXkAAIPkWKZAAgRoEBABqQHQJAiMWEAAYMbDLEyDQeQEBgM632A0SIFBCQACgH0kAoMTgOIQAgZkJDAsizOzq43G2AMB49NldEiBAoCkBAYCmpK1DgECbAgIAbepbm0A5AQGAck6OIkCAwK4EBADMBgECBELxSuf4s3TpUhzPCQgAGAUCBEYuIAAwc2IBgJkbugIBAgQI/P8CAgCmgQCBcRAQABiHLrvH3AUEAHLvoPoJEGhbQACg7Q5YnwCBFAQEAPq7IACQwmSqgUDHBQQAZt5gAYCZG7oCAQIECAgAmAECBMZLQABgvPrtbvMUEADIs2+qJkAgHQEBgHR6oRICBNoTEAAQAGhv+qxMYIwFBABm3nwBgJkbugIBAgQICACYAQIExktAAGC8+u1u8xQQAMizb6omQCAdAQGAdHqhEgIE2hMQABAAaG/6rEyAAIEZCAgAzADPqQQIECDQJ+AVAIaC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2bJn6oAACAASURBVN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gIA49Bl95i7gABA7h1UPwECbQsIALTdAesTIJCCgACAAEAKc6gGAgQIVBYQAKhM5gQCBAgQEAAwAwQIjLmAAMCYD4Dbz0JAACCLNimSAIGEBQQAEm6O0ggQaExAAEAAoLFhsxABAgTqFBAAqFPTtQgQIEDADgBmgACBcRAQABiHLrvH3AUEAHLvoPoJEGhbQACg7Q5YnwCBFAQEAAQAUphDNRAgQKCygABAZTInECBAgMBuBAQAjAcBAuMgIAAwDl12j7kLCADk3kH1EyDQtoAAQNsdsD4BAikICAAIAKQwh2ogQIBAZQEBgMpkTiBAgAABAQAzQIDAmAsIAIz5ALj9LAQEALJokyIJEEhYQAAg4eYojQCBxgQEAAQAGhs2CxEgQKBOAQGAOjVdiwABAgTsAGAGCBAYBwEBgHHosnvMXUAAIPcOqp8AgbYFBADa7oD1CRBIQUAAQAAghTlUAwECBCoLCABUJnMCAQIECOxGQADAeBAgMA4CAgDj0GX3mLuAAEDuHVQ/AQJtCwgAtN0B6xMgkIKAAIAAQApzqAYCBAhUFhAAqEzmBAIECBAQADADBAiMuYAAwJgPgNvPQkAAIIs2KZIAgYQFBAASbo7SCBBoTEAAQACgsWGzEAECBOoUEACoU9O1CBAgQMAOAGaA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9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nNf84Kw4A3fHIdbdY8EshXY+/j/N+xx4B9Wrv/xxx8P8V/0LlmyJCxcuLDy+U4gQIBAVwQEALrSSfdBgMBMBAQA+vUmtm7dunUmqM4lQIAAgdELCACM3tgKBAgQGCcBAYBx6rZ7JTC+AgIA49t7d56HwKzJE8M+J/5LCGFW5YIFACqTOYEAgY4KCAB0tLFuiwCBSgICAAIAlQbGwQQIEEhFQAAglU6ogwABAt0QEADoRh/dBQECuxeY95pFYf4brsJEgEBqArMXhNkveGfY6+WXhTBnclrVCQBMi81JBAh0UEAAoINNdUsECFQWEADoJ7MDQOUxcgIBAgSaFzjzzDPDxMREuPLKK5tf3IoECBBIROC+++4LDz30UHj1q1+dSEXKIECAQPMC/+f//J/w61//OixdujTMnTu3+QKsSIAAgQQEBAASaIISCBBIQkAAIIk2KIIAgZYFBAD6GyAA0PJQWp4AAQJlBAQAyig5hgCBrgsIAHS9w+6PAIEyAgIAZZQcQ4BA1wUEALreYfdHgEBZAQGAslKOI0CgywICAAIAXZ5v90aAQIcFBAA63Fy3RoBAaQEBgNJUDiRAoMMCAgAdbq5bI0CgtIAAQGkqBxIg0HEBAYCON9jtESBQSkAAQACg1KA4iAABAqkJCACk1hH1ECDQhoAAQBvq1iRAIDUBAYDUOqIeAgTaEBAAaEPdmgQIpCggAJBiV9REgEDTAgIAAgBNz5z1CBAgUIuAAEAtjC5CgEDmAgIAmTdQ+QQI1CIgAFALo4sQIJC5gABA5g1UPgECtQkIANRG6UIECGQsIAAgAJDx+CqdAIFxFhAAGOfuu3cCBHoCAgBmgQABAiEIAJgCAgQIhCAAYAoIECCwTUAAwCQQIEAgBAEAAQCfAwIECGQpIACQZdsUTYBAzQICADWDuhwBAlkKCABk2TZFEyBQs4AAQM2gLkeAQLYCAgDZtk7hBAjUKCAAIABQ4zi5FAECBJoTEABoztpKBAikKyAAkG5vVEaAQHMCAgDNWVuJAIF0BQQA0u2NyggQaFZAAKBZb6sRIJCmgACAAECak6kqAgQIDBEQADAiBAgQCEEAwBQQIEDAKwDMAAECBKKAAIA5IECAwDYBAQCTQIAAAa8AGDQDE1u3bt1qOAgQIEAgbQEBgLT7ozoCBJoREABoxtkqBAikLWAHgLT7ozoCBJoREABoxtkqBAikLyAAkH6PVEiAwOgF7ADQbywAMPq5swIBAgRmLCAAMGNCFyBAoAMCAgAdaKJbIEBgxgICADMmdAECBDogIADQgSa6BQIEahEQAKiF0UUIEMhcQABAACDzEVY+AQLjKiAAMK6dd98ECOwoIABgHggQIOAVAGaAAAECUUAAwBwQIEBgm4AAgEkgQICAVwAMmgE7APhkECBAIAMBAYAMmqREAgRGLiAAMHJiCxAgkIGAHQAyaJISCRAYuYAAwMiJLUCAQCYCAgCZNEqZBAiMVMAOAP28AgAjHTkXJ0CAQD0CAgD1OLoKAQJ5CwgA5N0/1RMgUI+AAEA9jq5CgEDeAgIAefdP9QQI1CcgAFCfpSsRIJCvgACAAEC+06tyAgTGWkAAYKzb7+YJEHhOQADAKBAgQMArAMwAAQIEooAAgDkgQIDANgEBAJNAgAABrwAYNAN2APDJIECAQAYCAgAZNEmJBAiMXEAAYOTEFiBAIAMBOwBk0CQlEiAwcgEBgJETW4AAgUwEBAAyaZQyCRAYqYAdAPp5BQBGOnIuToAAgXoEBADqcXQVAgTyFhAAyLt/qidAoB4BAYB6HF2FAIG8BQQA8u6f6gkQqE9AAKA+S1ciQCBfAQEAAYB8p1flBAiMtYAAwFi3380TIPCcgACAUSBAgIBXAJgBAgQIRAEBAHNAgACBbQICACaBAAECXgEwaAbsAOCTQYAAgQwEBAAyaJISCRAYuYAAwMiJLUCAQAYCdgDIoElKJEBg5AICACMntgABApkICABk0ihlEiAwUgE7APTzCgCMdORcnAABAvUICADU4+gqBAjkLSAAkHf/VE+AQD0CAgD1OLoKAQJ5CwgA5N0/1RMgUJ+AAEB9lq5EgEC+AgIAAgD5Tq/KCRAYawEBgLFuv5snQOA5AQEAo0CAAAGvADADBAgQiAICAOaAAAEC2wQEAEwCAQIEvAJg0AzYAcAngwABAhkICABk0CQlEiAwcgEBgJETW4AAgQwE7ACQQZOUSIDAyAUEAEZObAECBDIREADIpFHKJEBgpAJ2AOjnFQAY6ci5OAECBOoREACox9FVCBDIW0AAIO/+qZ4AgXoEBADqcXQVAgTyFhAAyLt/qidAoD4BAYD6LF2JAIF8BQQABADynV6VEyAw1gICAGPdfjdPgMBzAgIARoEAAQJeAWAGCBAgEAUEAMwBAQIEtgkIAJgEAgQIeAXAoBmwA4BPBgECBDIQEADIoElKJEBg5AICACMntgABAhkI2AEggyYpkQCBkQsIAIyc2AIECGQiIACQSaOUSYDASAXsANDPKwAw0pFzcQIECNQjIABQj6OrECCQt4AAQN79Uz0BAvUICADU4+gqBAjkLSAAkHf/VE+AQH0CAgD1WboSAQL5CggACADkO70qJ0BgrAUEAMa6/W6eAIHnBAQAjAIBAgS8AsAMECBAIAoIAJgDAgQIbBMQADAJBAgQ8AqAQTNgBwCfDAIECGQgIACQQZOUSIDAyAUEAEZObAECBDIQsANABk1SIgECIxcQABg5sQUIEMhEQAAgk0YpkwCBkQrYAaCfVwBgpCPn4gQIEKhHQACgHkdXIUAgbwEBgLz7p3oCBOoREACox9FVCBDIW0AAIO/+qZ4AgfoEBADqs3QlAgTyFRAAEADId3pVToDAWAsIAIx1+908AQLPCQgAGAUCBAh4BYAZIECAQBQQADAHBAgQ2CYgAGASCBAg4BUAg2bADgA+GQQIEMhAQAAggyYpkQCBkQsIAIyc2AIECGQgYAeADJqkRAIERi4gADByYgsQIJCJgABAJo1SJgECIxWwA0A/rwDASEfOxQkQIFCPgABAPY6uQoBA3gICAHn3T/UECNQjIABQj6OrECCQt4AAQN79Uz0BAvUJCADUZ+lKBAjkKyAAIACQ7/SqnACBsRYQABjr9rt5AgSeExAAMAoECBDwCgAzQIAAgSggAGAOCBAgsE1AAMAkECBAwCsABs2AHQB8MggQIJCBgABABk1SIgECIxcQABg5sQUIEMhAwA4AGTRJiQQIjFxAAGDkxBYgQCATAQGATBqlTAIERipgB4B+XgGAkY6cixMgQKAeAQGAehxdhQCBvAUEAPLun+oJEKhHQACgHkdXIUAgbwEBgLz7p3oCBOoTEACoz9KVCBDIV0AAQAAg3+lVOQECYy0gADDW7XfzBAg8JyAAYBQIECDgFQBmgAABAlFAAMAcECBAYJuAAIBJIECAgFcADJoBOwD4ZBAgQCADAQGADJqkRAIERi4gADByYgsQIJCBgB0AMmiSEgkQGLmAAMDIiS1AgEAmAgIAmTRKmQQIjFTADgD9vAIAIx05FydAgEA9AgIA9Ti6CgECeQsIAOTdP9UTIFCPgABAPY6uQoBA3gICAHn3T/UECNQnIABQn6UrESCQr4AAgABAvtOrcgIExlpAAGCs2+/mCRB4TkAAwCgQIEDAKwDMAAECBKKAAIA5IECAwDYBAQCTQIAAAa8AGDQDdgDwySBAgEAGAgIAGTRJiQQIjFxAAGDkxBYgQCADATsAZNAkJRIgMHIBAYCRE1uAAIFMBAQAMmmUMgkQGKmAHQD6eQUARjpyLk6AAIF6BAQA6nF0FQIE8hYQAMi7f6onQKAeAQGAehxdhQCBvAUEAPLun+oJEKhPQACgPktXIkAgXwEBAAGAfKdX5QQIjLWAAMBYt9/NEyDwnIAAgFEgQICAVwCYAQIECEQBAQBzQIAAgW0CAgAmgQABAl4BMGgG7ADgk0GAAIEMBAQAMmiSEgkQGLmAAMDIiS1AgEAGAnYAyKBJSiRAYOQCAgAjJ7YAAQKZCAgAZNIoZRIgMFIBOwD08woAjHTkXJwAAQL1CAgA1OPoKgQI5C0gAJB3/1RPgEA9AgIA9Ti6CgECeQsIAOTdP9UTIFCfgABAfZauRIBAvgICAAIA+U6vygkQGGuBM/6v/zs8u+ei8F/+y38Zawc3P32BuVueCIs3/Wz6F3AmgQYF9jzs0YGrPfDAA+GRRx4JRx99dIPVWCpFgYmJPcKs+ceGMHtBiuWpicBIBQQARsrr4gQIZCIgAJBJo5RJgMDIBQQARk5sAQIEMhAQAOhvkh0AMhhcJRIgQOC0/3x52HTI+0AQmLbAG/e8O5z57Q9O+3wnEmhS4JCPfL/J5ayVscCcoz4e9jz6kxnfgdIJVBcQAKhu5gwCBLonIADQvZ66IwIEpicgADA9N2cRINAtAQGA/n4KAHRrxt0NAQIdFRAA6GhjG7wtAYAGsS01YwEBgBkTjtUF9jruy2H2C4XkxqrpY36zAgBjPgBunwCBQkAAwCAQIEBgm4AAgEkgQIBACAIAAgA+BwQIEMhSQAAgy7YlVbQAQFLtUMwQAQEAI1JFYI+DTg57v/ZbVU5xLIGsBQQAsm6f4gkQqElAAKAmSJchQCB7AQGA7FvoBggQqEFAAEAAoIYxcgkCBAg0LyAA0Lx511YUAOhaR7t9PwIA3e5v3Xc3a8Frwj5vuKXuy7oegWQFBACSbY3CCBBoUEAAoEFsSxEgkLSAAEDS7VEcAQINCQgACAA0NGqWIUCAQL0CAgD1eo7j1QQAxrHr+d6zAEC+vWujcgGANtSt2aaAAECb+tYmQCAVAQGAVDqhDgIE2hYQAGi7A9YnQCAFAQEAAYAU5lANBAgQqCwgAFCZzAk7CQgAGImcBAQAcupW+7UKALTfAxU0KyAA0Ky31QgQSFNAACDNvqiKAIHmBQQAmje3IgEC6QkIAAgApDeVKiJAgEAJAQGAEkgO2a2AAIAByUlAACCnbrVfqwBA+z1QQbMCAgDNeluNAIE0BQQA0uyLqggQaF5AAKB5cysSIJCegACAAEB6U6kiAgQIlBAQACiB5BABADPQGQEBgM60spEbEQBohNkiCQkIACTUDKUQINCagABAa/QWJkAgMQEBgMQaohwCBFoREAAQAGhl8CxKgACBmQoIAMxU0Pl2ADADOQkIAOTUrfZrFQBovwcqaFZAAKBZb6sRIJCmgABAmn1RFQECzQsIADRvbkUCBNITEAAQAEhvKlVEgACBEgICACWQHLJbAQEAA5KTgABATt1qv1YBgPZ7oIJmBQQAmvW2GgECaQoIAKTZF1URINC8gABA8+ZWJEAgPQEBAAGA9KZSRQQIECghIABQAskhAgBmoDMCAgCdaWUjNyIA0AizRRISEABIqBlKIUCgNQEBgNboLUyAQGICAgCJNUQ5BAi0IiAAIADQyuBZlAABAjMVEACYqaDz7QBgBnISEADIqVvt1yoA0H4PVNCsgABAs95WI0AgTQEBgDT7oioCBJoXEABo3tyKBAikJyAAIACQ3lSqiAABAiUEBABKIDlktwICAAYkJwEBgJy61X6tAgDt90AFzQoIADTrbTUCBNIUEABIsy+qIkCgeQEBgObNrUiAQHoCAgACAOlNpYoIECBQQkAAoASSQwQAzEBnBAQAOtPKRm5EAKARZoskJCAAkFAzlEKAQGsCAgCt0VuYAIHEBAQAEmuIcggQaEVAAEAAoJXBsygBAgRmKiAAMFNB59sBwAzkJCAAkFO32q9VAKD9HqigWQEBgGa9rUaAQJoCAgBp9kVVBAg0LyAA0Ly5FQkQSE9AAEAAIL2pVBEBAgRKCAgAlEByyG4FBAAMSE4CAgA5dav9WgUA2u+BCpoVEABo1ttqBAikKSAAkGZfVEWAQPMCAgDNm1uRAIH0BAQABADSm0oVESBAoISAAEAJJIcIAJiBzggIAHSmlY3ciABAI8wWSUhAACChZiiFAIHWBAQAWqO3MAECiQkIACTWEOUQINCKgACAAEArg2dRAgQIzFRAAGCmgs63A4AZyElAACCnbrVfqwBA+z1QQbMCAgDNeluNAIE0BQQA0uyLqggQaF5AAKB5cysSIJCegACAAEB6U6kiAgQIlBAQACiB5JDdCggAGJCcBAQAcupW+7UKALTfAxU0KyAA0Ky31QgQSFNAACDNvqiKAIHmBQQAmje3IgEC6QkIAAgApDeVKiJAgEAJAQGAEkgOEQAwA50READoTCsbuREBgEaYLZKQgABAQs1QCgECrQkIALRGb2ECBBITEABIrCHKIUCgFQEBAAGAVgbPogQIEJipgADATAWdbwcAM5CTgABATt1qv1YBgPZ7oIJmBQQAmvW2GgECaQoIAKTZF1URINC8gABA8+ZWJEAgPQEBAAGA9KZSRQQIECghIABQAskhuxUQADAgOQkIAOTUrfZrFQBovwcqaFZAAKBZb6sRIJCmgABAmn1RFQECzQsIADRvbkUCBNITEAAQAEhvKlVEgACBEgICACWQHCIAYAY6IyAA0JlWNnIjAgCNMFskIQEBgISaoRQCBFoTEABojd7CBAgkJiAAkFhDlEOAQCsCAgACAK0MnkUJECAwUwEBgJkKOt8OAGYgJwEBgJy61X6tAgDt90AFzQoIADTrbTUCBNIUEABIsy+qIkCgeQEBgObNrUiAQHoCAgACAOlNpYoIECBQQkAAoASSQ3YrIABgQHISEADIqVvt1yoA0H4PVNCsgABAs95WI0AgTQEBgDT7oioCBJoXEABo3tyKBAikJyAAIACQ3lSqiAABAiUEBABKIDlEAMAMdEZAAKAzrWzkRgQAGmG2SEICAgAJNUMpBAi0JiAA0Bq9hQkQSExAACCxhiiHAIFWBAQABABaGTyLEiBAYKYCAgAzFXS+HQDMQE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5lRRf/0T/8U/vEf/7Gv4v322y8sW7YsvP3tbw9777135TuK173hhhvCeeedFw4//PDK5w874dlnnw1f+9rXwj333BMuuOCCcOCBBw47ZVq/b2qdaRX33Enr168Pf/mXfxmOP/748I53vKPSpX7961+Hz33uc+FNb3pTOOmkk4pz//mf/zlcf/314ZxzzglHHnlkpes5uJqAAEA1L0f3CwgAmIqcBAQAcupW+7UKALTfAxU0KyAA0Ky31QgQSFNAACDNvqiKAIHmBQQAmje3IgEC6QkIAPT3ZGLr1q1b02uVilIU6AUA3vCGN4TFixcXJT722GPhX//1X0N8sHzYYYeFD3zgA2HevHmVym8iAPCVr3wl/OpXvwrnn39+WLRoUaX6yh4cAwBNrFO2nkHH3XvvveGLX/xiePWrXx1OPfXUSpcaFAD41re+FW688cZw9tlnh6OOOqrS9RxcTUAAoJqXo/sFBABMRU4CAgA5dav9WgUA2u+BCpoVEABo1ttqBAikKSAAkGZfVEWAQPMCAgDNm1uRAIH0BAQA+nsiAJDenCZbUS8AcNZZZ4VXvOIV2+uMGZLvfOc7If7+lFNOKb4hXuVn1AGAKrU4dtcCgwIAvJoTEABozrqrKwkAdLWz3bwvAYBu9nVUdyUAMCpZ101VQAAg1c6oiwCBJgUEAJrUthYBAikLCACk3B21ESDQlIAAQL+0AEBT09eBdXYVAIi39tvf/jZ89rOfDS960YvCmWeeGSYmJkrfsQBAaapWDxQAaJU/CAC069+F1QUAutDF8bkHAYDx6XUddyoAUIeia+QkIACQU7fUSoDAqAQEAEYl67oECOQmIACQW8fUS4DAKAQEAAQARjFXY3PN3QUAHnnkkXDZZZeFgw46qHgf/Jw5cwqXjRs3hquuuircddddYcuWLcXv3/3ud4ejjz56e0hgUAAg7irwi1/8Ilx77bXh3/7t34pr7Xzuk08+GT7/+c8XW/sP+jniiCOKVxLsvffe4a//+q/DfffdF1avXh0WLFhQHB7rufXWW0Pcxn7Tpk1hjz32KAIMcWv8HV8T8OMf/zhceeWV4T3veU+4//77wy233BKeeuqpcMABB4Q//uM/DkuXLt2+/KB1BtW2o0t8dcD8+fOLnRNe//rXF3X0fsrW2LP+5je/GX72s5+FzZs3F9d8xzveEV71qleFWbNmFZcc9BC/jPWuzi0b3tj5PuJ8xNcQvPOd7yz6s6ufnv3Ou07sfB+9WYjrnHDCCeG6664LGzZsKO57+fLl4V3veldx79/4xjdC/Bem8c+POeaYcNpppxVOvZ+yFlVmouznYNjfSAQAhgn5/TABAYBhQn6fkoAAQErdSL8WAYD0e6TCegUEAOr1dDUCBPIUEADIs2+qJkCgfgEBgPpNXZEAgfwEBAD6e2YHgPzmuLWKdxcAuPPOO8OXvvSl4mHr6aefXtQYH8zH983vueee4cQTTyz++r3vfa94APsnf/In4bjjjiuOG/QQ+Z//+Z/Dt7/97RAf4r/mNa8pHmh/97vfLR7qxvfNx4e38cF5DAn8/ve/f55JDBv86Ec/Ks6LtcQH6js/mI/nrlu3rggAHHnkkcXD6Hjtm2++uQgmxBBDXDv+9B72zps3L8T/vO51ryuCDfEfruKD5PPPPz8ceuihxbFlAgBxnc997nMh/o/V+LD6wAMPLK517733FteOn98W4AAAIABJREFUD6VjDVVqfOCBB4owRHwQvuM1Yw9OOumk8Na3vrW45qAAQBnreG+Dzi0TANjxPuKrI2JgItYV7Q877LDCep999hk411UDALHGGCg4/vjjiwf7cd7i7hTROHq/9KUvLfoa/8sg/ueoo44q5qkXWClrUWUmyn4Ohn2wBQCGCfn9MAEBgGFCfp+SgABASt1IvxYBgPR7pMJ6BQQA6vV0NQIE8hQQAMizb6omQKB+AQGA+k1dkQCB/AQEAPp7JgCQ3xy3VvGgAED8xvXPf/7z8LWvfa14SH/uueeGxYsXF//3X/3VXxUP+1etWlU8gI0/8WF9fPgdH0bHB+fxwe/OD5Hj/4iL37jfa6+9wn/6T/9p+zfEH3zwwfA//+f/LB7annHGGQMdeg9b4zf4d3ywvPOD+RgSiPXFB/8rVqzY/g35+LA41he/3d/bPaD3sDcGFmJwofcN/R/+8Ifhq1/9arGjwRve8IainjIBgBtvvLHYFeG9733v9hBE9IoP8B966KFil4L999+/2DWhTI3x4XVc95577ilq7gUX4oP3v/mbvwl33313uOCCC8LBBx/c9xC/ivV0AwC9+3jzm98c3va2t23f+eEHP/hB+PrXvx5WrlxZhDUG/VQNAPzud78r7jXuFtGbt8svvzzEgMR//I//seh3/Ik20SyGLno2VSzKzkSVz8GwD7YAwDAhvx8mIAAwTMjvUxIQAEipG+nXIgCQfo9UWK+AAEC9nq5GgECeAgIAefZN1QQI1C8gAFC/qSsSIJCfgABAf88EAPKb49Yq7gUABhUQH5jHb9vHh/Px5ze/+U244oorige78QH5jj9xm/r47e/eg9cy3yKP5/deMxAfjvcezu943SeeeKLYcSA+7O0FEXq/3/nB/Fe+8pViq/wYTuh9e793bKwvbvN/3nnnhcMPP3z7DgDDtqGP55cJANx+++3FcTE08Pa3v70IOsSfWH98YBx3GYghg7I1Ro/4+oX4gP/973//814hEPtw0003Fa8WiN+2H/QQf1A/B1lPNwAQ7yOGEz70oQ+FhQsXbl8uhh0+85nPFN/K7+0asXMtVQMA8fydZyNax2BIL1jRW2Mmc1e2riqfg2EfbAGAYUJ+P0xAAGCYkN+nJCAAkFI30q9FACD9HqmwXgEBgHo9XY0AgTwFBADy7JuqCRCoX0AAoH5TVyRAID8BAYD+ngkA5DfHrVXcCwDEB9fxW/7x55e//GXxsPyUU07Z/i34+Oe9B6S7KjZu0957wD7oQWz8hnb8h5cbbrih2EUgvpu99xO/4b7zQ97eNvO33Xbb814v0Dtnxwfz8YF7/LZ9fMgdHwrv+A74eHy8n/jN/t4D/7IPe+O5ZQIAsdZrrrmmeDAffxYsWBCOPfbY4iH95ORk8We9d9qXqTGeH3ctiK9f2DlssbP/oIf4Za2nEwDo3Ud8AL+rn2XLloX3ve99A39d1r63TrzIoADAfffdV/Q6WvV+ZjJ3Zeuq8jkY9sEWABgm5PfDBAQAhgn5fUoCAgApdSP9WgQA0u+RCusVEACo19PVCBDIU0AAIM++qZoAgfoFBADqN3VFAgTyExAA6O+ZAEB+c9xaxYNeAfDoo4+Gz372s8WW6vHb9L0H2L0Hn3EHgN6uADsWHr/h/gd/8Adh7ty5fa8AiNeKrxT40Y9+VGzZHq8RrxvXit/w33F7/t414z/oxIf2r33ta8Npp522fZv53u8HBQDi6wjit9L33Xff55mOOgDQW2zTpk3hjjvuKN5FH4MUzzzzTDj55JND3Cr/qaeeKkIKZWrsBQBigCCev7ufnR/iV7GeSQAgbs3/1re+dfvrHHasMfa299qCnWsv+6C9jgBAFYuydVX5HAz7YAsADBPy+2ECAgDDhPw+JQEBgJS6kX4tAgDp90iF9QoIANTr6WoECOQpIACQZ99UTYBA/QICAPWbuiIBAvkJCAD090wAIL85bq3iQQGAWEx8l3t8YB/f737SSScV9cVvXMdvpccH8sO+lb7zN7F/+9vfFqGCl73sZcXW8BMTE8U1d/UKgPjt8hgMWLRoUTjnnHPCPvvs02c06BUAP//5z7e/hmDHE+K9/Ou//utIXgEQdzKI/yN1y5YtxVb/s2bNKpbuvb7gwQcf3F5T3Dq/TI27ewXAww8/XLzn/sgjjwzxuJ0f4lexnk4AIN7vl7/85WIL/p1fAVBmkMs+aK8jAFDFomxdVT4HwzwEAIYJ+f0wAQGAYUJ+n5KAAEBK3Ui/FgGA9HukwnoFBADq9XQ1AgTyFBAAyLNvqiZAoH4BAYD6TV2RAIH8BAQA+nsmAJDfHLdW8a4CAPHh9RVXXBHiN9ovuOCCcNBBBxUPtOOfxW9+x4fyO37D+9///d+L38eH0vHh/s4BgN5701/ykpeEM844Y3sA4Be/+EX4q7/6q+Jd971t3ns7EMQHwL21BwHtHAC48847w5e+9KVid4EVK1ZsfxAf/2VaDB/suMtA2Ye9cd1hrwCID8Tjg/277rqruIeeS/zzb37zm8VrD84///xw2GGHhbI1zpkzp1g37iKwo3W85t/93d+F22+/vdid4dBDD+0LAFSxnk4AIJr88Ic/LHZneNWrXhVWrlwZ4u4P8Sd+4z7aHnPMMQN3BojHRKcY7njTm94U3vnOdxbnxfv6/ve/X9xbL3RSRwCgikXZmajyORj2wRYAGCbk98MEBACGCfl9SgICACl1I/1aBADS75EK6xUQAKjX09UIEMhTQAAgz76pmgCB+gUEAOo3dUUCBPITEADo75kAQH5z3FrFuwoAxIJuu+228L/+1/963hb8vW/mxwe2cSv/xYsXFw+pb7311vDCF74wnH322cW34HcOAMSHufGhb/zmejwnBgrig/677767ePgbH5rHh+fxwXf8tn58wPzKV76yeJC848+OrxnY+cF8fPi8bt26opYYRIj1bdiwIdx8881F4GDHB+llH/bGtYcFAOIxO7qccMIJxf3FvznFdWItce299967eEBetsb47fUYuIivEYjXPPDAA4swQVwr7soQt9+P97XzQ/yy1rGe6QYAdryPJUuWhOOOO65o0/e+970Q/+Vl3OUhBjEG/fQCHhs3biwCBIccckgRCvjZz35WzMLb3/724v7qCABUsagyE2U/B8M+2AIAw4T8fpiAAMAwIb9PSUAAIKVupF+LAED6PVJhvQICAPV6uhoBAnkKCADk2TdVEyBQv4AAQP2mrkiAQH4CAgD9PRMAyG+OW6t4dwGA3gPY+CD6vPPOC4cffnhR5wMPPBCuuuqq4sF/fBC83377FSGBP/zDPwx77bVXcczOAYD4Z3E3gWuuuab49nrcLj8+JI8Pe2+88cYQt7X/8Ic/XDwk//znP1885B70E3/fq2XQg/lYz0033RRuuOGGYr0YGHjRi14UTj311OJ1Ar2fKg97ywQABrnMnTu3eMAd7zHW3fspW2M8Pj4kj7sIxIfjmzdvLnYxiNeLD9x7rxoY9BC/jPWg1wfsqneDejHoPuIuB/H1EL1Z2dVgxxmKOwisX7++OCSGQpYvX17MR9wZoK4AQNm5ixZVZqLs52DYB1sAYJiQ3w8TEAAYJuT3KQkIAKTUjfRrEQBIv0cqrFdAAKBeT1cjQCBPAQGAPPumagIE6hcQAKjf1BUJEMhPQACgv2cCAPnNsYoJEBhDAQGAMWx6zbcsAFAzqMuNVEAAYKS8nbu4AEDnWuqGhggIABgRAgQIhCAAYAoIECCwTUAAwCQQIEAgFLtsx5+lS5fieE5AAMAoECBAIAMBAYAMmpR4iQIAiTdIec8TEAAwEFUEBACqaDm2CwICAF3oonsgQGCmAgIAMxV0PgECXREQAOhKJ90HAQIzERAA6NcTAJjJRDmXAAECDQkIADQE3eFlBAA63NwO3poAQAebOsJbEgAYIa5LJykgAJBkWxRFgEDDAgIADYNbjgCBZAUEAJJtjcIIEGhQQABAAKDBcbMUAQIE6hMQAKjPclyvJAAwrp3P874FAPLsW1tVCwC0JW/dtgQEANqSty4BAikJCACk1A21ECDQpoAAQJv61iZAIBUBAQABgFRmUR0ECBCoJCAAUInLwQMEBACMRU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6kiAgQIlBAQACiB5BABADPQGQEBgM60spEbEQBohNkiCQkIACTUDKUQINCagABAa/QWJkAgMQEBgMQaohwCBFoREAAQAJj24MX/YbFu3bpw9dVXhw0bNhTXOfDAA8Mpp5wSVq5cGebOnTvtazuRAAECwwQEAIYJ+f0wATsADBPy+5QEBABS6kb6tQgApN8jFdYrIABQr6erESCQp4AAQJ59UzUBAvULCADUb+qKBAjkJyAA0N+zia1bt27Nr5XNVrxx48ZwySWXhNtuuy0cfPDBYdmyZWHz5s3h9ttvDw899FA47rjjwkUXXRQmJyebLcxqBAiMjYAAwNi0emQ3KgAwMloXHoGAAMAIUDt8SQGADjfXrQ0UEAAwGAQIEAhBAMAUECBAYJuAAIBJIECAQAgCAP1TIABQ4pPxhS98IXz1q18Na9asCSeeeGKYmJgozorZiVtuuSV86lOfCu95z3vCGWecUeJqDiFAgEB1AQGA6mbOeL6AAICJyElAACCnbrVfqwBA+z1QQbMCAgDNeluNAIE0BQQA0uyLqggQaF5AAKB5cysSIJCegABAf08EAIbM6e9///vi2/3HHHNMWLVq1faH/73TYgjgyiuvDD/60Y+KXQLmzZuX3uSriACB7AUEALJvYes3IADQegsUUEFAAKAClkODAIAhGDcBAYBx67j7JUBgkIAAgLkgQIDANgEBAJNAgAABOwAMmgEBgCGfjLj9/9TUVDj//PPD61//+oFH33TTTeGKK64Ia9eu9RoAf6chQGAkAgIAI2Edq4sKAIxVu7O/WQGA7FvY6A0IADTKbbEEBAQAEmiCEggQaF1AAKD1FiiAAIFEBAQAEmmEMggQaFXADgD9/AIAQ0aytwPAK1/5ynDWWWfZAaDVj7DFCYyvgADA+Pa+rjsXAKhL0nWaEBAAaEK5O2sIAHSnl+6knIAAQDknRxEg0G0BAYBu99fdESBQXkAAoLyVIwkQ6K6AAIAAwLSm+wtf+EK46qqrwoUXXhiWL1++PQQQt/+/5ZZbwqc+9anwrne9K5x77rl9AYFpLegkAgQI7CQgAGAkZiogADBTQec3KSAA0KR2/msJAOTfQ3dQTUAAoJqXowkQ6KaAAEA3++quCBCoLiAAUN3MGQQIdE9AAKC/p3YAKDHn8TUAl1xySbjtttvCwQcfHJYtWxb23HPP4v06999/fzj22GPDRRddFA488MASV3MIAQIEqgsIAFQ3c8bzBQQATEROAgIAOXWr/VoFANrvgQqaFRAAaNbbagQIpCkgAJBmX1RFgEDzAgIAzZtbkQCB9AQEAPp7IgBQck7j/7BYt25duPrqq8OGDRuKs+bPnx9OO+20sHLlyjB37tySV3IYAQIEqgsIAFQ3c8bzBQQATEROAgIAOXWr/VoFANrvgQqaFRAAaNbbagQIpCkgAJBmX1RFgEDzAgIAzZtbkQCB9AQEAPp7IgCQ3pyqiAABAn0CAgCGYqYCAgAzFXR+kwICAE1q57+WAED+PXQH1QQEAKp5OZoAgW4KCAB0s6/uigCB6gICANXNnEGAQPcEBAAEACpP9dNPPx3uuOOOcMQRR4QDDjhg4Pm/+c1vwiOPPBKOOeaYsMcee1RewwkECBAYJiAAMEzI74cJCAAME/L7lAQEAFLqRvq1CACk3yMV1isgAFCvp6sRIJCngABAnn1TNQEC9QsIANRv6ooECOQnIADQ3zM7AAyZ440bN4apqamwevXqsHz58oFHf/3rXw9XXXVVWLt2bZicnMzvk6FiAgSSFxAASL5FyRcoAJB8ixS4g4AAgHGoIiAAUEXLsV0QEADoQhfdAwECMxUQAJipoPMJEOiKgABAVzrpPggQmImAAEC/ngDALibq1ltvDTfffHN48sknw/XXXx+WLVsWDj744L6jt2zZEr7//e+H+fPnh09/+tPFX/0QIECgbgEBgLpFx+96AgDj1/Oc71gAIOfuNV+7AEDz5lZsV0AAoF1/qxMgkIaAAEAafVAFAQLtCwgAtN8DFRAg0L6AAEB/DwQAdjGX8Vv9l112WampnTdvXrFDwMknn1zqeAcRIECgqoAAQFUxx+8sIABgJnISEADIqVvt1yoA0H4PVNCsgABAs95WI0AgTQEBgDT7oioCBJoXEABo3tyKBAikJyAA0N8TAYBdzGn85v8TTzwRHnnkkfDxj388fOADHwjHHXfcwKP33XffMGfOnPQmXkUECHRGQACgM61s7UYEAFqjt/A0BAQApoE2xqcIAIxx88f01gUAxrTxbpsAgecJCAAYCAIECGwTEAAwCQQIEAhBAKB/CgQAhnwyNm7cGKampopv+C9fvtzniAABAq0ICAC0wt6pRQUAOtXOzt+MAEDnW1zrDQoA1MrpYhkICABk0CQlEiAwcgEBgJETW4AAgUwEBAAyaZQyCRAYqYAAgADASAfMxQkQIDAqAQGAUcmOz3UFAMan1124UwGALnSxuXsQAGjO2kppCAgApNEHVRAg0K6AAEC7/lYnQCAdAQGAdHqhEgIE2hMQABAAmNH0PfPMM+Gxxx4LW7du7bvOrFmzwn777RfiX/0QIECgbgEBgLpFx+96AgDj1/Oc71gAIOfuNV+7AEDz5lZsV0AAoF1/qxMgkIaAAEAafVAFAQLtCwgAtN8DFRAg0L6AAEB/D7wCoMRcxtcArF27Ntx8881hy5YtA89YvHhxcczk5GSJKzqEAAEC1QQEAKp5ObpfQADAVOQkIACQU7far1UAoP0eqKBZAQGAZr2tRoBAmgICAGn2RVUECDQvIADQvLkVCRBIT0AAoL8nAgBD5vTZZ58tHux/+9vfDkuXLg0veclLBp4Rv/1/+umnh3nz5qU3+SoiQCB7AQGA7FvY+g0IALTeAgVUEBAAqIDl0CAAYAjGTUAAYNw67n4JEBgkIABgLggQILBNQADAJBAgQCAEAYD+KRAAGPLJePjhh8Of/umfhmOPPTasXr06zJ4922eJAAECjQsIADRO3rkFBQA619JO35AAQKfbW/vNCQDUTuqCiQsIACTeIOURINCIgABAI8wWIUAgAwEBgAyapEQCBEYuIAAgAFB5yOL2/1NTU+HUU08NK1asqHy+EwgQIFCHgABAHYrjfQ0BgPHuf253LwCQW8farVcAoF1/qzcvIADQvLkVCRBIT0AAIL2eqIgAgXYEBADacbcqAQJpCQgACABUnsjNmzeHP//zPw8LFy4Mq1atChMTE5Wv4QQCBAjMVEAAYKaCzhcAMAM5CQgA5NSt9msVAGi/BypoVkAAoFlvqxEgkKaAAECafVEVAQLNCwgANG9uRQIE0hMQABAAmNZU3n333eHiiy8OH/rQh8KJJ54oBDAtRScRIDATAQGAmeg5NwoIAJiDnAQEAHLqVvu1CgC03wMVNCsgANCst9UIEEhTQAAgzb6oigCB5gUEAJo3tyIBAukJCAAIAFSeykceeSR8/OMfDz/5yU92e+7ixYvD2rVrw+TkZOU1nECAAIFhAgIAw4T8fpiAAMAwIb9PSUAAIKVupF/Lnkf/P2HOURelX6gKCdQkIABQE6TLECCQtYAAQNbtUzwBAjUKCADUiOlSBAhkKyAA0N+6ia1bt27NtqMNFB4DAJdeeml44IEHdrvaokWLwpo1a8KCBQsaqMoSBAiMm4AAwLh1vP77FQCo39QVRycgADA6265dedYBbwz7nHBD127L/RDYrYAAgAEhQIBACAIApoAAAQLbBAQATAIBAgRCEADonwIBAJ8MAgQIZCDwJ+dfFJ7a7xXhtNNOy6BaJaYocPCW34Xl930zxdLURKBPYN/j/22gysMPP1z8y95DDz2U2pgLTEzsEWbNPzbsseiPx1zC7Y+jgADAOHbdPRMgsLOAAICZIECAwDYBAQCTQIAAAQGAQTMgAFDhk/HMM8+E+C+e77333nDIIYeEww47LGzZsqX4z+zZsytcyaEECBCoJnDmmWeGiYmJcOWVV1Y70dEECBDokMB9990XHnroofDqV7+6Q3flVggQIFBNQACgmpejCRDopoAAQDf76q4IEKguIABQ3cwZBAh0T8AOAP09FQAoMefxAf+3vvWtcMUVV4RNmzYVZ6xevTqsWLEi3HTTTeFv//Zvw0UXXRQOOuigEldzCAECBKoLCABUN3MGAQLdExAA6F5P3REBAtUFBACqmzmDAIHuCQgAdK+n7ogAgekJCABMz81ZBAh0S0AAoL+fAgAlZvz6668Pl1xySVi6dGl4xzveEb7xjW+Ek08+uQgAPPjgg+HCCy8MJ5xwQjj33HOLb+j6IUCAQN0CAgB1i7oeAQI5CggA5Ng1NRMgULeAAEDdoq5HgECOAgIAOXZNzQQIjEJAAGAUqq5JgEBuAgIA/R0TABgyxU8++WS4+OKLw+TkZPjoRz8a4msA4v+/fPnyIgAQf9atW1fsBBBDAvPmzcvtc6FeAgQyEBAAyKBJSiRAYOQCAgAjJ7YAAQIZCAgAZNAkJRIgMHIBAYCRE1uAAIFMBAQAMmmUMgkQGKmAAEA/rwDAkJHb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uPD/u985zvh+OOPD4ccckiYmJjo1qfC3RAgkIWAAEAWbVIkAQIjFhAAGDGwyxMgkIWAAEAWbVIkAQIjFhAAGDGwyxMgkI2AAEA2rVIoAQIjFBAAEACoPF5x6/+pqamwfv36cOihh4YVK1aEN7/5zWH//fevfC0nECBAYLoCAgDTlXMeAQJdEhAA6FI33QsBAtMVEACYrpzzCBDokoAAQJe66V4IEJiJgADATPScS4BAVwQEAPo7aQeAEtP98MMPh+uvvz5ce+214Ze//GVxxtKlS8Ppp58eXve614W99967xFUcQoAAgekLCABM386ZBAh0R0AAoDu9dCcECExfQABg+nbOJECgOwICAN3ppTshQGBmAgIAM/NzNgEC3RAQAOjvowBAxdmOYYAf/vCH4aqrrgpxoOIrAU488cRiZ4CXv/zlYdasWRWv6HACBAgMFxAAGG7kCAIEui8gAND9HrtDAgSGCwgADDdyBAEC3RcQAOh+j90hAQLlBAQAyjk5igCBbgsIAPT3VwBgBjP/wAMPhMsvvzz87//9v8PixYvD2rVrw+Tk5Ayu6FQCBAgMFhAAMBkECBAIQQDAFBAgQCAEAQBTQIAAgRAEAEwBAQIEtgkIAJgEAgQIhOIL2/En7t7uZ5uAAEDFSYg7AHz/+98PX//614vXAdgBoCKgwwkQmJaAAMC02JxEgEDHBAQAOtZQt0OAwLQEBACmxeYkAgQ6JiAA0LGGuh0CBKYtIAAwbTonEiDQIQEBgP5mCgCUGPCdH/rHU2KK5PTTTw+ve93rwt57713iKg4hQIDA9AUEAKZv50wCBLojIADQnV66EwIEpi8gADB9O2cSINAdAQGA7vTSnRAgMDMBAYCZ+TmbAIFuCAgA9PdRAGDIbG/cuDFMTU2F9evXh0WLFhUP/f/Df/gPYeHChd34VLgLAgSyEBAAyKJNiiRAYMQCAgAjBnZ5AgSyEBAAyKJNiiRAYMQCAgAjBnZFDCmtAAAgAElEQVR5AgSyERAAyKZVCiVAYIQCAgACAJXH69FHHw3XXntteP3rXx9e+MIXFlv++yFAgEDTAgIATYtbjwCBFAUEAFLsipoIEGhaQACgaXHrESCQooAAQIpdURMBAm0ICAC0oW5NAgRSExAA6O+IHQCGTOnWrVtDDAHsscceYd68eanNtHoIEBgTAQGAMWm02yRAYLcCAgAGhAABAiEIAJgCAgQIhCAAYAoIECCwTUAAwCQQIEAgBAEAAYDKn4PeKwCOO+648JGPfKTy+U4gQIBAHQICAHUougYBArkLCADk3kH1EyBQh4AAQB2KrkGAQO4CAgC5d1D9BAjUJSAAUJek6xAgkLOAAEB/9+wAMGSif//734dPfOITYcGCBeHCCy8Mc+bMyfkzoHYCBDIVEADItHHKJkCgVgEBgFo5XYwAgUwFBAAybZyyCRCoVUAAoFZOFyNAIGMBAYCMm6d0AgRqExAAEACY1jB973vfC//tv/23MDU1FU488cQwMTExres4iQABAtMVEACYrpzzCBDokoAAQJe66V4IEJiugADAdOWcR4BAlwQEALrUTfdCgMBMBAQAZqLnXAIEuiIgANDfSTsADJnu3isA1q9fv9sjFy9eHNauXRsmJye78nlxHwQIJCQgAJBQM5RCgEBrAgIArdFbmACBhAQEABJqhlIIEGhNQACgNXoLEyCQmIAAQGINUQ4BAq0ICAD0swsADBnFRx55JFx66aXhgQce2O2RixYtCmvWrCleFeCHAAECdQsIANQt6noECOQoIACQY9fUTIBA3QICAHWLuh4BAjkKCADk2DU1EyAwCgEBgFGouiYBArkJCAD0d0wAILcpVi8BAmMpIAAwlm130wQI7CQgAGAkCBAgEIIAgCkgQIBACAIApoAAAQLbBAQATAIBAgRCEAAQAJjR5+CZZ54JDz/8cLj33nvDIYccEg477LCwZcuW4j+zZ8+e0bWdTIAAgd0JCACYDwIECIQgAGAKCBAgIABgBggQIBAFBADMAQECBAQAzAABAgR6AgIAAgDT+jTEB/zf+ta3whVXXBE2bdpUXGP16tVhxYoV4aabbgp/+7d/Gy666KJw0EEHTev6TiJAgMAwAQGAYUJ+T4DAOAgIAIxDl90jAQLDBOwAMEzI7wkQGAcBAYBx6LJ7JECgjIAdAMooOYYAga4LCAD0d9grAEpM/fXXXx8uueSSsHTp0vCOd7wjfOMb3wgnn3xyEQB48MEHw4UXXhhOOOGEcO6554aJiYkSV3QIAQIEqgkIAFTzcjQBAt0UEADoZl/dFQEC1QQEAKp5OZoAgW4KCAB0s6/uigCB6gICANXNnEGAQPcEBAD6eyoAMGTOn3zyyXDxxReHycnJ8NGPfjTE1wDE/3/58uVFACD+rFu3rtgJIIYE5s2b171PjjsiQKB1AQGA1lugAAIEEhAQAEigCUogQKB1AQGA1lugAAIEEhAQAEigCUogQCAJAQGAJNqgCAIEWhYQAOhvgADAkKHc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nsP/OfOnRvmzJkz8Ognn3wyPP3002G//fYLExMT3frUuBsCBJIQEABIog2KIECgZQEBgJYbYHkCBJIQEABIog2KIECgZQEBgJYbYHkCBJIREABIphUKIUCgRQEBgH58AYAhAxm3/p+amgqrV68Oy5cvH3j017/+9XDNNdeEv/iLvwj7779/iyNuaQIEuiogANDVzrovAgSqCAgAVNFyLAECXRUQAOhqZ90XAQJVBAQAqmg5lgCBLgsIAHS5u+6NAIGyAgIA/VICALuYnt/85jdh/fr14bHHHgtXXHFFOOWUU8JRRx3Vd/Szzz4bvvGNb4Tf/e53AgBlP4mOI0CgsoAAQGUyJxAg0EEBAYAONtUtESBQWUAAoDKZEwgQ6KCAAEAHm+qWCBCYloAAwLTYnESAQMcEBAD6GyoAsIshj9/qv+yyy0p9BGbNmhXe+973hnPOOccrAEqJOYgAgaoCAgBVxRxPgEAXBQQAuthV90SAQFUBAYCqYo4nQKCLAgIAXeyqeyJAYDoCAgDTUXMOAQJdExAA6O+oAMAuprzsDgDx9CVLloRDDjnEw/+u/R3D/RBISEAAIKFmKIUAgdYEBABao7cwAQIJCQgAJNQMpRAg0JqAAEBr9BYmQCAxAQGAxBqiHAIEWhEQABAAqDx4GzduDFNTU2H16tVh+fLllc93AgECBOoQEACoQ9E1CBDIXUAAIPcOqp8AgToEBADqUHQNAgRyFxAAyL2D6idAoC4BAYC6JF2HAIGcBQQA+rtnB4AhE71ly5bw6KOPhrlz54Y5c+bkPP9qJ0AgY4E/Of+i8NR+rwinnXZaxneh9J0FXvb0PeFF/3YTmBICsw+cE/Y+6lcljnTIqARmzXtxmL3oj0OYPX9USwy9rgDAUCIHECAwBgICAGPQZLdIgMBQAQGAoUQOIEBgTAQEAMak0W6TAIHdCggA9PMIAFT40DzzzDPhscceC1u3bu07a9asWWG//fYL8a9+CBAgULfAaf/58rDpkPfVfVnXa1ngw7OuDcuu+4uWq8hj+XmveUGY/4Zv5lFsh6ucmPuisM8J14eJvQ9r5S4FAFphtygBAokJCAAk1hDlECDQioAAQCvsFiVAIEEBAYAEm6IkAgQaFxAA6CcXACgxhvE1AGvXrg0333xziDsCDPpZvHhxcczk5GSJKzqEAAEC1QQEAKp55XK0AED5TgkAlLca9ZF7LPrjsPdr/n7Uywy8vgBAK+wWJUAgMQEBgMQaohwCBFoREABohd2iBAgkKCAAkGBTlESAQOMCAgD95AIAQ8bw2WefLR7sf/vb3w5Lly4NL3nJSwaeEb/9f/rpp4d58+Y1PtgWJECg+wICAN3ssQBA+b7Ofc0LwgI7AJQHG+WRs+aGeX/0aAih+V2PBABG2VjXJkAgFwEBgFw6pU4CBEYpIAAwSl3XJkAgJwEBgJy6pVYCBEYlIAAgAFB5th5++OHwp3/6p+HYY48Nq1evDrNnz658DScQIEBgpgICADMVTPN8AYDyfZm3fGGY//pryp/gyJEKzHtX/+uQRrrgcxcXAGhC2RoECKQuIACQeofUR4BAEwICAE0oW4MAgRwEBABy6JIaCRAYtYAAQL+wHQCGTF3c/n9qaiqceuqpYcWKFaOeUdcnQIDAQAEBgG4OhgBA+b4KAJS3auJIAYAmlK1BgACBwQICACaDAAECIQgAmAICBAhsExAAMAkECBAIQQCgfwoEAIZ8MjZv3hz+/M//PCxcuDCsWrUqTExM+CwRIECgcQEBgMbJG1lQAKA8swBAeasmjhQAaELZGgQIEBgsIABgMggQICAAYAYIECDQExAAMAsECBAQABg0AwIAJT4Zd999d7j44ovDhz70oXDiiScKAZQwcwgBAvUKCADU65nK1QQAyndCAKC8VRNHCgA0oWwNAgQICACYAQIECOxKwA4AZoMAAQLbBAQATAIBAgQEAAbNgADAkE/GI488Ej7+8Y+Hn/zkJ7s9cvHixWHt2rVhcnLSZ40AAQK1CwgA1E6axAUFAMq3QQCgvFUTRwoANKFsDQIECAwWsAOAySBAgIAdAMwAAQIEegICAGaBAAECAgACANP4FMQAwKWXXhoeeOCB3Z69aNGisGbNmrBgwYJprOIUAgQI7F5AAKCbEyIAUL6vAgDlrZo4UgCgCWVrECBAQADADBAgQGBXAnYAMBsECBDYJiAAYBIIECAgADBoBuwA4JNBgACBDAQEADJo0jRKFAAojyYAUN6qiSMFAJpQtgYBAgQGC9gBwGQQIEDADgBmgAABAj0BAQCzQIAAAQEAAQCfAgIECGQqIACQaeOGlC0AUL6vAgDlrZo4UgCgCWVrECBAQADADBAgQGBXAnYAMBsECBDYJiAAYBIIECAgADBoBuwAsJPK008/He64447w1FNPVfrM7LXXXuHlL3952HPPPSud52ACBAiUERAAKKOU3zECAOV7JgBQ3qqJIwUAmlC2BgECBAYL2AHAZBAgQMAOAGaAAAECPQEBALNAgAABAYBBMyAAsJPKxo0bw9TUVFi/fn2lz8zixYvD2rVrw+TkZKXzHEyAAIEyAgIAZZTyO0YAoHzPBADKWzVxpABAE8rWIECAwGABAQCTQYAAAQEAM0CAAIGegACAWSBAgIAAwKAZEADYSWXLli3h0UcfDfGvVX5mzZoV9ttvvxD/6ocAAQJ1CwgA1C2axvUEAMr3QQCgvFUTRwoANKFsDQIECAwWEAAwGQQIEBAAMAMECBDoCQgAmAUCBAgIAAyaAQEAnwwCBAhkICAAkEGTplGiAEB5NAGA8lZNHCkA0ISyNQgQICAAYAYIECCwK4HHH388/PSnPw1LliwJCxcuBEWAAIGxFRAAGNvWu3ECBHYQiP9cGH+WLl3K5TkBAQCjQIAAgQwEBAAyaNI0ShQAKI8mAFDeqokjBQCaULYGAQIEBgvYAcBkECBAwA4AZoAAAQI9AQEAs0CAAAE7AAyaAQGAkp+MmCxet25duPrqq8OGDRuKsw488MBwyimnhJUrV4a5c+eWvJLDCBAgUF1AAKC6WQ5nCACU75IAQHmrJo4UAGhC2RoECBAYLCAAYDIIECAgAGAGCBAg0BMQADALBAgQEAAYNAMCACU+GRs3bgyXXHJJuO2228LBBx8cli1bFjZv3hxuv/328NBDD4XjjjsuXHTRRWFycrLE1RxCgACB6gICANXNcjhDAKB8lwQAyls1caQAQBPK1iBAgIAAgBkgQIDArgS8AsBsECBAYJuAAIBJIECAgADAoBkQACjxyfjCF74QvvrVr4Y1a9aEE088MUxMTBRnbd26Ndxyyy3hU5/6VHjPe94TzjjjjBJXcwgBAgSqCwgAVDfL4QwBgPJdEgAob9XEkQIATShbgwABAoMF7ABgMggQIGAHADNAgACBnoAAgFkgQICAAMCgGRAAGPLJ+P3vf198u/+YY44Jq1at2v7wv3daDAFceeWV4Uc/+lGxS8C8efN81ggQIFC7gABA7aRJXFAAoHwbBADKWzVxpABAE8rWIECAgACAGSBAgMCuBOwAYDYIECCwTUAAwCQQIEBAAGDQDAgADPlkxO3/p6amwvnnnx9e//rXDzz6pptuCldccUVYu3at1wD4Ow0BAiMREAAYCWvrFxUAKN8CAYDyVk0cKQDQhLI1CBAgMFjADgAmgwABAnYAMAMECBDoCQgAmAUCBAgIAAgATONT0NsB4JWvfGU466yz7AAwDUOnECAwcwEBgJkbpngFAYDyXREAKG/VxJECAE0oW4MAAQICAGaAAAECuxKwA4DZIECAwDYBAQCTQIAAAQGAQTNgB4ASn4wvfOEL4aqrrgoXXnhhWL58+fYQQNz+/5Zbbgmf+tSnwrve9a5w7rnn9gUESlzeIQQIEBgqIAAwlCjLAwQAyrdNAKC8VRNHCgA0oWwNAgQIDBawA4DJIECAgB0AzAABAgR6AgIAZoEAAQICAAIA0/wUxNcAXHLJJeG2224LBx98cFi2bFnYc889i3Td/fffH4499thw0UUXhQMPPHCaKziNAAECuxcQAOjmhAgAlO+rAEB5qyaOFABoQtkaBAgQEAAwAwQIENiVgB0AzAYBAgS2CQgAmAQCBAgIAAyaATsAlPxkxP9hsW7dunD11VeHDRs2FGfNnz8/nHbaaWHlypVh7ty5Ja/kMAIECFQXEACobpbDGQIA5bskAFDeqokjBQCaULYGAQIEBgvYAcBkECBAwA4AZoAAAQI9AQEAs0CAAAEBgEEzIADgk0GAAIEMBAQAMmjSNEoUACiPJgBQ3qqJIwUAmlC2BgECBAQAzAABAgR2JWAHALNBgACBbQICACaBAAECAgCDZkAAoOIn45lnngmPPfZYcda+++4bZs+eXfEKDidAgEB1AQGA6mY5nCEAUL5LAgDlrZo4UgCgCWVrECBAYLCAHQBMBgECBOwAYAYIECDQExAAMAsECBAQABg0AwIAJT8Zd911V/jsZz8b7rjjjrBly5birFmzZoVly5aFj3zkI+Gwww4reSWHESBAoLqAAEB1sxzOEAAo3yUBgPJWTRwpANCEsjUIECAwWEAAwGQQIEBAAMAMECBAoCcgAGAWCBAgIAAwaAYEAEp8Mn7wgx+E//pf/2uI3/5/2cteFv7gD/6gOOuee+4JP/nJT4pdAOLvX/va15a4mkMIECBQXUAAoLpZDmcIAJTvkgBAeasmjhQAaELZGgQIEBgsIABgMggQICAAYAYIECDQExAAMAsECBAQABg0AwIAQz4ZTz/9dLj00kvDT3/60/DJT34yHHPMMc874+677w4XX3xxePGLXxzWrFkT9txzT581AgQI1C4gAFA7aRIXFAAo3wYBgPJWTRwpANCEsjUIECAgAGAGCBAgsCuBxx9/vPh3dUuWLAkLFy4ERYAAgbEVEAAY29a7cQIEdhCI/1wYf5YuXcrlOQEBgCGjsHHjxjA1NRVOOumkcOaZZw48et26deHqq68Oa9euDZOTk4aLAAECtQsIANROmsQFBQDKt0EAoLxVE0cKADShbA0CBAgMFrADgMkgQICAHQDMAAECBHoCAgBmgQABAnYAGDQDAgBDPhmbNm0KH/vYx4oAwIoVKwYeff3114e/+Zu/CZ/+9KfD/PnzfdYIEKhZ4IYbbihCNqecckp405veNPDqf/3Xfx3uu+++sHr16rBgwYKaK2j/cgIA7fdgFBUIAJRXFQAob9XEkQIATShbgwABAoMFBABMBgECBAQAzAABAgR6AgIAZoEAAQICAINmQABgyCdj69at4fLLLw+PPPJI+OhHPxpmz579vDOeffbZ8D/+x/8otv5ftWpVmJiY8FkjQKBGgc2bN4fPf/7z4Re/+EU47LDDwvnnnx/22WefvhUEAGpEd6nGBAQAylMLAJS3auJIAYAmlK1BgACBwQICACaDAAECAgBmgAABAj0BAQCzQIAAAQGAQTMgADDkk7Fly5Zw++23h4svvji8+c1vDsuXL3/eGXfeeWe49tprw9lnnx0OOuig7b/ba6+9wstf/vIiGOCHAIHpC9x7773hc5/7XDjggAPC7373u3DeeeeFI488su+CgwIA8c9+9rOfFeccfvjh0y8igTPtAJBAE0ZQggBAeVQBgPJWTRwpANCEsjUIECAwWEAAwGQQIEBAAMAMECBAoCcgAGAWCBAgIAAwaAYEAIZ8MjZu3BimpqbC+vXrK32GFi9eHNauXRsmJycrnedgAgSeLxADNrfcckvxCo6///u/Dy996UvD6aef3sckAGBychQQACjfNQGA8lZNHCkA0ISyNQgQIDBYQADAZBAgQEAAwAwQIECgJyAAYBYIECAgADBoBgQAhnwynn766XDHHXeEp556qtJnyA4AlbgcTGCgwGOPPRY+85nPhP333z+cddZZ4Stf+UqI/8Lzgx/8YJg/f/7zztkxABADA//4j//4vN/Ha6xevTrEz2Z8pUDc3eOYY44JN954Y7FTR/zdggULwpNPPlns6hH/4Tm+fmDu3LnhVa96VTj55JOLc9v6sQNAW/KjXVcAoLyvAEB5qyaOFABoQtkaBAgQGCwgAGAyCBAgIABgBggQINATEAAwCwQIEBAAGDQDAgA+GQQIJCsQX7HxpS99KZxyyinhDW94Q/jhD38Y1q1bF9773veGY4899nl17xgAeOKJJ8K///u/h5tuuincf//94S1veUs45JBDwtFHHx2effbZIgDw61//ujj/4IMPDkuWLAlvf/vbi4f/8XUDmzZtKh76H3HEEeGnP/1p+PGPf1z83+ecc07YZ599WvESAGiFfeSLCgCUJxYAKG/VxJECAE0oW4MAAQKDBQQATAYBAgQEAMwAAQIEegICAGaBAAECAgCDZkAAYIBKfAgYv3kc3zk+a9Ysnx0CBFoQ2Lp1a/ja175WPID/0Ic+FBYuXBgeeuih8NnPfjbEV2y8733vC3vsscf2ysq+AiB+vmMA4Le//W04++yzw4tf/OLiGnG9v/u7vyteNxB3G4ivGuj9+fe///3id29729vCSSed1IJGCAIArbCPfFEBgPLEAgDlrZo4UgCgCWVrECBAYLCAAIDJIECAgACAGSBAgEBPQADALBAgQEAAYNAMCAAMUPnv//2/h6uuuir82Z/9WTjyyCPD1NRUWL9+/W4/Q/GB5Nq1a8Pk5KTPGgECNQj0HvYfeuih4f3vf3/xsD9+e7/3oL8XCugtVTUAEM/7wAc+EPbee+/iEvFb/5dddlkR/Il/PmfOnO138fjjj4fLL7+8eFXAjufUcJulLyEAUJoqqwMFAMq3SwCgvFUTRwoANKFsDQIECAwWEAAwGQQIEBAAMAMECBDoCQgAmAUCBAgIAAyaAQGAASq33npruOaaa8KHP/zh4uFg/Bbyo48+utvP0H777RdOP/30MG/ePJ81AgRqEIjb/X/1q18NK1euDMuXL99+xd6fv/vd7y5eC9D7mWkAIL4SIG7/v3Tp0nDGGWc87w5i8CC+iiC+VmD16tVhwYIFNdxhtUsIAFTzyuVoAYDynRIAKG/VxJECAE0oW4MAAQKDBQQATAYBAgQEAMwAAQIEegICAGaBAAECAgCDZkAAwCeDAIHkBDZv3hy++MUvhrvvvnuXtcWt+3f8pn5dAYBly5YVYZ4dfwQAkhuRzhQkAFC+lQIA5a2aOFIAoAllaxAgQEAAwAwQIEBgVwJxp774ysAlS5YUrwz0Q4AAgXEVEAAY1867bwIEdhSI/1wYf+IXPP1sExAA2GkStmzZUnzbf6+99tq+NbhhIUCgWYH777+/2HJ/0aJF4fjjj+9bPO7Scd9994XzzjsvHH744cXvZxoA6L0CIP6Lg3POOed5rwB47LHHwmc+85lihw+vAGh2Frq+mgBA+Q4LAJS3auJIAYAmlK1BgACBwQJ2ADAZBAgQsAOAGSBAgEBPQADALBAgQMAOAINmQABgJ5WNGzeGqampcOqpp4YVK1b43BAg0ILAP/3TP4X4n/e///3hpS99aV8Fd955Z7El/5ve9Kbwzne+s/j9oADAV77yleIbATsGBZ588snw+c9/vjhnx4f5W7duLV73Ef+h+ayzznreuj/4wQ+K373tbW8LJ510UgsiIXgFQCvsI19UAKA8sQBAeasmjhQAaELZGgQIEBgsIABgMggQICAAYAYIECDQExAAMAsECBAQABg0AwIAO6kIAPhbBYF2BZ544olwxRVXhPig/oMf/GCYP39+X0Fxq7+4Q0D8WbVqVZg7d+7AAMCNN94YrrrqqnDUUUeFuLX/K17xijAxMTEwABCvtWHDhvC5z30uxN0AXvWqV4UjjjiiCBD8+Mc/Lv7vuDPAPvvsMxAoviYgBg7uueeecO6554bFixeHsn9WRlwAoIxSfscIAJTvmQBAeasmjhQAaELZGgQIEBgsIABgMggQICAAYAYIECDQExAAMAsECBAQABg0AwIAO6kIAPhbBYF2BX7+85+HL37xi+HVr351OP3003dZzLXXXhtuuOGG7bsEDNoBIIYJ1q1bF+64445wwAEHhA9/+MPF1v6DdgDoLRQf/sdrx4f+mzdvLsIFMQxw8sknF68G2dVPfNgfdwmIuxPsGAAo82dlxAUAyijld4wAQPmeCQCUt2riSAGAJpStQYAAgcECAgAmgwABAgIAZoAAAQI9AQEAs0CAAAEBgEEzIACwk4oAgL9VECCQooAAQIpdmXlNAgDlDQUAyls1caQAQBPK1iBAgIAAgBkgQIDArgTizoBxx74lS5aEhQsXgiJAgMDYCggAjG3r3TgBAjsIxH8ujD9Lly7l8pyAAMBOo9ALADz66KNh3333LT0oixYtCmvWrAkLFiwofY4DCRAgUFZAAKCsVF7HCQCU75cAQHmrJo4UAGhC2RoECBAYLGAHAJNBgAABOwCYAQIECPQEBADMAgECBOwAMGgGBAB2UukFANavX1/pMxPf97127dowOTlZ6TwHEyBAoIyAAEAZpfyOEQAo3zMBgPJWTRwpANCEsjUIECAwWEAAwGQQIEBAAMAMECBAoCcgAGAWCBAgIAAwaAYEAHZS8QoAf6sgQCBFAYs8hiMAACAASURBVAGAFLsy85oEAMobCgCUt2riSAGAJpStQYAAAQEAM0CAAIFdCXgFgNkgQIDANgEBAJNAgAABAYBBMyAAsJOKAIC/VRAgkKKAAECKXZl5TQIA5Q0FAMpbNXGkAEATytYgQIDAYAE7AJgMAgQI2AHADBAgQKAnIABgFggQICAAIABQ4lMgAFACySEECDQuIADQOHkjCwoAlGcWAChv1cSRAgBNKFuDAAECAgBmgAABArsSsAOA2SBAgMA2AQEAk0CAAAEBgEEzYAeAnVQEAPytggCBFAUEAFLsysxrEgAobygAUN6qiSMFAJpQtgYBAgQGC9gBwGQQIEDADgBmgAABAj0BAQCzQIAAAQEAAYASn4Knn3463HHHHeEFL3hBOOyww0qc4RACBAiMXkAAYPTGbawgAFBeX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j/27jTYtqq8H/U4hx5EBDR0IoItKoiICogdjaCUGBBDCNg32NzcyqfcW6n7/da//p/ywTKAKHg0xBJDAoqCQhRBiFKIiA2NYERBKBVELBQVbr1zn3Xu3nutfVY35ppjzP3sqlQiZ80x3vm87z5R52+NKQAwagacAOA3gwABAhUICABU0KQZShQAmBxNAGByq0V8UgBgEcr2IECAwGgBJwCYDAIECDgBwAwQIEBgICAAYBYIECAgACAA4LeAAAEClQoIAFTauDFlCwBM3lcBgMmtFvFJAYBFKNuDAAECAgBmgAABAmsJOAHAbBAgQGBJQADAJBAgQEAAYNQMOAHAbwYBAgQqEBAAqKBJM5QoADA5mgDA5FaL+KQAwCKU7UGAAIHRAk4AMBkECBBwAoAZIECAwEBAAMAsECBAQABAAMBvAQECBCoVEACotHFjyhYAmLyvAgCTWy3ikwIAi1C2BwECBAQAzAABAgTWEnACgNkgQIDAkoAAgEkgQICAAMCoGXACgN8MAgQIVCAgAFBBk2YoUQBgcjQBgMmtFvFJAYBFKNuDAAECowWcAGAyCBAg4AQAM0CAAIGBgACAWSBAgIAAgACA3wICBAhUKiAAUGnjxpQtADB5XwUAJrdaxCcFABahbA8CBAgIAJgBAgQIrCXgBACzQYAAgSUBAQCTQIAAAQGAUTPgBAC/GQQIEKhAQACggibNUKIAwORoAgCTWy3ikwIAi1C2BwECBEYLOAHAZBAgQMAJAGaAAAECAwEBALNAgAABAQABAL8FBAgQqFRAAKDSxo0pWwBg8r4KAExutYhPCgAsQtkeBAgQEAAwAwQIEFhLwAkAZoMAAQJLAgIAJoEAAQICAKNmwAkAfjMIECBQgYAAQAVNmqFEAYDJ0QQAJrdaxCcFABahbA8CBAiMFnACgMkgQICAEwDMAAECBAYCAgBmgQABAgIAAgB+CwgQIFCpgABApY0bU7YAwOR93fmIv0q7HXP55Bf4ZGsCG7bfK+18wi9bW39rC//P//xP+tWvfpVe/vKXd7K/TQkQIFCCgABACV1QAwECXQs4AaDrDtifAIFSBAQASumEOggQ6FLgRz/6UbP9wQcf3GUZRe3tBICi2qEYAgQIjBYQAOjnZAgATN7XXY7YKz31mMsmv8AnWxPY7tn/Z9r+xf/c2vpbW1gAoBN2mxIgUJiAAEBhDVEOAQKdCAgAdMJuUwIEChQQACiwKUoiQGDhAgIAw+QCAAsfQxsSIEBgegEBgOnNarhCAGDyLgkATG7V5ie33e/stMMh56a0zc5tbrPm2gIAnbDblACBwgQEAApriHIIEOhEQACgE3abEiBQoIAAQIFNURIBAgsXEAAYJhcAWPgY2pAAAQLTC5z5nv8j/WX7vdI//dM/TX+xK4oVePqff532fPTeYusrqbCNO25I2z79kZJKWne1bNzlOWnDjvt3et8CAJ3y25wAgUIEBAAKaYQyCBDoVEAAoFN+mxMgUJCAAEBBzVAKAQKdCQgADNMLAHQ2jjYmQIDA5AJnn3122rBhQ9q0adPkF/kkAQIEeiYgANCzhrodAgRmEhAAmInNRQQI9ExAAKBnDXU7BAjMLCAAMDOdCwkQ6JGAAMBwMwUAejTgboUAgf4KCAD0t7fujACByQUEACa38kkCBPorIADQ3966MwIEJhcQAJjcyicJEOi3gABAv/vr7ggQmExAAEAAYLJJ8SkCBAgUJiAAUFhDlEOAQCcCAgCdsNuUAIHCBAQACmuIcggQ6ERAAKATdpsSIFCggABAgU1REgECCxcQABAAWPjQ2ZAAAQI5BAQAcihagwCB2gUEAGrvoPoJEMghIACQQ9EaBAjULiAAUHsH1U+AQC4BAYBcktYhQKBmAQEAAYCa51ftBAisYwEBgHXcfLdOgMAWAQEAw0CAAIGUBABMAQECBFISADAFBAgQWBIQADAJBAgQSEkAQADA7wEBAgSqFBAAqLJtiiZAILOAAEBmUMsRIFClgABAlW1TNAECmQUEADKDWo4AgWoFBACqbZ3CCRDIKCAAIACQcZwsRYAAgcUJCAAsztpOBAiUKyAAUG5vVEaAwOIEBAAWZ20nAgTKFRAAKLc3KiNAYLECAgCL9bYbAQJlCggACACUOZmqIkCAwBgBAQAjQoAAgZQEAEwBAQIEvALADBAgQCAEBADMAQECBJYEBABMAgECBLwCYNQMbHjyySefNBwECBAgULaAAEDZ/VEdAQKLERAAWIyzXQgQKFvACQBl90d1BAgsRkAAYDHOdiFAoHwBAYDye6RCAgTaF3ACwLCxAED7c2cHAgQIzC0gADA3oQUIEOiBgABAD5roFggQmFtAAGBuQgsQINADAQGAHjTRLRAgkEVAACALo0UIEKhcQABAAKDyEVY+AQLrVUAAYL123n0TILBcQADAP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Jzxgf8n/XHXQ9Kpp56aZ8EZVtn7id+kV/zP5TNc2f0lux7xSHpy2991X8iMFWzYbre0zdNPSBt3fcmMK7iMQD8EBAD60Ud3QYDAfAICAPP5uZoAgX4ICAD0o4/uggCB+QUEAOY3tAIBAvULCAAM91AAoP65dgcECKwDgVP//rz0yD5ndXqnr9n+znT2lR/qtIZZN9/3Hx9OTz5++6yXF3PdDod+Mm27/3uKqUchBBYtIACwaHH7ESBQooAAQIldURMBAosWEABYtLj9CBAoVUAAoNTOqIsAgUUKCAAMawsALHIC7UWAAIEZBQQAZoTbfFlfAgBxOzsf94u0Ycd95wNxNYFKBQQAKm2csgkQyCogAJCV02IECFQqIABQaeOUTYBAdgEBgOykFiRAoEIBAYDhpgkAVDjISiZAYP0JCADM1/N9//G36cnHfzzfIoVcvcNLP5W2fea7C6lGGQQWKyAAsFhvuxEgUKaAAECZfVEVAQKLFRAAWKy33QgQKFdAAKDc3qiMAIHFCQgADFsLACxu/uxEgACBmQUEAGamay7c9/9+ND35hx/Mt0ghV+9wyLlp22d9sJBqlEFgsQICAIv1thsBAmUKCACU2RdVESCwWAEBgMV6240AgXIFBADK7Y3KCBBYnIAAwLC1AMDi5s9OBAgQmFlAAGBmuuZCAYD5/FxNoBQBAYBSOqEOAgS6FBAA6FLf3gQIlCIgAFBKJ9RBgEDXAgIAXXfA/gQIlCAgADDcBQGAEiZTDQQIEBgjIAAw34gIAMzn52oCpQgIAJTSCXUQINClgABAl/r2JkCgFAEBgFI6oQ4CBLoWEADougP2J0CgBAEBAAGAEuZQDQQIEJhaQABgarIVFwgAzOfnagKlCAgAlNIJdRAg0KWAAECX+vYmQKAUAQGAUjqhDgIEuhYQAOi6A/YnQKAEAQGA4S44AaCEyVQDAQIExggIAMw3IgIA8/m5mkApAgIApXRCHQQIdCkgANClvr0JEChFQACglE6ogwCBrgUEALrugP0JEChBQABAAKCEOVQDAQIEphYQAJiabMUFAgDz+bmaQCkCAgCldEIdBAh0KSAA0KW+vQkQKEVAAKCUTqiDAIGuBQQAuu6A/QkQKEFAAGC4C04AKGEy1UCAAIExAgIA842IAMB8fq4mUIqAAEApnVAHAQJdCggAdKlvbwIEShEQACilE+ogQKBrAQGArjtgfwIEShAQABAAKGEO1UCAAIGpBQQApiZbcYEAwHx+riZQioAAQCmdUAcBAl0KCAB0qW9vAgRKERAAKKUT6iBAoGsBAYCuO2B/AgRKEBAAGO6CEwBKmEw1ECBAYIyAAMB8IyIAMJ+fqwmUIiAAUEon1EGAQJcCAgBd6tubAIFSBAQASumEOggQ6FpAAKDrDtifAIESBAQABABKmEM1ECBAYGoBAYCpyVZcIAAwn5+rCZQiIABQSifUQYBAlwICAF3q25sAgVIEBABK6YQ6CBDoWkAAoOsO2J8AgRIEBACGu+AEgBImUw0ECBAYIyAAMN+ICADM5+dqAqUICACU0gl1ECDQpYAAQJf69iZAoBQBAYBSOqEOAgS6FhAA6LoD9idAoAQBAQABgBLmUA0ECBCYWkAAYGqyFRcIAMzn52oCpQgIAJTSCXUQINClgABAl/r2JkCgFAEBgFI6oQ4CBLoWEADougP2J0CgBAEBgOEuOAGghMlUAwECBMYICADMNyICAPP5uZpAKQICAKV0Qh0ECHQpIADQpb69CRAoRUAAoJROqIMAga4FBAC67oD9CRAoQUAAQACghDlUAwECBKYWEACYmmzFBQIA8/m5mkApAgIApXRCHQQIdCkgANClvr0JEChFQACglE6ogwCBrgUEALrugP0JEChBQABguAtOAChhMtVAgACBMQICAPONiADAfH6uJlCKgABAKZ1QBwECXQoIAHSpb28CBEoREAAopRPqIECgawEBgK47YH8CBEoQEAAQAChhDtVAgACBqQUEAKYmW3GBAMB8fq4mUIqAAEApnVAHAQJdCggAdKlvbwIEShEQACilE+ogQKBrAQGArjtgfwIEShAQABjughMASphMNRAgQGCMgADAfCMiADCfn6sJlCIgAFBKJ9RBgECXAgIAXerbmwCBUgQEAErphDoIEOhaQACg6w7YnwCBEgQEAAQASphDNRAgQGBqAQGAqclWXCAAMJ+fqwmUIiAAUEon1EGAQJcCAgBd6tubAIFSBAQASumEOggQ6FpAAKDrDtifAIESBAQAhrvgBIASJlMNBAgQGCMgADDfiAgAzOfnagKlCAgAlNIJdRAg0KWAAECX+vYmQKAUAQGAUjqhDgIEuhYQAOi6A/YnQKAEAQEAAYAS5lANBAgQmFpAAGBqshUXCADM5+dqAqUICACU0gl1ECDQpYAAQJf69iZAoBQBAYBSOqEOAgS6FhAA6LoD9idAoAQBAYDhLjgBoITJVAMBAgTGCAgAzDciAgDz+bmaQCkCAgCldEIdBAh0KSAA0KW+vQkQKEVAAKCUTqiDAIGuBQQAuu6A/QkQKEFAAEAAoIQ5VAMBAgSmFhAAmJpsxQUCAPP5uZpAKQICAKV0Qh0ECHQpIADQpb69CRAoRUAAoJROqIMAga4FBAC67oD9CRAoQUAAYLgLTgAoYTLVQIAAgTECAgDzjYgAwHx+riZQioAAQCmdUAcBAl0KCAB0qW9vAgRKERAAKKUT6iBAoGsBAYCuO2B/AgRKEBAAEAAoYQ7VQIAAgakFBACmJltxgQDAfH6uJlCKgABAKZ1QBwECXQoIAHSpb28CBEoREAAopRPqIECgawEBgK47YH8CBEoQEAAY7oITAEqYTDUQIEBgjIAAwHwjIgAwn5+rCZQiIABQSifUQYBAlwICAF3q25sAgVIEBABK6YQ6CBDoWkAAoOsO2J8AgRIEBAAEAEqYQzUQIEBgagEBgKnJVlwgADCfn6sJlCIgAFBKJ9RBgECXAgIAXerbmwCBUgQEAErphDoIEOhaQACg6w7YnwCBEgQEAIa74ASAEiZTDQQIEBgjIAAw34gIAMzn52oCpQgIAJTSCXUQINClgABAl/r2JkCgFAEBgFI6oQ4CBLoWEADougP2J0CgBAEBAAGAEuZQDQQIEJhaQABgarIVFwgAzOfnagKlCAgAlNIJdRAg0KWAAECX+vYmQKAUAQGAUjqhDgIEuhYQAOi6A/YnQKAEAQGA4S44AaCEyey4hoceeihdeeWV6fvf/37605/+lLbbbrt04IEHppNPPjnts88+HVdX9vaPPPJI+o//+I90++23N3a77rpreslLXpLe9KY3pR133HGq4h9++OF03nnnpX333TedeeaZaZtttpn4+s9+9rMpHop89KMfTbvtttvE1y3qg7/97W/Txz72sXTAAQeks846q9Vtr7nmmvSNb3wjvfvd727meN6fv/zlL+kLX/hCuuuuu9I555yT9txzz3mXnOl6AYCZ2LZcJAAwn5+rCZQiIABQSifUQYBAlwICAF3q25sAgVIEBABK6YQ6CBDoWkAAoOsO2J8AgRIEBACGuyAAUMJkdljDT3/603ThhRemeMj5whe+MD33uc9NP//5z9Ott96aHn/88XTGGWekww47rMMKy936scceS+eff376xS9+kZ73vOc1D/8fffTRtHHjxvR3f/d3aYcddpiq+F//+tfp3HPPbQIA8ZA8ghiT/ggA/P9SX/nKV9J1112X3vWudzV9mfcnfjcuvvjiFL8rH/jAB9Jee+0175IzXS8AMBPblosEAObzczWBUgQEAErphDoIEOhSQACgS317EyBQioAAQCmdUAcBAl0LCAB03QH7EyBQgoAAwHAXBABKmMyOaohvrH/yk59M999/f/Nt6Wc/+9lbKomH0Z/4xCeaf/3BD34w7b777ukPf/hD8/n4pnob4wu+YQAAIABJREFU3zSPh9jxTfr3v//96VnPetaWWuJkgk2bNqU3vvGN6fjjj+9Ia3jbn/zkJ+mCCy5IRx55ZHrLW96SNmzY0FltAgB56NeawTyrz7eKAMB8fgIA8/m5mkApAgIApXRCHQQIdCkgANClvr0JEChFQACglE6ogwCBrgUEALrugP0JEChBQABguAsCACVMZkc1DI5lf9rTnpbe+973Dh1ZH68FiOPU3/nOd6YXv/jFAgCr+jQIJrzjHe9IhxxySEddXNpWACAPvwDA1h1fs/2d6ewrP5QHe8GrCAAsGNx2BFoSEABoCdayBAhUJSAAUFW7FEuAQEsCAgAtwVqWAIHqBAQAqmuZggkQaEFAAGAYVQCghUGrZck4rv7jH/94+vOf/9x8y39r7zaPB6Pf+973VtxanBgQwYEHH3ywOS3giCOOSI888kj6wQ9+kF7ykpc0x9iv9WD6a1/7Wrr22mubb/vfcccd6aqrrlqxdoQS/vqv/zr927/9WxM8WP4zeOA+ydpxksDPfvazNeuLdWP9K664IsW/WYpTEZ761Kemk046KR1++OHNcf6rfwYnIcSR8Mt/4oSCY445pjklIX6WhypW77Hzzjs365944olbXhUwCGQccMABjd3g56GHHkqXX355czrCWvUNLE4//fT09a9/PcXpBPETa8XrCMJz+U+sedlll6Uf//jH6YknnkjPeMYzmlMMnv/852/1JIMnn3yy6VfUE//FY/jEqyNOOeWU5pSItX7WurfY++abb05xbH/MzjbbbJMOOuigZr3VR+0vN4yZjZrD75vf/Gbabbfdtpgtn63BSRLj/OOaUTM4OOli1KwNao/r4v7Wsoiefetb32rqHNzjJGarLZ0AMN/frAIA8/m5mkApAgIApXRCHQQIdCkgANClvr0JEChFQACglE6ogwCBrgUEALrugP0JEChBQABguAsCACVMZoc1xDf845v+8fD2rW99a/MAOB7Crv6Jh93xoD8eLsd/yDrhhBOaB7DPec5z0i9+8YvmAfvjjz++5QFu/PPXv/71EwUAtt9+++Y1BNdff32677770rHHHpv22Wef9MxnPjPFf9Efe8c73eNb9hEsOPDAA5sH2tMGAEbVN3jVQdzTUUcd1YQg4t80xZ7xuoHjjjtu6IF4vBM+HrDHw/OoKx7677///k3NUdfqAMBjjz2WLrzwwvTzn/+8eegfwYn4yyhOEIh31Me76rfbbrvmIfLHPvax5qH9IADwwAMPNOvFA+yt1RcWt912WwrL8Ik+xoP62Gf5HtHXuLeoJz579NFHN//7xhtvbB7on3HGGemwww4bOZHx8P/qq69O8bA87uHlL395Cr8bbrghRaAhwhxrhUhG3Vs4XnLJJU0AIGpevl68TmH5ayni/qPme+65p/E59NBDm7m79dZbm1DES1/60jUDAJP4x32MmsFwjN6snrWw+PKXv9yEWLZmMag75jjuL34vfvnLXzZmETQ555xz0q677jrR3wACABMxrfkhAYD5/FxNoBQBAYBSOqEOAgS6FBAA6FLf3gQIlCIgAFBKJ9RBgEDXAgIAXXfA/gQIlCAgADDcBQGAEiazwxriW8zxEPOrX/1q8yA1HnbGQ8/XvOY1zYPN5d+AH3zz/eGHH06Db0ZH6YNv2P/VX/1V8633eBg8+Jn0IX18fq3j1wdH7cc37OOh/LRrr1VfPMS99NJL0y233NLUHfcbP/FgetOmTc0D5nhA+/SnP31kh0a9AmBgFBcMTgCIoEA8vH7DG97QfGM9fmLvL3zhC82pCvHgPB5qr35IHnWEyV133TVU3+c+97l05513NvXtvffezeeinre//e3Ng+bBfcQ/j7DCBz7wgSZQET2+6KKLmof9y099+P3vf9+EOOLBe3x2p512GrrnCGecf/75TaAgggKDoEjU96lPfSq9+tWvTm9+85tHWo0KAIRL1BL1nnbaaVtmLR6QRy177LHHFsObbropff7zn2/m8uSTT94SyogwQwQkXvCCF6wZAJjUf2szuHqOI4gQNcarMZZbDOqJQMLb3va2dPfddzd1H3nkkel1r3vdFpsIXMTsDV6vMclfAQIAkyit/RkBgPn8XE2gFAEBgFI6oQ4CBLoUEADoUt/eBAiUIiAAUEon1EGAQNcCAgBdd8D+BAiUICAAMNwFAYASJrOAGuLBdTxkjaPK49vQ8YA6vtUex+0Pjo8fFwB47Wtfu+IB/eCBavyX9csDA/HPRx3T3nYAYHV9cRx7fOM+HqDHg9jlJx985zvfaR7Qx7fQ47j2UT+TBgAGAYQ42j4e0O+yyy7NcuH5xz/+sQlMjDoBYGv1xWkCcWJCPHSPB/uTBi3iuniIH69riCP/l//Esf7xbfxBqGD1PcdpEdG3973vfc032Qc/8R+6zzvvvOa+wivuZfXPqADAxRdf3LzWIIII++6771At0YMIR8Qx/vHZ+At88K8HHx617urZmtR/MK9R0+p9VvuuZREBiwjUxE/M2yiL+LO1Qi1b+6tAAGC+vygFAObzczWBUgQEAErphDoIEOhSQACgS317EyBQioAAQCmdUAcBAl0LCAB03QH7EyBQgoAAwHAXBABKmMzCaohvg8fx5vEANh7MxsPQeLjbtwDA4MFw3NdaPxGAiFcPjPqZNAAQYYp4VUC85z4eEMeR7/GN9fg2e4QP4lv38bP6Yfagvle84hVDD+tX1zNpAGBQ81r3u+OOOw49/B58NvaIEwvW+okTFAanHqz+zOp7G8xS/PMIh8Rx+Mt/Yvbim/PhHwGMOEEh/ovO1UGSSQIAk/rH/muFUFb7xr+Ob/d/+MMfXvOEiMH9PProo01wIux/97vfrbjP1adabO2vAgGA+f6iFACYz8/VBEoREAAopRPqIECgSwEBgC717U2AQCkCAgCldEIdBAh0LSAA0HUH7E+AQAkCAgDDXRAAKGEyC6whHprGN8LjRIDBt+D7GgCIb9DHQ/ZRP/Fu+sEJCKv/fNIAwOC6eBd9HEd/2223Ncfyx7+O4+/jqPg4fWCtAEB8y3/w6oC1RmXaAECcABBH+a/+iTqe+9znrniNw+AzsUfUf9xxx6Xddttt6NoIicTJAMtPUhh8aK0AQIRN4iH6U57ylBXrLQ8AvOhFL0qf/vSn0/333z9TAGBS//jcNAGAOO4/AglrzUesF6/LiNMR4qSH17/+9U3wY4cddmgc44QJAYDF/eUnALA4azsRaFNAAKBNXWsTIFCLgABALZ1SJwECbQoIALSpa20CBGoSEACoqVtqJUCgLQEBgGFZAYC2pq2CdW+55Zb0r//6r82x9KMegMe3lq+66qrmW9jxLfi+BQDi4Wy8AiBOOVj9CoBJ2jdpACAe9Mc3/+MB+eDh+F/+8pd0ySWXpO9+97tbAharH5Jv7RUAUXu8h34QUJg0ABAPTuLd9a985SvHniqw2uDKK69M3/jGN4ZeATCJ1VqvALjjjjtGvnIgHo7HaQODo/jjX4f36tcFTHICwKT+cR+TBgDWegVA9DXCHfETYYgbbrghffGLX2zmK4IMgx+vAJhkavJ+RgAgr6fVCHQlIADQlbx9CRAoSUAAoKRuqIUAga4EBAC6krcvAQKlCQgAlNYR9RAg0IWAAMCwugBAF5NYyJ6/+tWv0rnnntscSR/f8l9+DHs8sP7MZz6T7rrrruYhbDxojm8xf/KTn0wPPfTQim9iD46qj3eeH3/88SvuLh7cxnvlB2vEHw7WjgfYy9+1vtZ73n/wgx803wA/4YQTVqw/6dpr1RcPa+OBb/zFcMYZZ6TDDjtsS+3xgP2+++5rjp/fuHHjyI5NGgCIIEX8TwQt4hv/g58bb7wxXXrppc3D4Re/+MVDJwAM6ouj5qM/ccR+/MTpDHHdrbfeuuWB+KQBgHgYfv7556ff/OY3K9aMdeMb9vHn0evBawmW33j0K8IDcWJC1LPTTjttqScM99lnn7T77ruPtBr1oP6HP/xh09c4jeC0007b4hz/hWbM5R577LHllQKDzx5zzDHp5JNP3lJfzOenPvWp5uH6WWed1ewd1tdee+2W2ZrUP65dawZX+w4sDj300HT66advCXbEzIRv9DNOdviv//qvFMGJqC0+Gz9PPPFEE6yJEIETABb3l6EAwOKs7USgTQEBgDZ1rU2AQC0CAgC1dEqdBAi0KSAA0KautQkQqElAAKCmbqmVAIG2BAQAhmUFANqatkrWjVMA4l3r8ZA7HnY///nPbx7wx0P7+N9xMsCpp5665QFnPHT/9re/nV760pc2D13jQWc8OI4Hw6MCAHHU+UUXXdSEDI4++uj05z//OcWeDz74YFr9vvnrrrsuXXbZZc3R9LF+nDoQD5l/+ctfNg+Et9122xTH4Uede++9d3OM+iRrby2g8Otf/7qpPb5tHw9o4/j7+C/U4pvbsff73ve+9IxnPGNkNycNACzf4/DDD08HHXRQ8/74MI6j9ONb7XGM/KiH5HHv8UA53I466qi05557pvg3dXH8fIQt4jj+eFg/aQAgbiSuvfDCC5sgQQQS9t9//y317Lfffuld73pXc1rB6p/4/NVXX52++tWvNiavetWrmh4O6jn22GObmkYFJkbd2+AUhHCI0EHUElZhH/e0PPQQoZHo9Z133tl89mUve1lzHxGCiD+LeVkrADCpf9zvWjO42jcs/vM//zNFiCOCGctr33nnnZvwQfTq3nvvTRdccEFTY8x1zFT8s5j/+BEAWNxflAIAi7O2E4E2BQQA2tS1NgECtQgIANTSKXUSINCmgABAm7rWJkCgJgEBgJq6pVYCBNoSEAAYlhUAaGvaKlr3gQceaB7sxgP1OOY/Hr7GA954oBvfil/+QDe+GR8nA8RDzDjiPB4Wx/VrBQDiQWk84P3yl7/cPGTfbrvtmoel8b/jPe/LTwCIb5/Hsfi33XZb8+3vj3zkI01wINaIB7PxrenHH3+82TPCB5OuvbUAQLQp6rriiiuaI+bjQW081I4wwEknnTT0bvrlbZ00ADBqj7j/CDiceOKJW741P+oheVwbQYzLL7883X777U19YRMPjpf3ZpoAQKwZPYuwRQQR4kF8OMdrAeI99fGO+rV+wjyO5o9exIP1+Nlrr72aeiIMMurkgPjMWvcWe19//fXNN/ajD/GKhAhInHLKKc26y3/iBIro00033dQEImJGo96o5YADDlgzADCpf3xurRkc5Rvf5I/Zjv3j/uL3ZDA3y09CiFcCxGsA4nSAQdAmAgwRpnnBC16QzjzzzDXdlt//qX9/Xnpkn6VTDrr6ec32d6azr/xQV9vPta8AwFx8LiZQjIAAQDGtUAgBAh0KCAB0iG9rAgSKERAAKKYVCiFAoGMBAYCOG2B7AgSKEBAAGG6DAEARo6kIAgRmEYjXWHz84x9vQgODEwBmWaeGawQA5uuSAMB8fq4mUIqAAEApnVAHAQJdCggAdKlvbwIEShEQACilE+ogQKBrAQGArjtgfwIEShAQABjuggBACZOpBgIEtioQJwV87WtfS0cccURztH78xGkE3/zmN9OXvvSl9Ja3vCUdc8wxvVYUAJivvQIA8/m5mkApAgIApXRCHQQIdCkgANClvr0JEChFQACglE6ogwCBrgUEALrugP0JEChBQABguAsCACVMphoIENiqQLx64rzzzku///3v01FHHdUc/x9/ocdrGJ797Gend7/73WmnnXbqtaIAwHztFQCYz8/VBEoREAAopRPqIECgSwEBgC717U2AQCkCAgCldEIdBAh0LSAA0HUH7E+AQAkCAgACACXMoRoIEJhB4A9/+EO66qqr0s0335ziP+jvuOOO6bDDDktvfvObm/+77z8CAPN1W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ICAYD5/FxNoBQBAYBSOqEOAgS6FBAA6FLf3gQIlCIgAFBKJ9RBgEDXAgIAXXfA/gQIlCAgADDcBScAlDCZaiBAgMAYAQGA+UZEAGA+P1cTKEVAAKCUTqiDAIEuBQQAutS3NwECpQgIAJTSCXUQINC1gABA1x2wPwECJQgIAAgAlDCHaiBAgMDUAgIAU5OtuEAAYD4/VxMoRUAAoJROqIMAgS4FBAC61Lc3AQKlCAgAlNIJdRAg0LWAAEDXHbA/AQIlCAgADHfBCQAlTKYaCBAgMEZAAGC+EREAmM/P1QRKERAAKKUT6iBAoEsBAYAu9e1NgEApAgIApXRCHQQIdC0gANB1B+xPgEAJAgIAAgAlzKEaCBAgMLWAAMDUZCsuEACYz8/VBEoREAAopRPqIECgSwEBgC717U2AQCkCAgCldEIdBAh0LSAA0HUH7E+AQAkCAgDDXXACQAmTqQYCBAiMERAAmG9EBADm83M1gVIEBABK6YQ6CBDoUkAAoEt9exMgUIqAAEApnVAHAQJdCwgAdN0B+xMgUIKAAIAAQAlzqAYCBAhMLSAAMDXZigsEAObzczWBUgQEAErphDoIEOhSQACgS317EyBQioAAQCmdUAcBAl0LCAB03QH7EyBQgoAAwHAXnABQwmSqgQABAmMEBADmGxEBgPn8XE2gFAEBgFI6oQ4CBLoUEADoUt/eBAiUIiAAUEon1EGAQNcCAgBdd8D+BAiUICAAIABQwhyqgQABAlMLCABMTbbiAgGA+fxcTaAUAQGAUjqhDgIEuhQQAOhS394ECJQiIABQSifUQYBA1wICAF13wP4ECJQgIAAw3AUnAJQwmWogQIDAGAEBgPlGRABgPj9XEyhFQACglE6ogwCBLgUEALrUtzcBAqUICACU0gl1ECDQtYAAQNcdsD8BAiUICAAIAJQwh2ogQIDA1AICAFOTrbhAAGA+P1cTKEVAAKCUTqiDAIEuBQQAutS3NwECpQgIAJTSCXUQINC1gABA1x2wPwECJQgIAAx3wQkAJUymGggQIDBGQABgvhERAJjPz9UEShEQACilE+ogQKBLAQGALvXtTYBAKQICAKV0Qh0ECHQtIADQdQfsT4BACQICAAIAJcyhGggQIDC1gADA1GQrLhAAmM/P1QRKERAAKKUT6iBAoEsBAYAu9e1NgEApAgIApXRCHQQIdC0gANB1B+xPgEAJAgIAw11wAkAJk6kGAgQIjBEQAJhvRAQA5vNzNYFSBAQASumEOggQ6FJAAKBLfXsTIFCKgABAKZ1QBwECXQsIAHTdAfsTIFCCgACAAEAJc6gGAgQITC0gADA12YoLBADm83M1gVIEBABK6YQ6CBDoUkAAoEt9exMgUIqAAEApnVAHAQJdCwgAdN0B+xMgUIKAAMBwF5wAUMJkqoEAAQJjBAQA5hsRAYD5/FxNoBQBAYBSOqEOAgS6FBAA6FLf3gQIlCIgAFBKJ9RBgEDXAgIAXXfA/gQIlCAgACAAUMIcqoEAAQJTCwgATE224gIBgPn8XE2gFAEBgFI6oQ4CBLoUEADoUt/eBAiUIiAAUEon1EGAQNcCAgBdd8D+BAiUICAAMNwFJwCUMJlqIECAwBgBAYD5RkQAYD4/VxMoRUAAoJROqIMAgS4FBAC61Lc3AQKlCAgAlNIJdRAg0LWAAEDXHbA/AQIlCAgACACUMIdqIECAwNQCAgBTk624Q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KCff/xt+nJx3883yKFXL3jkf+Vttnz9YVUowwCixUQAFist90IEChTQACgzL6oigCBxQoIACzW224ECJQrIABQbm9URoDA4gQEAIatnQCwuPmzEwECBGYWEACYma65sC8BgI27H512OvqbKaWN84G4mkClAgIAlTZO2QQIZBUQAMjKaTECBCoVEACotHHKJkAgu4AAQHZSCxIgUKGAAMBw0wQAKhxkJRMgsP4EBADm6/m+/9dv05N/rPgEgG13S9v+1ZvTDi/5WErb7T4fhqsJVCwgAFBx85ROgEA2AQGAbJQWIkCgYgEBgIqbp3QCBLIKCABk5bQYAQKVCggACABUOrrKJkBgvQucffbZacOGDWnTpk3rncL9EyCwjgUEANZx8906AQJbBAQADAMBAgRSEgAwBQQIEFgSEAAwCQQIEEhJAEAAwO8BAQIEqhQQAKiybYomQCCzgABAZlDLESBQpYAAQJVtUzQBApkFBAAyg1qOAIFqBQQAqm2dwgkQyCggACAAkHGcLEWAAIHFCQgALM7aTgQIlCsgAFBub1RGgMDiBAQAFmdtJwIEyhUQACi3NyojQGCxAgIAi/W2GwECZQoIAAgAlDmZqiJAgMAYAQEAI0KAAIGUBABMAQECBFISADAFBAgQ8AoAM0CAAIGBgACAWSBAgIBXAIyagQ1PPvnkk4aDAAECBMoWEAAouz+qI0BgMQICAItxtgsBAmULCACU3R/VESCwGAEnACzG2S4ECJQvIABQfo9USIBA+wJOABg2FgBof+7sQIAAgbkFBADmJrQAAQI9EBAA6EET3QIBAnMLCADMTWgBAgR6ICAA0IMmugUCBLIICABkYbQIAQKVCwgACABUPsLKJ0BgvQoIAKzXzrtvAgSWCwgAmAc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ICABU0SYkECLQuIADQOrENCBCoQMAJABU0SYkECLQuIADQOrENCBCoREAAoJJGKZMAgVYFnAAwzCsA0OrIWZwAAQJ5BAQA8jhahQCBugUEAOrun+oJEMgjIACQx9EqBAjULSAAUHf/VE+AQD4BAYB8llYiQKBeAQEAAYB6p1flBAisawEBgHXdfjdPgMBmAQEAo0CAAAGvADADBAgQCAEBAHNAgACBJQEBAJNAgAABrwAYNQNOAPCbQYAAgQoEBACJHTMIAAAgAElEQVQqaJISCRBoXUAAoHViGxAgUIGAEwAqaJISCRBoXUAAoHViGxAgUImAAEAljVImAQKtCjgBYJhXAKDVkbM4AQIE8ggIAORxtAoBAnULCADU3T/VEyCQR0AAII+jVQgQqFtAAKDu/qmeAIF8AgIA+SytRIBAvQICAAIA9U6vygkQWNcCAgDruv1ungCBzQICAEaBAAECXgFgBggQIBACAgDmgAABAksCAgAmgQABAl4BMGoGnADgN4MAAQIVCAgAVNAkJRIg0LqAAEDrxDYgQKACAScAVNAkJRIg0LqAAEDrxDYgQKASAQGAShqlTAIEWhVwAsAwrwBAqyNncQIECOQREADI42gVAgTqFhAAqLt/qidAII+AAEAeR6sQIFC3gABA3f1TPQEC+QQEAPJZWokAgXoFBAAEAOqdXpUTILCuBQQA1nX73TwBApsFBACMAgECBLwCwAwQIEAgBAQAzAEBAgSWBAQATAIBAgS8AmDUDDgBwG8GAQIEKhAQAKigSUokQKB1AQGA1oltQIBABQJOAKigSUokQKB1AQGA1oltQIBAJQICAJU0SpkECLQq4ASAYV4BgFZHzuIECBDIIyAAkMfRKgQI1C0gAFB3/1RPgEAeAQGAPI5WIUCgbgEBgLr7p3oCBPIJCADks7QSAQL1CggACADUO70qJ0BgXQsIAKzr9rt5AgQ2CwgAGAU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Jv//D/To/ucXw6+OCDK6h2vhLf9egl6el3fWu+RRZw9R5v++ECdmlvi4077J223e+stM1eb2lvEysTyCwgAJAZ1HIECFQp4ASAKtumaAIEMgsIAGQGtRwBAtUKCABU2zqFEyCQUcAJAMOYAgAZB8xSBAgQaEvg1L8/Lz2yz1ltLV/Uuv/r9/+cnvbty4qqaVQx+/zDfxdf4yQF7nDo+Wnb/d8/yUd9hkDnAgIAnbdAAQQIFCAgAFBAE5RAgEDnAgIAnbdAAQQIFCIgAFBII5RBgECnAgIAw/wCAJ2OpM0JECAwmYAAwGROi/xUXwIAaZunpF1OeCClbXZeJJ+9CMwkIAAwE5uLCBDomYAAQM8a6nYIEJhJQABgJjYXESDQQwEBgB421S0RIDC1gADAMJkAwNRj5AICBAgsXkAAYPHm43bsTQAgpbTTq29IG5925Lhb9ucEOhcQAOi8BQogQKAAAQGAApqgBAIEOhcQAOi8BQogQKAQAQGAQhqhDAIEOhUQABjmFwDodCRtToAAgckEBAAmc1rkp3oVADjmprRxt5cvks9e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esmNWeeOKJdMstt6RrrrkmxX9BFD977rlnOv7449Nhhx2WNm7cOFGt9957b7rgggvSkUcemU466aSJrvEhAosU+OxnP5vigdBHP/rRtNtuu6WHH344nXfeeWnfffdNZ555Ztpmm20WWU5rewkAtEY788ICADPTuZDAzAICADPTuZAAgR4JCAD0qJluhQCBmQUEAGamcyEBAj0TEADoWUPdDgECMwkIAAyzCQDMNEplX/SXv/wlfeELX0jx//zjgeiBBx7YFBz/pflvfvOb9KIXvSidccYZaaeddhp7I/fcc0+68MIL08tf/vJ0yimnjP28DxBYtMDqAMCvf/3rdO655zYBgLPOOittt912iy6plf0EAFphnWtRAYC5+FxMYCYBAYCZ2FxEgEDPBAQAetZQt0OAwEwCAgAzsbmIAIEeCggA9LCpbokAgakFBACGyQQAph6j8i+47rrr0uWXX9580//000/f8gA0ggFXXnlluvbaa9Mb3/jGdOyxxxZzM/EQ9/bbb0/vf//707Oe9axi6pq3kO9///tp06ZNjXecvuAnv8DqAED+HcpYUQCgjD4sr0IAoLyeqKj/AgIA/e+xOyRAYLyAAMB4I58gQKD/AgIA/e+xOyRAYDIBAYDJnHyKAIF+CwgADPdXAKBnM//YY4+l888/P/3hD39IH/rQh9JTn/rUFXf4+9//Pn3iE59If/zjH0f+eVccAgBdyde/rwBA/T1cfQf/6/f/nJ727cuKvzEBgOJbpMAeCggA9LCpbokAgakFBACmJnMBAQI9FBAA6GFT3RIBAjMJCADMxOYiAgR6JiAAIADQs5Eevp34L8bjAX98+/9tb3vbyPuN0wFuuOGG9L73vS895znPacICn/zkJ9MTTzyRXvjCF6Y4QWD77bdv3qn+29/+tlnvta997YpvsD/00EPpsssuSz/+8Y+b657xjGekt7zlLen5z39+2rBhQ7Pv4MFsnELw9a9/Pf3kJz9p/vnznve85mSCpz3taelrX/tauuqqq1bUGf988D73J598srnuiiuuSL/4xS+az43aa/BN+9NOOy397Gc/S9/73vfSn/70p/T0pz89nXrqqc2pArHGTTfd1PzzCEa86U1vSocffviWemPtsIjPxb9xGnzupJNOaj63cePGZv/BXn/zN3+T7rvvvvSd73ynCVTsscce6a1vfWs6+OCDmxrCLdZb/vOOd7wjHXLIIc0/Wr3Xzjvv3Oxz4oknph122GHsrE7Sg1GLxH1961vfSt/85jfTI488krbZZpum7/GKh913333FJbFHzEuczrCWR1ww6ediVm6++eb0la98ZcveBx10ULP3XnvttWLv+++/v3mVxb333tvYR43h8/nPfz69/e1v3+K4OgAQM/uxj30sHXDAAc0rAAY/q/eOVwPEqy3e/OY3px133HHi3sYH1+rvYK/lJz5M4721pjsBYOyvxMI/IACwcHIbEmheZ/SrX/2q+fvbDwECBNargADAeu28+yZAYLmAAIB5IECAwJKAAIBJIECAQEoCAMNT4ASAnv1mDB5OxwPSV7ziFSPvbvVnBgGAeKgZP3vvvXfz8DQeYsb71FcHAH7605+mCy+8sAkJHH300c3/vvHGG1P8F1FnnHFGEz6In3gwe9tttzV/fuCBBzbhgDvuuKP5RYwQwLve9a5m/XjQe/311zcP0+O1BPvss0/z2XhAe8011zSvLXj2s5+djjjiiOYhdDy8juvi+ngoHD+De4qH2VF7PBiI+4mHzfHP4oF6/M+rXvWqFKckRBDgd7/73Yo1Bvca/yHyqKOOSnvuuWfzb6DifuP4/uOOO64JCwz22mWXXVL8T6wZD8Djs/Gg+gMf+EATbrjrrruaayNQEQ/9X/KSlzQO8WeDveIBfDzUjvsLl1g7/u93v/vdaaeddlpzOiftweoFotfRu3iAEkYRAPnlL3/ZBEIiFHHOOeekXXfdtbnsgQceaIIhcc3WPCb9XLyC4pJLLml6Eg6xfzjE3uEa9xz3Hj/x0P+CCy5o+n3ooYem/fbbL916661N3REKWR6kmCQAsHzv6EWENMIwannmM5+5xXuS3u67774pZiT6G+sOfuL/jqBL3NOZZ57Z1D2N97i/igQAxgkt/s8FABZvbkcCAgBmgAABAqn5z13xn3Xi39NGiNgPAQIE1qOAAMB67Lp7JkBglIAAgLkgQICAAMCoGRAA6NlvxuAB5vIHpKtvcfV76QcBgHgQHA/V46Hw4GfwTefBCQDxQPaiiy5q/kunD37wg81D8vgZvFogHuTGA/B4eB0PZmOvCCMMvqkXD0njn99zzz3Nw+YIG8TPqFcAxH+Y27RpU/Pg/m//9m+3fEv7wQcfTP/yL//ShAjiQWv8DO4p6jz55JO3fKs/ggn//u//3pwAECceDB6qx/4RbIiH73FSQjxUvvTSS9Mtt9yS3vve9255EB31Rg1x+kDUGycKDPaKoEMEHiJgED8RKohvp8dJCMccc8yKupZ/I3ywV5wcEH160Yte1Hw2/vl///d/N3WccMIJK05cWN7DaXqwuvd33313U+ORRx6ZXve6123543CKfd/5znemF7/4xc2D7ehJPORe7fG5z30u3XnnnY1HnMYwyeeiz3FaRMxOzEKc1DA4USHmLnoRJyjEXhH8GMzDe97znvTc5z53i89Xv/rV5tSIaQMAg73f8IY3NLaDUyq+/e1vN/MRJ1JEwGSa3i63jd5dffXVTW3LwyKTek/y15AAwCRKi/2MAMBive1GIAQEAMwBAQIEBADMAAECBEJAAMAcECBAYElAAMAkECBAQABg1AwIAPTsN2OeAEBQxAPYwXHo8a9XBwB+/vOfp/PPP795WBoPupf/xFHx8Y3qwYP9td7NHg9Jr7322vT+97+/eTAfP6MCAGu1ZnDEe3yTflDvWvc9qP/Vr351c7T+4Gf1MfHxTfw4Nj4eVMdD8MFD/fh8PKiPo+jjG+px4sC4vZa/LmF12CLWG+y1/IH3oK74D7DnnXdec2rC6l4MPjNNDyYd79V1bs0j9o8TG8I0Tg1Yy2355+Jb9hdffHHzKoEIjsS36FfPTjjHTERfY83ddtttyGCU/SQnAMTeEWb48Ic/3IQ4Bj9xjPTHP/7xJoQRQZBperu8/sGJDDE/MSfLf4dG9WDUXIzrlQDAOKHF/7kAwOLN7UhAAMAMECBAQADADBAgQCAEBADMAQECBJYEBABMAgECBAQARs2AAEDPfjPmeQVAUIwLAAzWX4stHnwOHuznCADEN9Hj38REYCBOHYhvWg9+4rj4SQMAyx/Kx/WrAwDj3uke1wy+dT7NQ+JRD3oHe8WRnYMTDAb3FPf76U9/unktwkc/+tHmIfjqn2l6MKpPjz76aPNN9VgnXoOw/GdwUsGgxniNxOqgx/LPT/q5wSkT4R73FcGB5T/x8D9OJgjjOFXg3HPPbb75f9ZZZ6343CwBgMHe8ZB+rZ+XvvSlzV7T9Haw1uB1DvGvY/YHp2IM/nwS70n+GhIAmERpsZ8RAFist90IhIAAgDkgQICAAIAZIECAQAgIAJgDAgQILAkIAJgEAgQICACMmgEBgJ79ZsR/MR7Hqcfx9PGN5lE/V155ZfrGN77RHIkfx/0PHpDGZycNAMQJAHEE/+qf+OZ8PLiNd1HOGwCIh+Hxzfvvfve7zbHxsefuu+/ePLSO99gPvkEfoYNpH9yuFQCIb6rHQ+9RP/He+vh2+jR7bS0AEA+dV/domgDAJD1YfR8PP/xwc8LAH//4x/T6178+veAFL2hesRBH5If16gDA6pMTVq+31gkLqz83mLF4VUR8C/8pT3nKio8sDwDss88+zbfyDzrooKwBgN/85jfpuOOOG/nt/JirCJRM09u4gehXvBIhrovXZ8QJEct/JvWe5K8hAYBJlBb7GQGAxXrbjUAICACYAwIECAgAmAECBAiEgACAOSBAgMCSgACASSBAgIAAwKgZEADo2W/GY4891hzRHw9cP/ShDw1903rUn08TABgEDF75yldu9ZvhwTpvACDeDR/fBI930seD8sF722d5BcC4EwDiQW0cOx9H069+BcDqEZnmIfHWXgEQR9HHcfHxzvvBT3xbPB5+77LLLmu+AmCaHqyu/brrrktf/OIXm3uMY+8HP9O8AiCs7rnnnhSBiI0bN675CoDln4vgRBzDf8cdd2x5RcTy2iJ88L3vfa/5Bn0EO8IgTgmIQMpyn1lOAIhTIz7zmc+kOAFg9SsA5ultrHv11Vc3pykcf/zxTbhgMKODdSf1nuSvIQGASZQW+xkBgMV6241ACAgAmAMCBAgIAJgBAgQIhIAAgDkgQIDAkoAAgEkgQICAAMCoGRAA6OFvxre//e3m29xxCsDpp5++5QHqE0880TysvOaaa5pveh977LHN3U8TABgECOLb1PHwOr41PfiJY+vjz+PBcDwInSYAEA+Hf/SjH215fUCsOXjXfXxLPY7KHzxc/clPfpIuuuiiFO9bz/UKgPgmd9QbNZxxxhmN3eAnHmTfd999zbe744H3NAGAH/zgB82R/ieccELzkDh+4sFx9Cf+zVkceb/8Qfygd8s/v3pEp+nB6muj93ECRBx3f+ihhzZ/HHNx1VVXbZmLqHPgcffdd6/oc9R+6aWXpltvvTV98IMfTHvttVfjNu5zEaz44Q9/2FjEyQWnnXZaYxk/8WqHCHoMTnSIEwkGJz+85z3vaU6UGLh96Utfal4HMXgdQ/zz1XO2+nSH+MxNN93UvGLg8MMPb34n4qSK+In7jH5Gb6c9SSJOTYg5jPmMegZrLjef1HuSv4YEACZRWuxnBAAW6203AiEgAGAOCBAgIABgBggQIBACAgDmgAABAksCAgAmgQABAgIAo2ZAAKCHvxmDo/Pj//nHO+QH39S+995704MPPtg8cI6H3DvttFNz99MEAOLz8U3qOII/HgbH0fz7779/8wD45ptvTvvtt19zFHp8g32aAEB8U/qyyy5rXisQR+MfcsghzQP/2Ce+bR57xLvh4/j/O++8s9k7wge5AgBxX4N3uT/yyCPNw/F48BwPp2+44YbGKl6ZEDVMEwAYnGKw7bbbpjhOPx40R3Bh+V7xUDruJcIHsXb83xGuGPRn1IhO2oPV18YMXHDBBelPf/pTYx17DOYiPjt4BUD831F7nCbx5z//OR111FHNu+1jpmLv5d94n/RzMZeXXHJJMycxkzE74RC+0evlgZIIXMTejz/+ePPQPl4LcMsttzQPfqL30wYAlu99wAEHbAl43HjjjU2P44SJCCZM2tvB0f4xKxGkiVcILP+J+Y/Xa8R9TOo97q8iAYBxQov/cwGAxZvbkYAAgBkgQICAAIAZIECAQAgIAJgDAgQILAkIAJgEAgQICACMmgEBgJ7+ZsS3uuOBaXwDOR5wxk88wI0Ht/Ht9sG3r+OfTxsAiGseeOCB5oF9PPiPh6u77rpritcCxHvl4xvc8TNNACC+1R4Ph2+77bbmm+Af+chHmjXjAWt86zu+cR73FA/g4yF1BAbiIWx8Lo6Xn/TB7aDdo74lHn8W+11xxRXNevGQPL4VHmGAk046act766fZKx5WR63xDft4mB3hiME3/lfvtfPOOzcPu0888cQthlsbz0l6MOr6OEEhXgMQD6djDiKU8LKXvaz51v3q0xYeeuihdPnll6fbb7+98YjehP/qGZr0czEr119/ffMt/rj/+Nb8QQcdlE455ZTmNIHlP3F/8a39CCgM6oyH6jF30wYAYt1Rez/zmc9sXmXxrGc9q9l60t7+7Gc/S5/4xCea351RP8vDKdN4b63fAgDl/WUtAFBeT1TUfwEBgP732B0SIDBeIP7zXfz70YMPPjjFf4bwQ4AAgfUoIACwHrvungkQGCUgAK4ctOwAACAASURBVGAuCBAgIAAwagYEAPxmECBQjcB3vvOdJhSwPABQTfFzFioAMCdgC5cLALSAakkCYwQEAIwIAQIEnABgBggQIBACAgDmgAABAksCAgAmgQABAgIAo2ZAAMBvBgECxQnEqwHi37wed9xxzSkB8RPftt+0aVNzcsE555zTvEphPf0IAJTXbQGA8nqiov4LCAD0v8fukACB8QJOABhv5BMECPRfQACg/z12hwQITCYgADCZk08RINBvgXjFdvzESXl+lgQEAEwCAQLFCcQrHy6++OLmlQ9HHnlkU9+NN97YvHrihBNOaIIBGzZsKK7uNgsSAGhTd7a1BQBmc3MVgXkEBADm0XMtAQJ9ERAA6Esn3QcBAvMICADMo+daAgT6JCAA0KduuhcCBGYVEAAYlhMAmHWaXEeAQKsC999/f/riF7+Y7r777vTEE0+k3XbbLb3xjW9Mhx9+eNq4cWOre5e4uABAeV0R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VYAoLyeqKj/AgIA/e+xOyRAYLyAAMB4I58gQKD/AgIA/e+xOyRAYDIBAYDJnHyKAIF+CwgACAD0e8LdHQECvRUQACivtQIA5fVERf0XEADof4/dIQEC4wUEAMYb+QQBAv0XEADof4/dIQECkwkIAEzm5FMECPRbQABAAKDfE+7uCBDorYAAQHmtFQAorycq6r+AAED/e+wOCRAYLyAAMN7IJwgQ6L+AAED/e+wOCRCYTEAAYDInnyJAoN8CAgACAP2ecHdHgEBvBQQAymutAEB5PVFR/wUEAPrfY3dIgMB4AQGA8UY+QYBA/wUEAPrfY3dIgMBkAgIAkzn5FAEC/RYQABAA6PeEuzsCBHorIABQXmsFAMrriYr6LyAA0P8eu0MCBMYLCACMN/IJAgT6LyAA0P8eu0MCBCYTEACYzMmnCBDot4AAgABAvyfc3REg0FsBAYDyWisAUF5PVNR/AQGA/vfYHRIgMF5AAGC8kU8QINB/AQGA/vfYHRIgMJmAAMBkTj5FgEC/BQQABAD6PeHujgCB3goIAJTXWgGA8nqiov4LCAD0v8fukACB8QICAOONfIIAgf4LCAD0v8fukACByQQEACZz8ikCBPotIAAgANDvCXd3BAj0VkAAoLzWCgCU1xMV9V9AAKD/PXaHBAiMFxAAGG/kEwQI9F9AAKD/PXaHBAhMJiAAMJmTTxEg0G8BAQABgH5PuLsjQKC3AgIA5bVWAKC8nqio/wICAP3vsTskQGC8gADAeCOfIECg/wICAP3vsTskQGAyAQGAyZx8igCBfgsIAAgA9HvC3R0BAr0VEAAor7UCAOX1REX9FxAA6H+P3SEBAuMFBADGG/kEAQL9FxAA6H+P3SEBApMJCABM5uRTBAj0W0AAQACg3xPu7ggQ6K2AAEB5rRUAKK8nKuq/gABA/3vsDgkQGC8gADDeyCcIEOi/gABA/3vsDgkQmExAAGAyJ58iQKDfAgIAAgD9nnB3R4BAbwUEAMprrQBAeT1RUf8FBAD632N3SIDAeAEBgPFGPkGAQP8FBAD632N3SIDAZAICAJM5+RQBAv0WEAAQAOj3hLs7AgR6KyAAUF5rBQDK64mK+i8gAND/HrtDAgTGCwgAjDfyCQIE+i8gAND/HrtDAgQmExAAmMzJpwgQ6LeAAIAAQL8n3N0RINBbAQGA8lorAFBeT1TUfwEBgP732B0SIDBeQABgvJFPECDQfwEBgP732B0SIDCZgADAZE4+RYBAvwUEAAQA+j3h7o4Agd4KCACU11oBgPJ6oqL+CwgA9L/H7pAAgfECAgDjjXyCAIH+CwgA9L/H7pAAgckEBAAmc/IpAgT6LSAAIADQ7wl3dwQI9FZAAKC81goAlNcTFfVfQACg/z12hwQIjBcQABhv5BMECPRfQACg/z12hwQITCYgADCZk08RINBvAQEAAYB+T7i7I0CgtwICAOW1VgCgvJ6oqP8CAgD977E7JEBgvIAAwHgjnyBAoP8CAgD977E7JEBgMgEBgMmcfIoAgX4LCAAIAPR7wt0dAQK9FRAAKK+1AgDl9URF/RcQAOh/j90hAQLjBQQAxhv5BAEC/RcQAOh/j90hAQKTCQgATObkUwQI9FtAAEAAoN8T7u4IEOitgABAea0V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bY3AYBtnpJ2Oel35QGriMAIAQEAY0GAAIGUBABMAQECBFISADAFBAgQWBIQADAJBAgQSEkAQADA7wEBAgSqFBAAKK9tfQkA7HDo+Wnb/d9fHrCKCAgAmAECBAiMFBAAMBgECBAQADADBAgQGAgIAJgFAgQICACMmoENTz755JOGgwABAgTKFnj7h/93enSP49PBBx9cdqEZqnvXo5ekp9/1rQwrtbvEHm/7YbsbtLz6xh32Ttvud1baZq+3tLyT5QnkE3ACQD5LKxEgUK+AAEC9vVM5AQL5BJwAkM/SSgQI1C0gAFB3/1RPgEAeAScADDsKAOSZLasQIECgVYGzzz47bdiwIW3atKnVfSxOgACBkgUEAErujtoIEFiUgADAoqTtQ4BAyQICACV3R20ECCxSQABgkdr2IkCgVAEBgOHOCACUOq3qIkCAwDIBAQDjQIAAgZQEAEwBAQIEUhIAMAUECBDwCgAzQIAAgYGAAIBZIECAgFcAjJoBAQC/GQQIEKhAQACggiYpkQCB1gUEAFontgEBAhUICABU0CQlEiDQuoAT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Tv3789Ij+5zVmcG593w0pZ/+OMv+e/3DLmljuibLWjkW2fjUw9P2L/x/0zbPeGOO5axBgECLAgIALeJamgCBagQEAKpplUIJEGhRQACgRVxLEyBQlYAAQFXtUiwBAi0JCAAMwzoBoKVhsywBAgRyCvQpALD3P+ycNqT/ysmTYa2Naaejr00bd391hrUsQYBAWwICAG3JWpcAgZoEBABq6pZaCRBoS0AAoC1Z6xIgUJuAAEBtHVMvAQJtCAgADKsKALQxadYkQIBAZgEBgMygI5bbdp8z0g6H/1v7G9mBAIGZBQQAZqZzIQECPRIQAOhRM90KAQIzCwgAzEznQgIEeiYgANCzhrodAgRmEhAAGGb7/9q7E2e7qjJvwCvBMEPAMIthFFAMUAEFGhxaINgo2khoykYGARmkvqrvD/j+DS1AhkiwqW6g6AKLQhCqCaA0ICqmaKCBoAEcAME4oKRJvnp3OLdvcu8N95x11jl7r/ucKqvt5KzpeVeO957922sLAAy0lTQiQIDAaAUEAMp7z9vp8LTjZ4fzmIPyszUCgbkpIAAwN+tu1QQIbC4gAGBHECBAICUBALuAAAECmwQEAOwEAgQIpCQAIADg3wEBAgQ6KVBTAGDv/7swzU/3tq4O8xcel3Y4+fHWzcuECBD4XwEBALuBAAECKQkA2AUECBAQALAHCBAg0BMQALAXCBAgIAAw3R5wAoB/GQQIEOiAgABA+SIJAJQ3NgKBXAEBgFxB7QkQqEFAAKCGKloDAQK5Ak4AyBXUngCBWgQEAGqppHUQIJAj4AS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57jAunXr0tVXX90oXHHFFWnXXXfttMi7776bbr/99vT888+nyy+/PC1atCh7Pd/73vdSXJy56qqr0sKFC9MvfvGLtHLlynT++eenJUuWZPc/rA76mdcDDzyQHnzwwXTRRRelgw46aChTWLt2bbr++uvTCSeckD7/+c/Pqk8BgFkxZb1JACCLT2MCIxEQABgJs0EIEGi5gABAywtkegQIjERAAGAkzAYhQKADAgIAHSiSKRIgUFxAAGAq8byNGzduLC5vAAIVCDz99NPppptuSvFP5pxzzknHHXdcp1cVAYBbbrklvfTSS+kb3/hG2nvvvbPXU2MA4J577kkPP/xwuvDCC9NHPvKRbKPoYM2aNWnFihXp2GOPTV/60pdm1acAwKyYst4kAJDFpzGBkQgIAIyE2SAECLRcQACg5QUyPQIERiIgADASZoMQINABAQGADhTJFAkQKC4gADCVWACg+LYzQA0CcbE8Lm6/+OKLaZtttkkHHHBAOu+885r/3pbXX//613TDDTekt956a+IO/N7cYu7PPvtsuvTSS9PixYuLTbnGAEAxrD47FgDoE2yAtwsADICmCYERCwgAjBjccAQItFJAAKCV+ORcHAAAIABJREFUZTEpAgRGLCAAMGJwwxEg0FoBAYDWlsbECBAYoYAAwFRsAYARbkBDdVfg9ddfT9dcc0064ogj0rbbbpuefPLJ5tj8ffbZpzWLEgCYfSn6eQTA7Hst+04BgLK+0bsAQHljIxDIFRAAyBXUngCBGgQEAGqoojUQIJArIACQK6g9AQK1CAgA1FJJ6yBAIEdAAGCqngBAzo7Sds4IxBHw3//+95vnwC9YsKB5fns8u/3Tn/70FIO4EH/33Xen+OFr/fr1accdd0xLly5Np59+etpuu+2a98cF6Dh+f/ny5c1/f+aZZ9KGDRvSnnvumb785S9POWp+yz533XXXZvzod/78+c3pBD//+c83m8uBBx6YDj744BTPsJ/82m233SZOCNjyjv2ZChrj33vvvU3wIX7JDoM4vv6MM85I22+//USzmU4A+MpXvpLios3PfvazrHX27FauXJm++MUvptWrVzf9nnbaaenUU09tvFetWpUeeuihZp7h9A//8A8pPvzXrVuXLr744ma+vQDAP/3TP6VXX301Pf744+lvf/tb8/6zzjorHXnkkRNr+uEPf9j0Ofn0hHgMxHPPPZfuuuuuFF/ARg0iHBLH+e++++5N214gI+oafxd7KMIjV111VfrDH/6Qrrvuumb/xLxn8xIAmI1S3nsEAPL8tCYwCgEBgFEoG4MAgbYLCAC0vULmR4DAKAQEAEahbAwCBLogIADQhSqZIwECpQUEAKYKCwCU3nX677xAXFSOo/XjAvKVV17ZHPv/ne98J33gAx+YuKDcW+Tbb7/dPNv95Zdfbi7Ox0X4+OCJC87x/Ph4jnxcPO9dgI6+PvzhD6ejjjoqvfLKK+mpp55q/j6CBtE2Xm+88UZzsTh+uT3xxBPTokWLmnDBSy+91Fw8PuWUU5qL4L/73e/Sf/zHfzTviwviESbYaaedmj9/5JFHmgvdn/vc59K+++6bDjvssGac2QQA4pEC1157bfrTn/7UjB+nHrzwwgvNHA455JCJNcVcZwoA9NZ5zDHHpDhNIdrOmzev73VGm55dXHSPi/kHHXRQ4xf/uf3229MTTzyR9tprr3T88cenN998sxkr6hKeWwYAwif+M/m90e83vvGNtN9++zX+WwYA4uL//fff3/x59BlBiKjRj3/84ybsEUGBqFEvAPCrX/2q6Sfc4tERy5Ytm6ipAEC7Ph4EANpVD7MhMJ2AAIB9QYAAgdQEUONnzI9+9KPNz59eBAgQmIsCAgBzserWTIDAdAICAPYFAQIEUnMdLl7xe7LXJgEBADuBwPsIxIXzuAAeF3rPPPPM5t1xh39cVI+LvXEBuveKO/kjAPD3f//3zR3/8YoLxnFhOu7Qj/fHReDeRey4gB8X6+PCdryeffbZdNNNN6XDDz88nXfeec2d5XfccUdz53xcvO6FAt59990Ud8FHaCAeRbDHHntMXHCOC/Zxl/nChQsn5hUX5qPvyXexx1/OJgAQF9R/8IMfNHfGf+xjH5tYU9z9Hj9gxsXy/fffv/nzmQIAYRenHUQQIF4RXohQRazn/PPPb8IUs11nz+7oo49OcQd/BBnitWbNmiYoEUGL6LM3Vlycj/qFx5YBgAgknHvuuRPvjbXeeuutTe0iLBGvLQMAsR8iABLjTG77/PPPpxtvvDGddNJJzckIvQDAb37zmyYkEWGJ3iu+sHUCwL2t++wRAGhdSUyIwBQBAQCbggABAgIA9gABAgRCQADAPiBAgMAmAQEAO4EAAQICANPtAQEA/zIIvI9AXOyP49svueSSiYu4vYvNJ5xwwkQoILrpXdiNo/fPOeec5u7yeMXF4DhiPu7QmXwCQFyoXrJkycQMeqcNxEXruIgfwYBvfetbzd3jF1xwwcSF6mgQx9ZHsCBOC4gj5nsXnIcdAJiJJy6Mx2MBJq9hpgDAluuMAEMEHeJieqwzgg6zXWcvALBln/GogwgqRHAiTgPovXou8f9vGQDYso/pLsxvGQCIceLPJu+H3pcPETSImkdNYo0Rcpg8bm9OAgAL0/wkAODDlwCB/gUEAPo304IAgfoEnABQX02tiACB/gUEAPo304IAgToFBADqrKtVESDQn4ATAKZ6CQD0t4e8e44JxNHxcbd3PMf9sssumzhis/fncVE/Hguw8847NzJxt3+EBe65557mefS77LJLczf/pz71qeYifu9O/5kuYkcfk+/Wj/8/7hSPi9gzvXoXsUsGAOJLxvvuuy/FCQdbzmWQAECsZfKpCP2scya7yf0tXrx4gmvYAYCoT5zmMNOr96iB+HsBgOmV9v6/AgBz7KPUcgkMTUAAYGiUOiJAoMMCAgAdLp6pEyAwNAEBgKFR6ogAgY4LCAB0vICmT4DAUAQEAKYyCgAMZWvppFaB3pH+EQCY7hV3rsed+b2j8XvviYBAtF29enV64YUXmmfQxzH4Z599dnMXf78BgDhi/xOf+MS0c4hHEOy2227FTgBYu3Ztuv7665uQQzyzPo6yjyP7H3roobRq1aqBTgCIhUwXAJjNOmeyi0cSxKkIWz7moEQAIGp7yimnbPaYhV5x4gSAMOqd5hB/3jt5oPceJwAIANT6mWldBEoLCACUFtY/AQJdEBAA6EKVzJEAgdICAgClhfVPgEBXBAQAulIp8yRAoKSAAMBUXQGAkjtO350WiLv54yL1T3/60+Z58B/84Ac3W8+6devS/fff3xy//9WvfrW5uz8u9MeF37gI3HsGfRwFf9tttzX99I7rn+kidrRdsWJFii/14mj8mEMcjb/ffvtNeQTAlrilTgAIg5hvnIAQ8+i9hvkIgOhztuucyS5OXvj+978/JZAx7ABAPGbgwQcfnPIIgJnqEX8uALC5jhMAOv3RaPIExiogADBWfoMTINASAQGAlhTCNAgQGKuAAMBY+Q1OgECLBAQAWlQMUyFAYGwCAgBT6QUAxrYdDdx2gbfeeit9+9vfTosWLWou4C5YsGCzKffu8H799dfT5ZdfnvbYY4/m2fDxn3POOae547/3evTRR9Mdd9zRXJw+8sgjJ04AOPXUU9Npp5028WiA559/Pt14443NYwPiWfbxiiPn48Pr3HPPTcccc8xEnzG/V199tQkgxEkE8TiCOHL+zTffbMIDCxcunHjvLbfc0vSx5d3x0XdcTNny/ZMXOl3bWPu//du/NUfhz+YRAGGxfPnyiVDESy+91Mz10EMP7XudMwUAwuLaa69NcQR/zKkXwIgvSK+55pomwNG7ED9TH9PdmR/1jJMOenZr1qxpHssQpxVEoGOHHXZouCKsEcb77rtv2n333SdOZIi/EwDY/F+7AEDbP/3Mj0B7BQQA2lsbMyNAYHQCAgCjszYSAQLtFRAAaG9tzIwAgdEKCACM1ttoBAi0U0AAYGpdBADauVfNqgUCTzzxRLr11lvTF77whebo++leceR8vCcu+McR/W+88UZzcThOB1i6dGk6+OCD04svvpiefPLJ5oJ83EUfx/X3LkDHqQFLlixJH/3oR9Pvfve79OMf/7i5mB8XluNCdrwm93nUUUc1F83jS794b1x8vuSSS9Kee+7ZvDfu1n/sscfS0Ucf3TyWIMIGEVyIu+PvvPPO9JGPfKT5uxgz2s4mAPDUU0+lCAFsu+226bDDDmvmFxfBI4AQr9kEAKJNBCSOP/74JqAQP5jG2gdZ50wX7+MCfIQsImyxzz77pBNOOCFFOCPGipMZwnMYAYAYJ05+uO+++xr3WNP222/fjBPBhjgtIoId77zzThNyiJcAwOb/egQAWvABZwoEOiogANDRwpk2AQJDFRAAGCqnzggQ6KiAAEBHC2faBAgMXUAAYOikOiRAoIMCAgBTiyYA0MGNbMrlBeLY/u9+97tp7dq1zd39cUF5uldcYI67y+Pidu+UgLj4f/fddzcX+eNO+bgAHxfcTz/99ObO8Hj1LmJ/8YtfbC6mxzPlN2zY0FxQ/vKXv9xcqJ/82rLPuOAcYYDPf/7zaeedd554a1yUv/nmm5t5x3PoL7zwwrTddts1F8DjMQSrV69u7oT/5je/mXbZZZdZBQDignfc6X/PPfek3//+98164o7+xYsXN+GHOMEgLnjHa8tAQawz/iwCEi+88ELTz//8z/9krXOmAECMH3WL4/njjv34MmDXXXdtLshHACNCCMMIAMQ4PZN77723CWjEa++9907Lli1rQhcRbpju0QO9Qk130sD77eqz/s+1ad2+m06FGMfrmjVXpfTSM0MZWgBgKIw6ITAnBQQA5mTZLZoAgS0EBABsCQIECKTmd/74oveAAw5ovpPxIkCAwFwVEACYq5W3bgIEJgsIAEzdDwIA/o0QGIPA1i5ij2E6VQ8ZXwrEowHiBIMt78Tv0sIFAMpXa/7C49IOJz9efiAjECAwsIAAwMB0GhIgUJGAAEBFxbQUAgQGFhAAGJhOQwIEKhMQAKisoJZDgMBAAgIAU9kEAAbaShoRyBMQAMjzm6513JX/yCOPpP3333/i8QnxvqeffjqtXLkyHXfccenss88e/sAj6lEAoDy0AEB5YyMQyBUQAMgV1J4AgRoEBABqqKI1ECCQKyAAkCuoPQECtQgIANRSSesgQCBHQABgqp4AQM6O0pbAgAICAAPCbaVZHLm/YsWK5vEHS5cuTQcffHB68cUXm+P/41EAl156aVq0aNHwBx5RjwIA5aEFAMobG4FAroAAQK6g9gQI1CAgAFBDFa2BAIFcAQGAXEHtCRCoRUAAoJZKWgcBAjkCAgBT9QQAcnaUtgQGFBAAGBDufZqtX78+/ehHP0oPPfRQWrduXVqwYEE6/PDD05lnnpl23333MoOOqFcBgPLQAgDljY1AIFdAACBXUHsCBGoQEACooYrWQIBAroAAQK6g9gQI1CIgAFBLJa2DAIEcAQG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0BdAYCd0vz0wNgsZxr4Awd8M2338W+1bl4mRIDA/woIANgNBAgQSEkAwC4gQIBASgIAdgEBAgQ2CQgA2AkECBBISQBg6i6Yt3Hjxo02BwECBAi0W0AAoGx95m27V9rh0z9L87bbt+xAeidAIEtAACCLT2MCBCoREACopJCWQYBAloAAQBafxgQIVCQgAFBRMS2FAIGBBQQAptIJAAy8nTQkQIDA6ATO/cb/S3/bZUk666yzRjfopJGWvXZ32u5Prw1l7J0+/k6at/Nw+hrGhObN2yZ9YPFlad52ew+jO30QIFBQQACgIK6uCRDojIAAQGdKZaIECBQUEAAoiKtrAgQ6JSAA0KlymSwBAoUEBACmwgoAFNpsuiVAgMAwBb72ta+lefPmpZUrVw6zW30RIECgUwICAJ0ql8kSIFBIQACgEKxuCRDolIAAQKfKZbIECBQUEAAoiKtrAgQ6IyAAMLVUAgCd2b4mSoDAXBYQAJjL1bd2AgR6AgIA9gIBAgRSEgCwCwgQIJCSAIBdQIAAgU0CAgB2AgECBFISABAA8O+AAAECnRQQAOhk2UyaAIEhCwgADBlUdwQIdFJAAKCTZTNpAgSGLCAAMGRQ3REg0FkBAYDOls7ECRAYooAAgADAELeTrggQIDA6AQGA0VkbiQCB9goIALS3NmZGgMDoBAQARmdtJAIE2isgANDe2pgZAQKjFRAAGK230QgQaKeAAIAAQDt3plkRIEDgfQQEAGwRAgQIpCQAYBcQIEDAIwDsAQIECISAAIB9QIAAgU0CAgB2AgECBDwCYLo9MG/jxo0bbQ4CBAgQaLeAAEC762N2BAiMRkAAYDTORiFAoN0CTgBod33MjgCB0QgIAIzG2SgECLRfQACg/TUyQwIEygs4AWCqsQBA+X1nBAIECGQLCABkE+qAAIEKBAQAKiiiJRAgkC0gAJBNqAMCBCoQEACooIiWQIDAUAQEAIbCqBMCBDouIAAgANDxLWz6BAjMVQEBgLlaeesmQGCygACA/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c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SGIyAAMBxHvRAg0G0BAYBu18/sCRAYjoAAwHAc9UKAQLcFBAC6XT+zJ0BgeAICAMOz1BMBAt0VEAAQAOju7jVzAgTmtIAAwJwuv8UTIPCegACAr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ekAo9iAAAcXElEQVQ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GF1i3bl3693//9/Tss8+m9evXp1122SWddNJJ6TOf+UzaZpttBu9YSwIECIxZYOPGjemFF15Id999d3rllVea2SxcuDAtW7YsLV26NM2fP39ihvFZ+K1vfSu9+eabU2a92267pauuuqppG6933303Pfjgg+mRRx5Jf/zjH9OCBQvS4Ycfnv7xH/8x7brrrmNeteEJECAwVeDll19O3/nOd9Lbb7895S8PPPDAdPHFF6ftt9+++bt+fjb87W9/m2677bYU/W/YsKH5nDz99NObz9h58+YpBQECBFoh8Ne//jXdcMMN6aWXXtrqfM4///y0ZMmS5j2lPjdbAWISBAjMOYH4Hfbpp59ODzzwQDrllFPSxz/+8SkG/fye2897+/nZcs4VxoIJEBi5QHzvF9/pvfHGG+m8886b+D24NxHfJfZfEgGA/s20IECAQHGBuHB1zTXXNBe84ovaxYsXp5/85CdpzZo16fjjj09nnXWWL2+LV8EABAiUEogL9HfeeWfac889m8+0CDU9+uijKS5YnXbaac0XH70LVG+99VYTANhpp53Svvvuu9mUdthhh+b98X/jF4E77rgj/ed//mc66KCD0rHHHpt+9atfpSeffDLtvvvu6fLLL2+CVF4ECBBok8Avf/nLdN1116UPfehDzWfV5Ncee+yRPv3pTzdhpn5+Nnz11VebUEFc+D/xxBObAFTvM/bMM89MJ598cpsIzIUAgTksEBeqIhT65z//eVqFxx9/PMVn2mWXXZb222+/5j0lPjfncAksnQCBMQn0LnTFd31/+9vfmllMDjv1ptXP77n9vLefny3HRGRYAgTmgMDkEFT8zBefY1sG4XsMvkvsf0MIAPRvpgUBAgSKCzz88MPprrvuSmeffXb65Cc/2YwX/4O4cuXK5guPuJC1zz77FJ+HAQgQIDBsgddff70JOMXdqJdccklz8T5e8cVvXASL//vNb34zxd398YqL+PHnn/3sZ9PnPve5Gafzm9/8pun3gAMOaL446Z2U8thjj6Xbb789ueg17ErqjwCBYQj84he/SDfffHO64IIL0pFHHjljl/38bBifeRF++vrXv54OPfTQzT5j33nnnXTllVemnXfeeRjT1wcBAgSKCcSdqVdffXXze2/cBdb72a7E52axReiYAAEC0wj84Q9/aELucRE+7viPE/B++tOfThsA6Of33H7e28/PlopIgACBUgI//OEP07333ps++MEPNjdBRnA9gvCTT8KLsX2XOFgFBAAGc9OKAAECxQTiQv9NN92Ufv3rX292ESwGfOqpp9L3vve9tHz58vSJT3yi2Bx0TIAAgVICzzzzTFqxYkU69dRTm/9MfkXwKe70uvTSS5uTT+IVd4Vdf/316atf/erE0a/TzS3axXHX8QXxUUcdNfGWOEHg29/+dnN6QFxg8wiVUpXVLwECgwjEZ1d89k3+3Nuyn35+NvzLX/6Srr322rTttttO+dIkvlyJ42UjfHXIIYcMMl1tCBAgMDKBJ554oglxRrDzYx/72MS4w/7cHNmCDESAAIH3BOLxJ/Hokzi5brvttku9C2DTnQDQz++5s31vTMP3jrYjAQJtEIibfuJzcK+99moeeRfhqLghaMsAgO8SB6uWAMBgbloRIECgmEDvOYgxwJb/Y9e7EzaOg93ywlmxCemYAAECQxRYv359igtUO+64Y3Os9eRXfMm7evXqzU45ibu8Ivh00UUXpSOOOGLGmcSXJqtWrZpyEW1rn6lDXJauCBAgMJBAfHbFUYZbO92pn58Ne3eUxWkoEYia/IrP0zhNarovlweavEYECBAoJPD22283jzKJL4Tjd+LJPzMO+3Oz0BJ0S4AAgVkLbC0A0M/vubN9b0zshhtuaObne8dZl8kbCRAoLND7XXa6AIDvEgfDFwAYzE0rAgQIFBPopd3ieOyZfhA/+uijm8cDeBEgQKAWgd4xr3Hs14UXXjjxRW/crRpfZHz4wx9OL7/8coof+uN51hGEOumkkybu6L/lllvSf/3Xf80YAIhHCzj2upbdYh0E6hHofXbFEddr165NGzZsSIsWLUrLli1L8fPevHnzJu6EmM3PhvE5GRfNDjvssBkDAF/60pfSySefXA+ilRAgUJ3A008/3QSW4nfe4447brP1Dftzszo8CyJAoHMCWwsA9PN77mzfGz9vxl22s/nZsnOYJkyAQGcFthYAmGlRvkvcerkFADr7z8HECRCoVWBr/2PXOwHg8MMPn/Klbq0e1kWAQP0Ccbx1HN8fjzmZ/MzqWHnvy5BIAMcRifFlxXPPPZfijtjTTjstnXLKKc0Fsjgl4Nlnn50xABCPArjqqquaLzm8CBAg0BaB+Oz6+c9/3hx5GEGnuOv1v//7v5vPunPPPTcdc8wxqZ+fDbf2s2LvBIAIFzhJqi07wDwIENhSIH4ujM/GeJb1FVdc0QQ/J7+G/bmpAgQIEBi3wNYCAP38njvb98Z6Zzpm2/eO494NxicwdwX6DQD4LvH994oAwPsbeQcBAgRGKtDPl7wjnZjBCBAgUEBg48aN6f77728u9McFqd4F/d5QcaH/tddeS3F3bO/41zfeeCNdd911TQigd2z2bL/sEAAoUERdEiAwkEB8/sUF/9///vdpv/32S/Pnz2/6iWfCrlixIu20007NySXxxcZsv6QVABioFBoRINAigd7n2AknnJDOOOOMzWZW4nOzRUs3FQIE5qiAAMAcLbxlEyCwmUA/AQDfJc5u8wgAzM7JuwgQIDAyAY8AGBm1gQgQaIHAz372s/Sv//qvzV2uy5cvnzjS//2m9vDDD6c777xz4lnWsz3ucOedd36/rv09AQIExi5w++23NycDXHrppSlOQJntMa0eATD20pkAAQIZAvFlbnz+rV69Ol122WVNOGq2r0E/N2fbv/cRIECglIBHAJSS1S8BAl0S6CcA4LvE2VVWAGB2Tt5FgACBkQnEHa033HBDM97FF1+ctt9++4mxe3dDxLOvHd06spIYiACBQgK9u1z33nvvdNFFF6Uddthh1iP1jrL+whe+kD7zmc80JwisWrVqxkcATPeZOuvBvJEAAQIjFojPtPvuuy9deOGF6eCDD571z4a9L00OOOCAKY+L6n1unn/++WnJkiUjXpHhCBAg8P4Cr7/+errmmmuaR6Kcd955sw6GRs+Dfm6+/6y8gwABAmUFthYA6Of33Nm+N1bje8eyNdU7AQL9C8w2AOC7xNnbCgDM3so7CRAgMBKBuOvh5ptvTnGxP55XHXd99V6RbvuXf/mX9M///M/N3bJeBAgQ6KpA7xj/OOL6ggsumPJ811jXH//4x/Td7343HXTQQSku9E9+Pf744+nWW2+dOAFgps/Ht956q7lzdvHixelrX/tamjdvXlfJzJsAgcoEXnnllRSnl0Sw85Of/ORmq7vrrrtSfM7FCQBxIWy2PxtGkDQekRKvaDs5SPqDH/wgxekp8ecREPAiQIBA2wTi4lU8GirCT0ccccSU6ZX43GybgfkQIDD3BLYWAOjn99zZvjeEZ/uz5dyrhhUTIDAugdkEAHyX2F91BAD68/JuAgQIjETgiSeeSLfddlv6yle+MvGFcDz/deXKlemXv/zlxDOvRzIZgxAgQGDIAvED+4033tg81zouRC1atGjaEdavX9/cmRDPx45jYHvviz+PYMCvf/3r5s/jBIHeHWMf+tCHmlDANtts0/T52GOPNUfJnnnmmenkk08e8kp0R4AAgcEF4rFPV199ddpxxx3TJZdcMnEKSoSf4g7YCCxdccUVKYJS/fxsePfdd6dHHnkkff3rX0+HHnpoM8E///nPTTDgnXfeSVdeeWXyOJTB66YlAQJlBHqfiQsXLmxOwluwYMGUgUp9bpZZkV4JECAwO4GtBQD6+T23n/f287Pl7FbhXQQIEMgTeL8AgO8S+/cVAOjfTAsCBAgUF3j77bfTihUrUjzHdenSpc2dqz/5yU/SmjVr0qc+9anmTlh3sRYvgwEIECggEHenxudbHNl10kknpf3333/KKHGx65BDDmku4j/zzDNN+Cn+7O/+7u/Stttumx599NH029/+Np122mnplFNOaT4P4/SUuGMsvjw58MAD07HHHtucpPLkk0+mvfbaqwkaRB9eBAgQaJNAXKi/8847myDTCSec0Fyg/9GPftScgHLuuedOnPjUz8+Gvbsi/vKXv6QTTzyxOWGl97l59tlnTzltoE0e5kKAwNwV6F2MWr58eTruuONmhCjxuTl31a2cAIE2CGwtANDP77n9vLefny3bYGQOBAjUL7C1AIDvEgervwDAYG5aESBAoLhA3N0Qd3DF81rjbtf48jaOiI0LZr07W4tPwgAECBAYskDvB/o4mn+mV1zAjzu/ekdXx53+cRf/2rVrmyZxZ9iyZcuagNT8+fMnuokTBeJL4VWrVqX4DI07x+I512eccca0jxgY8tJ0R4AAgb4F4ova5557LsWR/6+99lrTPsIAEfY87LDDNgt89vOzYYSkIljw4osvpg0bNjQnqMTn5tFHHy1E2neVNCBAoLRA79Sn+DkxTj6J331nepX63Cy9Rv0TIEBgJoGtBQCiTT+/5/bz3n5+tlQ9AgQIlBbYWgDAd4mD6Qs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QEAAZz04oAAQIECBAgQIAAAQIECBAgQIAAAQIECBAgQIAAAQIECLRKQACgVeUwGQIECBAgQIAAAQIECBAgQIAAAQIECBAgQIAAAQIECBAgMJiAAMBgbloRIECAAAECBAgQIECAAAECBAgQIECAAAECBAgQIECAAIFWCQgAtKocJkOAAAECBAgQIECAAAECBAgQIECAAAECBAgQIECAAAECBAYTEAAYzE0rAgQIECBAgAABAgQIECBAgAABAgQIECBAgAABAgQIECDQKgEBgFaVw2QIECBAgAABAgQIECBAgAABAgQIECBAgAABAgQIECBAgMBgAgIAg7lpRYAAAQIECBAgQIAAAQIECBAgQIAAAQIECBAgQIAAAQIEWiUgANCqcpgMAQIECBAgQIAAAQIECBAgQIAAAQIECBAgQIAAAQIECBAYTEAAYDA3rQgQIECAAAECBAgQIECAAAECBAgQIECAAAECBAgQIECAQKsEBABaVQ6TIUCAAAECBAgQIECAAAECBAgQIECAAAECBAgQIECAAAECgwkIAAzmphUBAgQIECBAgAABAgQIECBAgAABAgQIECBAgAABAgQIEGiVgABAq8phMgQIECBAgAABAgQIECBAgAABAgQIECBAgAABAgQIECBAYDABAYDB3LQiQIAAAQIECBAgQIAAAQIECBAgQIAAAQIECBAgQIAAAQKtEhAAaFU5TIYAAQIECBAgQIAAAQIECBAgQIAAAQIECBAgQIAAAQIECAwmIAAwmJtWBAgQIECAAAECBAgQIECAAAECBAgQIECAAAECBAgQIECgVQICAK0qh8kQIECAAAECBAgQIECAAAECBAgQIECAAAECBAgQIECAAIHBBAQABnPTigABAgQIECBAgAABAgQIECBAgAABAgQIECBAgAABAgQItEpAAKBV5TAZAgQIECBAgAABAgQIECBAgAABAgQIECBAgAABAgQIECAwmIAAwGBuWhEgQIAAAQIECBAgQIAAAQIECBAgQIAAAQIECBAgQIAAgVYJCAC0qhwmQ4AAAQIECBAgQIAAAQIECBAgQIAAAQIECBAgQIAAAQIEBhMQABjMTSsCBAgQIECAAAECBAgQIECAAAECBAgQIECAAAECBAgQINAqAQGAVpXDZAgQIECAAAECBAgQIECAAAECBAgQIECAAAECBAgQIECAwGACAgCDuWlFgAABAgQIECBAgAABAgQIECBAgAABAgQIECBAgAABAgRaJSAA0KpymAwBAgQIECBAgAABAgQIECBAgAABAgQIECBAgAABAgQIEBhMQABgMDetCBAgQIAAAQIECBAgQIAAAQIECBAgQIAAAQIECBAgQIBAqwQEAFpVDpMhQIAAAQIECBAgQIAAAQIECBAgQIAAAQIECBAgQIAAAQKDCQg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T+PwzmtnCo9xL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46" name="AutoShape 6" descr="data:image/png;base64,iVBORw0KGgoAAAANSUhEUgAACAAAAAT2CAYAAAC2zENAAAAgAElEQVR4XuzdadAsVZkv+gQRRSYRFBBxoBEcURAHZEYUWmxtkVZxQhQV7S/nxL0fb8T9ck7ciBvn3Ij7QWVommbQlsHWdmqBRiYVRJGGFpFRERFBpFtBFEW58c9z1965k6yqrLfe/Vbuql9GGLj3zspc+VsrV1bl86y1Nnv88ccfr2wECBAgQIAAAQIECBAgQIAAAQIECBAgQIAAAQIECBAgQIDAJi2wmQSATbr+FJ4AAQIECBAgQIAAAQIECBAgQIAAAQIECBAgQIAAAQIECNQCEgA0BA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KJLIECAAAECBAgQIECAAAECBAgQIECAAAECBAgQIECAAAECEgC0AQ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KJLIECAAAECBAgQIECAAAECBAgQIECAAAECBAgQIECAAAECEgC0AQ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KJLIECAAAECBAgQIECAAAECBAgQIECAAAECBAgQIECAAAECEgC0AQ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OJqXMJvfvOb6qGHHqp22WWX6klPetJqHHKpj/G73/2ueuCBB2rPJz/5yatuob5WndQBJwj86U9/qn7xi19U2267bbXddtvxmlHgz3/+c/XLX/6y2mKLLapnPOMZ1WabbTbjETf8+Mbug1a1sA5GoCWgv1ndJrGx+xv1tbr15WgECBAgQIAAAQIECBAgQIAAAQIEZhWQAFBV1e9///vq7//+76uf/OQndRDmqKOOqo444ohetv/+7/9enXPOOfW+r3jFK6r3vve9T/jcH//4x+rKK6+srrrqqipBmWc+85nVX/3VX1V77bXX1EGfX//619UnP/nJ6j//8z87y5fy77DDDtULX/jC6vWvf30dgJ4UWLr11lurM888s8oL3Be96EXV+9///o0StO4FugA73XfffdVpp51WJ1TsvPPO1cknn1xtvfXWq3Zlfesr9fnDH/6w+va3v13dc889dTvP9rSnPa16wQteUB166KHV8573vInt4/HHH6/uuuuu6oorrqjuuOOOFR+nDfAf//Ef1be+9a26jO9+97ur5z73ub2Mcj99//vfr++nX/3qV3W7TZLFrrvuWh122GHVS17ykmrzzTfvdaxpdmre6zvttFP10Y9+tHr6058+8RDN/uWpT31qddJJJ3Ve67333lt9/vOfr+6+++46KPyqV72qevOb31zlM9Nu//qv/1pdfPHFIz+WY8Yr50i/9ZSnPGXsKWKefu5HP/pRnSB04okn1v2XbeUCX/ziF+t7M/3z2972trq/Xq1tmj6o3Ic/+MEPqvz/3O+p4x133LHab7/96nL1aYN5NuWevPHGG6v8/xwn92X6wAMOOKB65StfOfVzpfRh6SeSdPKe97ynN9G48hx88MHVPvvsM+hkN/2N/qZ3Y++x48bsb6Z5PqxWf5PnavrPfBdIItVK+60mXZIk8jsg/ViOf8IJJ4zs+yY9Y8dVyfOf//zqQx/6UK9+tUfV2oUAAQIECBAgQIAAAQIECBAgQIBAp4AEgFYCQJQSIP3whz9c7b777hObzaQEgAQwLrzwwuq6667b4FgJsLzrXe+qgyLTbJMSAJrHSmAp13D88cfXwZxR2ze+8Y3q61//ev3PSR7427/9WyN8p6mU1r433XRTdfbZZ9cvpLfaaqvqIx/5SPWc5zxnhiNu+NE+9ZUA4Gc+85l6xPaoLe0jwd93vOMdIwPAab9f/vKXq6uvvrq+nq4tx0mAL0ktk2aP+O1vf1tdf/311Te/+c3qwQcfrA83LijePl+uJ7aZXWHUlgSA3FuxX82tea/nuPvvv39tN+ma+yQAJOjwD//wD9UjjzyyQZGTqPHBD35w6muZJjiR4P8b3/jG6qCDDhqZOJEZJ5J4lOBNtqOPPrp3ktRq1sGiHOvRRx+tk85+/OMf15e077771v30am19+qDc25dddll16aWX1kk0o7YkLyVBZ++99x65T5IHzj///HXJQV07PvvZz67b8qSkmQThfvrTn9bJQTluKduoBLv2udJP/du//Vv93E1gctTWtzyrVSfTHkd/o7+Zts2M2n9j9zd9ng+r2d/87Gc/q84666w60WjUtv3229cB/EnfvdJf3H///XV/k+8msco2KUg/zTO2XcZJx16tenccAgQIECBAgAABAgQIECBAgACB5RaQANCRAJAmkdGteXk4afr2SQkAGd2cgGVeRn7gAx+oR91mxFJG+ibYntHh00yn3UwASKJCAnf5b7YETvJi9Oc//3kdQCmBk/x7AjgZ3d+1ZRR1ZgDIKKrMfnD44YdPHBW+3LfN+KvPLA8ZLZ3R8hlh3SdIPI3npPrKv//d3/1dPTo+2zbbbFMnmiQZ5LHHHqsSHLz55pvXBfRTxuOOO+4Jgey8GE9w8JJLLlk3mjejZvfcc8/6uBkNXgJ0SQJIW3zDG97whLbTHMWbgGc7kaBvAkD7uhJITBA+M2rkuM2X9y9+8Yur973vfRPv32nc2wG5BP7TR4y6r8qxJyUAJEiZYPCdd95Zz8oQx3zm3HPPra/rLW95S3XIIYdMU9SqGZx4+ctfXr3sZS9b9/mHH3647h9y7ARuypa6/Zu/+ZvOZJDUWYLFF110Ue2dGQDGJRVNVdgl3TlB6gsuuKDacssta8++M2D04ZrUB7Xv7dy/STZJG0jiTJ4F3/ve99bNNJNnSIL3CVy1t2bySo6TWUXS3+Q4SUS69tprq7S5bOMSWsrI4Dwfy/7Nc/VNAMgMBP/4j/9YP/9SngT6X/3qV9flyewaScaLT7ZnPetZ1cc+9rF6WYuhbfob/c1qtsmN2d9Mej6sZn/T/h6Qe/i1r31t/T0n34+vueaadcmFeUZlxp2uZ1WSEb/zne/U/VNJRmx6TwrSJxkxs/b03bJvZgLL9/TMVJTZfWwECBAgQIAAAQIECBAgQIAAAQIENqaABIARCQAJHCRw+5rXvGas/6QEgAT685IxgbUEIbIlMJGkgNtuu62eaeAv/uIvetdxMwEgAdCM1k9yQXvLy82vfe1rdRAnL1/HBXB6n9yOgxdI20ryQRJPsmVkcYL77USW5ojdUVO6J5Hk9NNPr9KWRrWfBK3TljNyPYksCaYlQNzcukbKZc3zlDXtuU8CQPbNCOME+UddV5bFyCj6lLvv/TtNhbYDcvnsbrvtVgcYxi3xMCkBIIGEU089tb6Ps6xASehJAskZZ5xRL+eR5KFJMw2MMn/Tm95UHXnkkU+41AQispxE+qgyknJUMsg0TvYdvsDtt99eJ30l+STtLe1rjz322KDgCZKfd9556/qSruVh8vmMxE07GpUElL4h+yThZNR92TWzTdp7lrBJ4CxttU8CQMqcPiuJcKPKk6SX9FlJgsk26v6Ydy3qb+ZdA86/WgKr1d/ku+wXvvCFOsifret5lT4ps3+U7wpJnjvmmGM2SExsPpPLNaa/SIJukp9yjEkJANPYNL+/5LtCZoVKYpKNAAECBAgQIECAAAECBAgQIECAwMYUkAAwIgEg6KMCms0KmZQAkJGIeRG51gkAKWN71NVqvtDcmI3SsVcukKBWRv/nBfe44HTaxle/+tV6RFq2rImdKfybWzNwP24UehJNLr/88vqjXfuV42SEXtYUP/DAA+vZL7JEwQ033NArAaAEyZOMMG7UbkYjZzR9rj9T/+ZF+2otBdAVkMs1dwUYmo6TEgASrEzQMiZrmQBQytgcUbn55pvXs4VMuzTJylusT661QO79PJcyInhSokyCYUlOSdA8o+Q//vGPVzvttNO6Ijf7mySyZV3rrllzEvxPv5TAWtd+JQEg/80sAekjspTHPffcs64/65MAcNddd9X7ZxrvceVpBiSH+lzU36z1neF8G0NgNfubJPl96lOfqmcmST80agatLBGUfiv9Sdd+5Zmc/mLnnXeul79J/5K/z1I3Of5q9gtJSjzttNPqRMkkFSe5OH2vjQABAgQIECBAgAABAgQIECBAgMDGFJAA0EoA2GKLLerAf5kSNIGwrCc+avTtpASAjMDPNM8Z8ZwplDM6uiwBkIDKJz7xiYlrIjcbQN8ZAMpn2iM0k4iQadNtiynw3e9+t25v2TIdf5Z0GLWVEeZZFqAdXEu7yWj6zFKREWsZ2Z/RuF1bMwiYqffbo9UzS0DWmc/ougSYyzZNAkDzusaN2M1Iuxw3MxzkXp52ho1xraJ5r2e0foKMCRhkBoMEPrumR8/xJiUAlFHLCXYeccQR9Wj9BArKEgArGaHcTN7o8/ks55BR2vFb7cSJxbzTNt2rSttKMCpBqbTjzCKT2WS6tjJbTZYM6Zqp45vf/Gb1pS99qf7oW9/61jqQ1rU174GuRILcA+mPErRvJuw0+5Y+CQDNe3Rc/5clBj796U/Xo33HzaQzz1rW38xT37lXS2A1+5s8p/K9JDOCZNr/BNK7tmbSQdf3gHy/ybGyXElzCa7m9+vVSgBoJlsmOSozBiXJyUaAAAECBAgQIECAAAECBAgQIEBgYwtIAOgI0CWQ8fWvf70e9ZiAZYLmmWq0a5uUAJDAR6YbzojD5paEgr/+67+uX2JOs02bAJBjZzr4lCEvTTOdeBIRmqM0+wZZMvr6iiuuqLLGctZrzovNHCcjqDKCPOtHj5umPOdPQDmjxRPsjE1GQSUgtPfee1eHH374BqNLR7lkdFfWI88L3IceemjdMbLOeY7RtSRCMwCVgE8SL3KcjF5PWbJlPfdsxWrSSK3mqNZm4HvcS+Smdd96bwe+xtVXM/D7/ve/v8r676O25nGy3/ve9751o9LS9jMSLvWcqWqbI9Pbx2sG05LgklHCGe0/aZsmAWCa62omCxx99NF1UH01tua9nraedlRmUMj67Uk26JptYFICQMqWY3/uc5+rR0g3t913371OLhi3xEDXtU2bAJDzZuaEBGHT56WPyJTvza1Pfa3GPT5rP5MyJ3Cdfir1k9kj8uf0VUlCyfrLGV3eTEYp19ms4yROJKB98cUX10lbCWTtueee1Xve8546ySRWmT4/98ao6ZzHJaSMa9PFum+7bQfnx/VB0wa5SlmSxJPgVYJmZSsz3PRJtinL4YxqX13X2vfZNKr+upa+yL7t58GopXT6+CcRqKwlnoSCPBdTH+kTcv54rWS0r/5m8gwx+psNW+i8+puUYtTzYTX7m2984xv1d/NszVm1uu7TvslJzc9OW9Y+/UNzNoJxs5L0OZZ9CBAgQIAAAQIECBAgQIAAAQIECEwjIAFgxAjdBI0SsMjL/B133LEOfOS/7W1SAkD2T3AtwZ4ECRJEymwAmW49QahpAwMrSQBoBmgnTeM8apRlc834UQ0sQbAEnbuc2utJdx0jyQMZsZ4p1buCc3m5ncD/pZdeWgf0urYE+fJiuD2FeTvg8/rXv7666KKLNjhOyp5gzSmnnFInB4ybYjbnLlPfpw6bMyvMMwFgmpu/OZquvQRAmZY+9daVNNI8T9N20oji5uf6BJTL/tPs25zZYN99962OP/74aVhG7tu+15PAk+nGk0Ayar3xHKxPAkD2u/vuu+v1jXO8tP+04fQTCTJPu02bAJDjNwMmXUtCTKqD1bjHZ+1nch333XdfHYxKHz5qSyA/93s7YaNZxwn+py6S6FO2Mir02muvrb7yla/Ufz1ueYxm8Kc9s8K8EgCmaUvNmUDaz44EvpM0Ep9Js4TknM3rTRJFn2Umpk0AaN777aSm5nWnXjIDQBLIZhnpm4S2888/v55qvGtLv5DkwYxUHpcc1/VZ/c34BAD9zRNbzbz6m5Rk0vOhT78zrr/J50vCUZ8kor6zgTTLtTESAJKElmdFypzZkfK930aAAAECBAgQIECAAAECBAgQIEBgLQQkAIwI0GWkaKbEvvXWW+t6yLT5XS/x+yQArGZFriQBoDmNc9eL00lBluZ6yQloZBRTAqsZ9Zmg5XXXXVflZXy2rvXZc/5zzjmnnokgW0aHZ3R9Zg7I57IWddZiTbJFjp+gZ3sq6fxbAv+XXHLJupkHMgo7gbyMArz++uvrEbnZL4GWjOZvjmBuBmFzjvwvn8u+ZbT6scceW2Ukf3Ok6qgXtu2gd6bIL2tjj3uJnASQeI5KYIhPRt1npNsf/vCHunxZgqIZLJtUX33aW5xynQlkrqRNNM8xaZrwUeWZJmCQZI3Uf7ZpZjboM214H6/s03WvN6fOT6A+swBk1H5z65sA0LccffZbSQJAM3jalfQxrr5W4x6ftZ+Jy69+9as6KSP/Lf1RZlnJPZ7EgLT3JERl22uvvep+ojkbSrOOc1+kj8iWus1+u+22W/Xud7+7XiM6a0xntoJxozozC0Hccr9l5oE3v/nN66pvXALAT37yk7ofGLflWlJn2TKldGZtKAkNqxXIaq5d3W4T046i77uMR/Oap+3rynIaSWAatTRH6iLPkfhn67NERlc9pI4yHXn69DxPkjyWfjp1kKSIPJOSJJHtda97XfX2t799qoQ//c3oBAD9zYc26LdK+5xXf5PzT/M8H9Wvjetvpj3HuCWORp1/tfrNcvzMpFQSSi2t0+ebi30IECBAgAABAgQIECBAgAABAgRWU0ACwJgRunkZefrpp9dBnq6gcipiU0gASDlLUDv/vx1AHRdkaU4pO2o5hARAkixRRsq2R8Q2p8rvmio9AZlMsX3hhRfWgfGukffNQGtmGMi06JluvmztY7RftjaDVflMgnnHHHNMvQRDe2Rms7yjlgFomiXok1HmZTaHWV4iJ4CVoFKxzGwIKWdzpohpg2JdHUYSN84444w6eNUVwJz2HCt5+T/NZ5qj0ycF7JJMkiBwgm8bOwEg7S6j9q+55pqauSuovKkkAGTEfAlqd42KHldfs97jq9HPZPRoSdrK/ZI14DMFe3M2kWZf1Z65o92f588JrGd2j5LcU+6lZnlHLQPQXIe6PUV/jjPNshbtezhJU+edd17dX2YN6yQgNfvDWfqg5jXmufG9732vc/TqtAkA7eUVRk3P37zWafuhfLYZmE8wPv1nEtbS5ycglyUdkoyQ+mknTvT9cpWZA3Kv3H///fXz47jjjqv222+/DfrpLAeQGRKSjLKStb+7vlvob/5XDelvnrjsyDz7m9TJNM/zrvssfdm4/mbac6yk71iNfrN5bek7L7jggrqvGTdTTN9+x34ECBAgQIAAAQIECBAgQIAAAQIEphGQADBhiu6MxM7o47zA6xrdvqkkADSDTe110ce9KG0uH5A1z0etlZzR/WeffXY9YrY99XKf4G1zDfL2WtPNf0sg5cQTT6xH/re3caPa2zMAdM0yUI7XHEU6ak374tk1retKXyK3ZzkYFZxayYvtplUzyWCU57TnWMnL/2k+0yxP131Yri9BhCSSZFaKbBs7ASDnyGjw0047rV42omsGi00lAaDZbnfYYYf6Xk9wuWzj6mvWe3w1+plmH5RplpPo1DXt+rhRps3+fFw7i0kzuPPWt771CbOWpF186lOfqttHV5LNShMAmrMcdM0QkrKttA9q9hPNJIMuz6EmAOQabrnllupzn/tcnbzXteU+zWwv73znO1e0xEaZ1jvH7krSKudstskkm2UWob7bqO8W+psNlysZlRA27juF/ub99fe0Pluf/ibHmeZ53nXeSf3NtOeY9jvMavWbXd8jk7T60Y9+tMpz1UaAAAECBAgQIECAAAECBAgQIEBgrQQkAExIAEiQIyOy77zzzrpO2i/7N8UEgPYL83EvSnP9GU2dfUaNdI1LAq8JtiSInaUBsm8ZtZ4Xu5/97Gdrv1Ej6vNvCUxn2vtsZcrt/P9m+SatR3/TTTfViQgpR0YAH3XUUfXxpl2nvhngz9TazeUEmoGFrtkKVhp8mzSqt3QKK3mxXT7bDpCPCl5Ne4tTNqkAACAASURBVI6VvPyf5jPN0d25lozozajb5vTt2Sdr7WY0fuo/21okAOQ8mXo56xN3jcjeFBMAupJ9xtXXrPf4rP1Mc/TrpPWhm2vXb7/99nWiQ6432zTrRjcD/F39UjP42zX6cyUJAH1mCMl1rLQPKv1EcxR91wwD7T51XHJYOeZazQCQ82X5hPQFOWfXlhkZkgT2qle9aoMZIvp88Wrez1tvvXU9+8Iuu+zS+dHMOPDJT36yLk9mvznppJPqpQn6bOO+W+hvZvtOob/plwDQt79Je57med5u/336m2nPMe13mNXoN5vX1ez/28u/9Ln/7UOAAAECBAgQIECAAAECBAgQIEBgVgEJABMSAAKcl5OZyjcvjdsjpjfFBIBpZgDI9X/ta1+rLr/88rqtZUrlgw8+uA7kN0cHj2uIGRmd6ZITlEpSQEa2v/GNb6wyzXjXCN32sZprRzeD+l3nHPXSd9rRqs1Rwu2Rm+P+baUvkfuOssvxV/JiO5/rO8PASs6xkpf/036mGSRIGZ/xjGfUa2sniJslDRKEzsjOBIBzrfnfWiUAJPCfKdlThmzNEdObYgLAtDMAzHqPz9rPZGr/zMKQe7Md1O/qJ0a1vWmC1M0ZR9qB4HH/VsozbQLANPfvLAkAffuiafvUaWyL0Ur6unzmzDPPrBPSyvNmn332qZ9dmZY/MzckeSNb/j5LPGTWmb5b2vqnP/3pKssATArqT2vULMO47xb6m9m+U+hvJicATNPfxHPa53lp6337m2nPsZK+Y5Z+s3nvNhMWxyXO9u1z7EeAAAECBAgQIECAAAECBAgQIEBgJQISAHokAORF6CWXXFKv2ZytuY79ppIAkNHJ119/fV3+TI3dnP510ovSjAJLcDMjmppbRjImmP/KV76yDniOC6L84Ac/qM4///w6iaJsCc5kiv299967TijIlNvNte7Lfs1A2TSNPGX70Ic+VJdr2kBMc5R/exmAMt15Zjr48Ic/XE/v3dymfYk8aZaJ9jVPqq8uo7Th73znO9U///M/16PUMyVtRqPmv13btOdYycv/lXymqx01y//sZz+7SsJGrjPLUYyaHnqadlT2nXSvJ5CRIHRG+yYJIYHFjDDeVBIAfvazn1Wnn356PRNHknNy7zRHK0+qr1nu8RjP0s8077lp6jb9zQc+8IHqpS99af2xaYPUzVGezWUAmlOMZ6r5nKOd7DRtAsC4Ud/ta562Dyqfz4j1zKCS+z82SdRK0lVXvzxtnzqtbco0bT/UnB4/gbe477HHHhvwtGcKSRLR29/+9s5rnNQ3TtPWkoDwkY98pHrOc57T62P6m89UN9xwQ90H5VmV713NTX+zftmRefc3qZdJz4euRj9NfzPtOabtO3L8lfab7Wv78Y9/XM+clb7mZS97WfXe9763V7Jrr47BTgQIECBAgAABAgQIECBAgAABAgR6CkgA6JEAEMuMJswLvXvuuaemPfLII+vgSF5Cn3POOfXfreZo41H113xB2Wfa5RwnAd8EdW6++eY6MNme0r7Pi9IEU3OtF198cT2KskyxXsqZ4Nb+++9fHXPMMSOnOE7Zk0iRRIS8GG1vmU7/bW97W7XXXnttEIxZaQJAM4g5bbAqZSuB/qZZyp0lIW677bY6kJOATgI7zW2al8jTjrLLefrUV9u2ubxAgv4J7iaxYdQ2zTmaJqOCNV3nWUnAIMeJ72WXXVYHazMKtySSZGaK/fbbr8oyEGXJife85z11gspqbJMCcjnHtddeW33+85+v74+Mos+6vxkdnhlEMoPBND6zlLl5z/RNgrjjjjuqM844o3rssceqrint+9TXSu/xcq0r7WdWmgCQ8zYToqYNUjcDb02zH/3oR3U/kXaQRJD0je1tmgSAaUbJlnskU88nIN6VzNHVtprTfeeeSuA/z7n0f13btH1q6U9zrL5tcpp+KMdtzlbTtexCuY5m2acdodss0zT36LT3vv5mfAJAaecr+U6hvxk/A8C0/U08+zwfmvfLtP3NtOcofXCeKX2/m0/z3W3UvZ/v20l2zffczBiW5JUko9oIECBAgAABAgQIECBAgAABAgQIrLWABICeCQCpmNtvv72eWjgBzwQNMvo7AZahJwBklNUpp5xSZeribbfdtvr4xz9eJdhetmmDLHlxe+edd1Z5wZqkghy/bBnFf+KJJ44cWZ798kL2/vvvr4PoSSrI+fPSNFsCT0cddVR1+OGHr0sCaAbKDjrooGr33XfvdZ8k8JrR+UlOmDZYlRM0p3ouywD84he/qJczSELIqHVdp3mJ3BzVm/ImoSCj2Mdt09ZXc+r8tNskgCQoOG5rXmdzJoWuz6zENseZNmDQq9Krqg7AZ7aDaQNuk47fJyCXdpz+oMyWkcBvApEJBg89AeDKK6+s103PlmSKrJHe3Kapr2nv8S77afqZ5j2Xvi33ZoIvfba07yRTZZs2ASCf+fKXv1xdddVVdaJHWQ++tMEsR5C/a/a3pUx9EwDaM4T0GbE+TR+U8qTdXnjhhdV1111XFy8zVxx33HFjR602E3/6jG7ve73NOpumr3v00UfrRJuMvu16zrXbQjMhoTl7w6Q20yxTRqUfeOCBkz5S/3ueQ3vuuWf93aHPpr+ZnABQHPU3/+uZN6/+Ztrn+Ur6m5yj9KvtmVu67qeV9OXT9ptd520uEZXvn0m27Pss6tMv2IcAAQIECBAgQIAAAQIECBAgQIBAXwEJAFMkAGQ05xe+8IXqmmuuqX0ztXACJRdccEH9576jjPpWTtd+K5kBoDlNddfI3mmCLF1luvfee6ssMZCgcbZM5/+Od7yj95TKCSRdfvnl1Te+8Y06ENUekZm///rXv14fe5pATbOsKwlSpywJeiZJoSwDkISH1Pe44HLfl8grGWWXa5qmvlYS/M85ktSREcSZzj4JCRnJPipw1RwFPWnfZp1ME1Due880k12mKUuf4/cJyOU4CQBkKv0kiSTol+nFs+74kBMAmktedM0Skuuapb4m3eN9/Mf1M8322l6yo8+xyz4rCRo1p3tO/5RZKLIURNpBZp84/vjjJy5t0l6WpZRnJTOE5LN9+6Dsu9JgXD5blpYZtRxK074E7/rsWz43TV+XhJHcd1nKos/sOCup65SruVRG1/N0mvY2bl/9Tf8EgLaj/mazJzStPgk4K+1vpnk+zNLfNL8LZmaVV7/61SNvoWaCz6R9y0Gm6Te7Thy/r371q1WS6ZKkMGr2l9XqIxyHAAECBAgQIECAAAECBAgQIECAwDgBCQBTJAAEMlOOZwR4RrDnBd/znve8OrCXbYgJAAmKZFrvsqZz1wvJcUGWTKeeAHi2jDzN9XZtzVFPGRWZaU8TJM/5M0Vv/vuMZzxj5MjcvDhNgChTqGdrTt3enMp11Hrak27zlSQA5JgZoZ/AZxlxllF2SQIYN7Krz0vklYzqLdfYNyjWTDDICLTUfd/p8KeZ1r9ZnmnqZ5aA8qj6bk7BP2qGhkltZdS/9w3I5fMJPmRkeNr1dtttVycCJJlitWclGFXWaZcAyMjvJLZkJO2opS1G1ddq3OOz9jPN9jpNgLntt5KgcLNvSUA4sydkyZVYZg36l7zkJZ3V1Ccgt5IZQnKyPn1Q9msH/DJCPckI7WVNRrWzvtP6N436jM6ftq/L/tOe47vf/e665L2+SxLkPM2Ep2muZdp+R3/TnQCgv/n9uiVlhtLfpG33eZ7P2t80vwuOS67KeZKclKWPpnke9O03R93LmTUqvw9ynN12263+HpyZYWwECBAgQIAAAQIECBAgQIAAAQIE5iEgAWDKBIBUUjMo06y0oSUAtEdajVoLelxAuRkkyfT7mRY8wfD21nxx2hx5/cgjj6wbDbvNNttUJ598cpVlArq2ZkCsOWKrGXBJIDtLDCRQNWpL4DsBrOaI9ZUmADRHlCe4ndGfSQIZt770pJfIs4yyyzX3SQDI0hSZdj6JGQk+v+td7+od/C+uzSnhxwXTm+tuTzNDQ5+AwTSdYpalSOA1bW7cVMjTHLO57zQBuXaCRznOEBMAmrNEZPT/u9/97s62Mqq+VuMen7WfiW8zGJ2gewLZaftdWxIGHnzwwbovavZnK0kAyPHLvZKAcBIokiSUaf/T3yUBZFJ/1zUDwEpnCMm5JvVB2Sf9UJYu+Jd/+Zd6FoAshZDlQfoG/3OMZuLXqMSR7NecJWGaUfN9+rpi2wz6TRp921yqo8904u36K7MZ5O8POeSQ6phjjhk5400C1nmGZWaKaTb9TXcCgP5meP1N2vWk5/lq9DfN72PjnvHNQPw0M8L06TfH3cPN77DjviNO0w/YlwABAgQIECBAgAABAgQIECBAgMBKBSQArCABIMGDBAAyrXdzG1ICQEYbZ7mCW265pQ70jFv7fVyQpfkiNcdIcPBFL3rRBted42cEcdaQzqjXl73sZdV73/vedcG3ZoB4n332qUeiP+UpT9ngGHmpn/WbU5YE+TNyKgGpsjVHVOfF7/ve974nzEaQcmSE2HnnnVcf44QTTqiDcdlWmgDQnpkgx2qu9d114016iZwynnXWWXXQLcf6yEc+Uk+z33ebFBRLwCnB/wTdEgD9y7/8y3pUclfixrhztus+o5mz7EVzmyXoPilg0Ncja38nAJtlJBLYHZfwkHZ2++231/Y77LBDlaSYvts0Abkc8+67765n38g5yzakBIDcq9///vfrmQrSZrKNW/t9XH3Neo+vRj/Tnp0lM5YkCNNefzl9QWY7yMwmBxxwQJ3UVBIFVpoA0AyEl7p+7WtfWy+FMmobNwNA2nH6iFtvvbX+eK4lS0n0vYcn9UE5ZkbHpq/MvZD+J8H/TJ0/zdZcJiVle8Mb3lAdeeSRVRJJypb2n2tJfzQpMN8+96S+rr1/c7mb3N9JFttll1022C3tPvaXXnpp/WxMEsjHPvaxKskbfbf2Mh9HHXVUnQjQvO4cK8/h3Df33HPP1P2w/mb0EgD6m5/XiZXNZ8s8+5u09UnP89Xob3KeZt3vu+++1XHHHbdBH5++M99Fr7/++vp2nmYmoD795qg+om9yQt8+xn4ECBAgQIAAAQIECBAgQIAAAQIEZhWQALCCBICgN0dnlkpY6wSABOTf+MY3rhvpnsBGRqgn0JL1shPcyDYqcF/KPSnIknVXL7roovp4CeBk+vu8eM3Uqgkc5sXuXXfdVf971wj9jEbPy+oE+bJlJoDXvOY11c4771z/OYHSJBCUIGTX6N32bAbtcmSEZUYR33fffXU5dtxxxzqJIP/NttIEgHy2Oe1s/jxpmvtxL5Hb7SaO7YSK9k2d4GRmPCgzGoyrr/bL79RVrPtsSUbI/s1R0826z98nuaOUNy4JoqZuUh8Jgh1xxBF9TlXvMylgMOpAaU+ljafdxSNlyFbKcfjhh3cGSye19XGFnzYg157pIceeRwLAy1/+8rreypZ7JYkbMWwGkEYl55TPjauv1bjHZ+1nUs7mbAbtvib94x133FGlHpM0kraS/jNB6xJYX2kCQHMJgpy3z7TToxIA2u0mMwjkvpo0Mr+Z0DIpkNVM3Nlyyy3r4+fzfbYkZjUTBZqJLnFMMkHW5k550x9nWY60uWxJIEqiQe6DPtu092v7OZE+K/1Vnimpk5Qjy7hkCZ9sK50dJZ9tBjTz5yxxk0SNJKg99thjVZIR0kemTCs5j/5mdAKA/uaPdZLfbbfdVrfjefc3k57nq9nftOu+ed+l37vmmmvq2V2yZRaWj370o70Tmyb1m+P6rObyQ9MmbPXpC+1DgAABAgQIECBAgAABAgQIECBAYFoBCQArTAAIdHPd7Px5rRMAJlV2gjF77713PXJ0XHBnUpAlgbOMsL7kkkvqEdajtgR1MhorAcf2SNUEvj/72c/Wwf5xW4Lrma6+OX1/2T/nzuivb3/72+uSG7qOlZe+Ga3eHPk5SwJAc8rhPiNYx71EbgZ1JtVf+fd20HhcfTX/re/xy35dS0QkeJUR4ldfffVI85gceOCB9TTYo6Zc7yrLShMARhkmEJC2vtdee40cKT2prY8zmzYgl2MlqSWzAOS82eaRADCpHSRQm1Hw++233xNGMDc/O6m+Zr3HV6OfSXmTFJL1n0sQqOv602aTJJIEgGabXWkCQM7RXMZg3HT4pTyjEgCafdWkumv+e/P5MymQVepymuOXfbuWK0gi0Pnnn18nWo3adt9993pZhmlmGVjJ/ZrnxFe+8pU6EFiS4LrKlHaf51WSY/rOrNA8To6d685o45K81nWeJMVlaZQkYk1zHv3N6ASAOOtvvlvPZJJt3v1NyjDu+bDa/U0SXTOrSPq5UVu+D2SmqDILVJ++blK/OeoYuf9PP/30OgE3312TdDDNrE59ymYfAgQIECBAgAABAgQIECBAgAABAtMKSACYIQGguY5w4IeQAJBgVgIsCaRnStj2GtddDaRvkCUvR7NmdIIemdo4AZCcL6PsEzzM+TKKfNSWAF9GRX7rW9+qp0QuwaK8MM2o0kxTnyB0exrl9vEyqvSKK66op8fOtN9l5oFdd921OvTQQ+vRnu1A9CwJADl/mXa2z9ryi5QAkGuPb6a8TsCyOWq81Fum/M7L7mmCW5MCBuM6shIYK209syNk6vrnPve5E9tO37bedf6VBORynCw5cOaZZ9bJM0NJAEjd5X5JUDL3S3tJjq7rn5QAkM+sxj0+az+TcsQ6I7STuJL+In9O+8w07wn4pp/oSoqaJQGguYxBn2mnFykBIOa//e1v6375xhtvXPd8SPA7M72kb88ME9MkCOWYs9yvXc+J5vPq9a9/fe+ZCMb1R3m2JCkty2kkKF1mREn72n///etlJsY9F0cdW38zPgFAf/NAdeqpp9ZB8Hn3N5Oe56udAJDzZRaXzOaRkfflviv3d55r+T7a57nWvP9WmgDQXHqkvQTWtD/K7E+AAAECBAgQIECAAAECBAgQIEBgtQQkAKyWpOMQIDB4gZtuuqk6++yz66SGo48+eqolCwZ/cQpIgAABAgQIECBAgAABAgQIECBAgAABAgQIECCw9AISAJa+CQAgsDwCWc4gs1hkZPJJJ51UzzxhI0CAAAECBAgQIECAAAECBAgQIECAAAECBAgQILAoAhIAFqUmXQcBAmMFfvOb31SnnHJKlana99prr+qEE06oEwFsBAgQIECAAAECBAgQIECAAAECBAgQIECAAAECBBZFQALAotSk6yBAYKxAWXM9Qf8TTzyx2nPPPYkRIECAAAECBAgQIECAAAECBAgQIECAAAECBAgQWCgBCQALVZ0uhgCBUQKPPPJIdeGFF1a77757ddhhh1WbbbYZLA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BAgAABAgQIECBAgAABAgQIECBAgAABAgslIAFgoarTxRAgQIAAAQIECBAgQIAAAQIECBAgQIAAAQIECBAgQIDAsgpIAFjWmnfdBAgQIECAAAECBAgQIECAAAECBAgQIECAAAECBAgQILBQAhIAFqo6XQwBAgQIECBAgAABAgQIECBAgAABAgQIECBAgAABAgQILKuABIBlrXnXTYAAAQ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BAgAABAgQIECBAgAABAgQIECBAgAABAgslIAFgoarTxRAgQIAAAQIECBAgQIAAAQIECBAgQIAAAQIECBAgQIDAsgpIAFjWmnfdBAgQIECAAAECBAgQIECAAAECBAgQIECAAAECBAgQILBQAhIAFqo6XQwBAgQIECBAgAABAgQIECBAgAABAgQIECBAgAABAgQILKuABIBlrXnXTYAAAQ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BAgAABAgQIECBAgAABAgQIECBAgAABAgslIAFgoarTxRAgQIAAAQIECBAgQIAAAQIECBAgQIAAAQIECBAgQIDAsgpIAFjWmnfdBAgQIECAAAECBAgQIECAAAECBAgQIECAAAECBAgQILBQAhIAFqo6XQwBAgQIECBAgAABAgQIECBAgAABAgQIECBAgAABAgQILKuABIBlrXnXTYAAAQ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CwagIP/76q7rj/zzMd7xXP3Xymz/swgU1Z4NE7bq3+/NuHV3wJT9njhdXm22y74s/7IIFNWeDx3/2kevx3d638ErbYvtp8u1eu/PM+SYAAAQIECBAgQIAAAQKDEpAAMKjqUBgCBAgQIECAAIFNTeCbt/6p+j8v/P3Mxd76KVV12klPq3bZfrOZj+UABDYVgT8//FD105M/UD12370zF3mnj/+X6unHvnvm4zgAgU1J4NEbPlg99rOzZi5yEgC2Ovj6mY/jAAQIECBAgAABAgQIECAwfwEJAPOvAyUgQIAAAQIECBDYhAX+67m/q2786Wyj/8vlf+DgJ1cnHLzl1Bo//elPq7/7u7+rttpqq+qjH/1oteOOOz7hGP/6r/9aXXzxxdX73//+6uUvf3n977/73e+q888/v7r55pur5zznOdX73ve+6ulPf/rI83/mM5+pbrjhhg3+fdttt62Pd/jhh1fbb7/9Bv/2n//5n9Vpp51WPfvZz66OP/746klPetLU1zaUD3zjG9+orrjiiuqDH/xg9YIXvKB3se6+++7qjDPOqF73utdVRx999LrP3XvvvdVXvvKV6s4776z+9Kc/VXF8/etfXx1yyCHVk5/85A2Of99991UXXnhh9bOf/az685//XDsfddRR1X777VdtttkTE0ZyvB/+8IdVyvyGN7yhetnLXvaE8j766KPVRRddVH3/+9+vHnnkkWq77barz33ggQeuaT395qKvVPf/j//W23Pcjlvts2+12//89NTH+vWvf1198pOfrH7/+99XH/rQh6rnP//5TzjGv//7v1fnnHNO9aY3vak68sgj639//PHHq29+85vV17/+9eopT3lK9Y53vKN66UtfOvL85T7NecqWeyL3R+6fl7zkJdXmm6+fCST1+PnPf766/fbbq4997GOd9/XUFzunD6y0Lxj1uRimPyvtN/fM3nvvXf3VX/1VtcMOO2xwlb/5zW+qL37xi9Utt9xS/fGPf6zvtbTzQw89tLOtp15/8Ytf1PfPFltsUb3rXe96glruw5w7ZUj7Sb3tscce1Vve8pZq1113XVPl33519ZLGkgCwkpkAyvPlla98Ze3V7utTX3//939fpT7/9m//dt2zIn/OfZW+Lf3UcccdVz/HurZyn+YzZUv/98xnPrM6+OCD6/6w3XeO6n/XtIJW4WSz9AVdz67cB9/+9rerq666qsr9kfrKd4Bj+m6+VgAAIABJREFUjz32Ce0390Paep4Xpa1n39TVzjvv3Hl1eb5cf/311Xe+853q7W9/e/Xc5z533X6lLx3Hkj44ffFTn/rUVdBzCAIECBAgQIAAAQLLKSABYDnr3VUTIECAAAECBAisksCQEgASZNl///3rQGQ7ANOVAPC1r32tuuuuu+r9L7300jo49t73vndkADgJADfddFN1xBFH1MHIJBAkqHbrrbfWgZd3vvOdGwSbf/WrX1WnnnpqHeDMcdvBmVWqgjU5TIK8CfaecMIJ1Qtf+MLe5/zxj39c/cM//EP1qle9qnrrW99af+5HP/pRHfTaeuut6/pKwPK6666rsm+CWAmslPr7+c9/Xp1++ul14P+AAw6oA/XXXHNNlaSABDsPOuigdWX5j//4jzpJIcdKACZbM+Gj7Jh2kjLlfEneyPUkWPOTn/ykDm4naaArsaD3RU+x44Nnn149eM4ZU3xi9K6zJgAksJggbpI82oGnrgSA+H32s5+t6yuBsQTaTjrppGqnnXbqLGRJAHjWs55VB6CzJfCZe+rBBx+sEwASPC0B0AT9/vEf/7Gul4985CMjg22rgreRD7LSvqDrcw899FCd8PTAAw9U++yzT7XnnnvWRglS5v5IHZQkqOybPij3Ru6tBCLLvfba1762Dk6Wtl6ClpdffnldH9le8YpX1H1Xe0tdJyCaAGiSexJEvfrqq+tjffjDH6523333jSy6/vCrmQDw1NddVj1px8OmLnt5vqTfSrJX6qW5dSUApH3nmZLnQvqcJLs873nPq9785jd3nr8kACQp47DDDqs/l/Zx44031v1hEi9y7zaT2Lr636kvbgAfmKUvaD+78pw/99xz6+fQi1/84jppKY6l/cawmQSV596Xv/zlJ7T1JL2kX8rzPVszceYHP/hBndiWfjT3YzMBIP1s6qVrSx3nu0juu3wvWavn0ACqWBEIECBAgAABAgQIrLqABIBVJ3VAAgQIECBAgACBZRIYWgJAAjAJUr/oRS/aoBraCQAlIJNR5xm1edttt9UBzHx21Ki7BGsS8G+/0P/lL39Zj+7MMZsBgWVqB32vNUkTCej/9re/3WC2hgRLkhSQGQGavgmKJbB54okn1oHObPlsAqB/+MMfqo9//OPVNttsUwegM4o9Ac+MpE1wJkH9rgSA733ve/WMAs1gf85/3nnn1UGhdv32vbaV7De0BIAEnNqJFbmurgSA3FOZySEzZ2QWhbPOOqseAd4MdjVNSgJARqo3g8pJ7sixEvhqB6VXYrron0ni0pVXXln9zd/8TZ1YU7Zrr722DiK/8Y1vXDdLQwleJpj4mte8pt613GtJfsrMCrvsskv99+nfEkxOQHOvvfaqR0inH20nACTYn3vtaU97Wn2vJJEnW2ZqOPPMM+v7L0HwtdqGlACQa06CS1wz00LZuhIA0melL0w9JvCfxKY77rijM+Eixyl9XAL8zdHhZYR6+rS/+Iu/qJ9hm3Ky2cZuN+n/L7jggjrpIvdKCbKX9puEgLTf/P3DDz9cffrTn6623HLLzraepJrcW9lK/5b6yH2ZWTSSwDbN8yT3dRJr8plpZtrZ2GaOT4AAAQIECBAgQGBTFJAAsCnWmjITIECAAAECBAgMRmBICQAJBCfAnABJMzAVrHYCQF7SJ1iWUa8ZwXzZZZdVmS45o/9GBU9GJQDk+CV4sO+++xq5N6Z1JiiSEckJ5rcDi9/97nfrwEwJ2ieonCUUEnxpT4ec+kzCRkYbJ+iVAFtGQSdokunou2Z8KMXKqPLUV5IHmqPVMyoziQWZjr5Mc7+xb7QhJQAk4JXgcLYEMDO1eNm6EgCyzEKWccg9k8SLBCATfCwB5bbdqASA7FeC0qnDLONRRtVubP9N7fgZvZzZK5J01JxKPteRGQESrMwsDrm3Ynr22WfXSRqf+MQnNhgZnkB/+rP0fa9+9atrhtwTmTkgM3KMq6vyb2WUcjEcd79uTOchJQBk5HgSKzIl/zHHHLMuuNyVAJC6TOJYgv/pc3L/JPmsBJTbZqMSALJfnmdf/epX61laPvCBD9Szadi6BfLcz1I+7cB8V/tNQkaWsMmsP81nQqnPJKGlv0oyTOon92WeQUlEHPd9oatkJTkuz6887yRxaMEECBAgQIAAAQIEZhOQADCbn08TIECAAAECBAgsucCQEgAysjjTIGcEXXt0X1dAONP+ZsTq/fffX49izSjzUaOXU83jXuiXgEBGp7dHpSfAU4LdCdRkyYBMKZxgQbbddtutDhYlkF22vvtl/5w7o4IztXeCSpkG/Oijj66n/C5rqqfsCUxl6ugEzhO4SPD8W9/6Vj3qtB0Mbwc+4pfRiSVoMmkd4xLEL8HCQw45pA6gJCgZowT12zMtJHhVAsoZeVwCXk2/4lPO3zXCP/uMSwAoFu0A6rjzbazbfEgJAEmcyZIMX/jCF+qlEZprmXclAJR1udPush111FF1IHPUtNXjgsr5fAlKN2cg6KqrdntP8C1tPedP8Kxsffcr69lnqvCMbk/gLSN4MxV7aaOl7PHJPlm2ICPdMwV+MxGlnLsE43NPZzRxGTVf2nI5XsrYtb3pTW+q75d2m0y/kEBltlx307ok16RcCSKXPin7thNo2vdluwzj6irXVpY2SbC5LNdRrjnrozf/fmPdO+W4Q0oAyGj+3A8Z+R3zMpV8VwJAyh/nPIPSJ2bmgDyDyvINbbdxCQDlWElgaiZmdNVzu72n/pI0kiVammva990v584SE1/60pfqGVTyuSQP5T7OTBJpo+X682/p29PX5xmQ2UMyHX+e2+02k2dkksLKM6fdF+TPCeR3benLSv/efnYl0P7YY4/Vz/zyfMwxymj/fLYkAo57zox6jpTyTJsAkJkJkpyQZ5oEjo3dazg+AQIECBAgQIDAMghIAFiGWnaNBAgQIECAAAECG01gaAkAxx57bD1iL8Go5lrUowLCCUgkoJZ1x0sgaxTWpBf6+fcE97MMQIJgXQHlf/u3f6unmk+AJGtnJxCfqbYzgrq5dEHf/ZLEkKBPruGAAw6og0cJQLXXsy/TeycY84xnPKMOTB166KH12scZJZyAYRkJnOtP8CXHKaOx20GUrnWME1hJMDTBlWI/KdBYrMto2DiU6bOzPnymyE4QqT1bQAnMJGh10EEHPaHKJiUAZKmBdtJDqa/UzbiZIFbzZhpaAkDa4D//8z/XU/431zLvSgAoDqn3tKtRS2eU/SYlAJR/z7rcZQr5dpAt58oI+LSNBP3Tjm+++ea6vC984QvXTX/ed78kMWTkdZaZSNJDzp17J3/OPZx2kL6hlC33awmYJriftplZKpIwkIBn2RK4TDCvjMZu9wW5XzPivsy4kM/l/19++eX1PVnsp0lKSYLOv/zLv6zrR0rSwfbbbz8yAaA9ir9PXSUJIUkiucYs+ZB+LPdvZu/IrBBdS7Cs5j3TPtaQEgASvM3U/xnZn1ks0n5yX4xKACj1nvaahI5mQLp9nZMSAMq/ZwaHJB8kGabd/6bustRG+sfcO2m3aW9XX311fe6yhE3f/VLG3C+5JxPQz5I6+W+WM0iCW5KIssROuf6UJ1tmCUkyTKbgT+JN7uFmf1xG4+feK6Ph231BzpvEg+aWfiFJbbm2Yt9+do1qi2m7WYYmyXjlmZLnWcrXlWiW8uQebi6j0Tz2pO8LzX3L8y8zEqUOct02AgQIECBAgAABAgRmE5AAMJufTxMgQIAAAQIECCy5wNASABIoLtPx77777hsEAS6++OLOF/l9q3DSC/32v7eDd2X67sw4kNGJGWmYLaNFE0RMQDEjIhNAT0Bl0n75bAJxSRZojjYt06nfc889dXAi09ynbAmSZsrvBH3KyOEECU855ZQ6IaGMwOwKvkwKopRAaspSgj4pX58EgGawKQkcZa3ycQHjcQHpnHdcAkBGWibomxHWmSkiFilDgmAZxZp6WNYEgLSjJGFkhHcCeUkASTud5N3nHuqbAJCZPErCRzvolxHGuTcy00BG/Gcry3mUab0TWJxmv7POOqs+XnM98Guvvbb6p3/6p/p+yaj/UvaM0o5RgrXZSuAuAdwyFXiZej8B0JNPPrmekWNSIL95DzTb5aTPFfcShE3gM8HKJCmMCxivpC6adZxrzKwjCbYmiSpbRlTn3s8I77XchpYAkBkYMh3/VVddVbfRTB8/LgGgr1XfBIDcr2XGh3b/W0a5J8CckfUlaSfB7ySClfuq735p/7l/0tbT/svsBZnRIIlp6VsT0M5/kxSRWSqSINKc7aacu5mEVmagyUw2mT0m26QR9yUZLvvm2kpZJj27sn/5bDyaywdNSiS75ZZbnrCUQKnPSd8XmvVelp9JeynX27dd2I8AAQIECBAgQIAAgW4BCQBaBgECBAgQIECAAIEZBIaYAFBGqH7nO9+pR+VmNN+4F/l9L3/SC/1JCQApV9afT3Dyne98Zz3Nb0ZdJoCWgEn+fwks9tkvgdpPfvKT9WjK9vTJZQRyAtkJyI0LnmSkcoIwZQRmCUb85V/+5bqRkJOCKGXGgn333beeTaDMptAnAaB8NiNFE3Btf7YZEC51NSkgPa6+y+jwBE0z6jsjxzMCNcGc1MU+++zzhBkH+raRafcb2gwAJXCYKbozC8RrX/va6u1vf3v1gx/8oB4dW6amn/Y6s/9Kgs7tdluOkSnLM916gs7ZEmDN6NncP5nCv+9+uc+SMNSeDaJMZ597NO15XDuOVYLhmfUigc0yRX7uu7Ke+6RAfgng514uI5dzXZM+l31GBT43VgJA+rH0rUmWyZIpSSjKSOz8XQLL46axX0m7mfSZoSUApE8pSTTp1xMAz6wrCYBn5pT20iOTrq/8+2okADQTEZIoklkuEpwvS7Pk3kkd9t2vzNKSJJnmDBgpc/qPzKSRJLQkJeT6s7WXoyjJBklUK8+x3E95hjVH1497hjUT0Jozl+R8k55d5Xlw33331fdeWbahfHZU4uC03wdG1XPKfv7551eZlaYk7PVtE/YjQIAAAQIECBAgQGC0gAQArYMAAQIECBAgQIDADAJDTADI5STQklH1mbI7L9UzOngtZgCYtARAypVA6t13310HuhPwy9T9mYq7uX55n/0mrSMehzJ18bjgSQn4//Vf/3W9DECCL9dff/0GwYhxQZQSvMz60WXK9NKkJiUAjPvsxloCIGXLzAeZPaGsWZ3AbZZEyMwAzcDtDLdGr48ONQEgAcCMtE87TUA3QbK1SgAYtwRAgs8JuGda7ow+znTrSRA5+OCD63upzGzRZ78S5EwbHLXlvsxsBOPacQn4J3EkQdDMMJFlFBLofMELXlAfelwgf1QAf9Ln8u/jgpcbawmAzFiSpTmSOJMR/yVhJ9eRPjeziWSUd4LJa7ENMQEg133jjTfWCV9pn0lWyUj5tUgAGLcEQMqVfvXcc8+tHnzwwbqOksSRqfuT7NJcBqfPfiURa1Q9lxH1mTljVAJAPptnTpacSSJOknrSvpI0kHuvlGnUM2zU7BmlTOOeXaNmrimfXYslAMoMQJk5IglDpQ9bi3vHOQgQIECAAAECBAgssoAEgEWuXddGgAABAgQIECCw0QWGmgCQCy8jyzMiMyMw8zK/ay3fvkjjRvwlmJgpjxOQSxBjm222GRn0yyjzTO+f0ZFJGLj33nvrkcsJtCYYU7ZJ+5WgZEZxJnDftSUAmUDKuASAlDkBlwRTE9BL4DflbwZfRgVR8tkzzjijHoVc1o9ulmNc4HRc4DPHGBc0LYGnUfW5khkfyrTTb37zm9fNfNC3bax0v6EmAOR6SnJGRuZmWYYkR2zMGQByv372s5+t3vrWt67zH9Vu0+6SvJGZCVJv+XNGojdnn8g1jNuvTN+fQGiWgijToTfrMsHUjAge144TREw5c5zcAwn+JymguZb3qLacz5533nn1EgsJmrenzx93D0wKXpYEh1xPe9T1pMSccbM1ZGT2BRdcMHJd9Ixkbs+osNL7o8/nhpoAUOonyVRp02nfGzMB4K677qqfQZlJpcw8MaqeU7b8W8p022231f13EjfaszdM2q/0w5kBIAkh7S3B+z333LOe3WZcAkAzCS2JZHmmJJkmxy3bqL4g/VSOnWdnV+LJqGfXpMSBnHfcc2bSkgSTZggo11WW0sjSAyVhqE+7tw8BAgQIECBAgAABAuMFJABoIQQIECBAgAABAgRmEBhyAkAzuJb1gBN031gJAAlGZoRnCUJmFF87eNeeZrmwl0DrbrvtVo+gT7AkU0eX6ZhH7Zd9sgTAs5/97CcsAdCu0knBigRJrr766irB70ztnQBSRjSXrSuIMikAmc+OCkCVkcsJiCXolNHb7a0kVeTvm+tV588XXXRRPRI8f58139vbtAkAZR35BJSzlnVM12IbcgJATC655JLq0ksvrXbdddcqI1U3VgJAWUs8o46b/u12m3aTfTNKuIwMbgZay5IXffbLyOyMhM79NylgPSlgntHeCeRnuYTMNJKEiSOPPHJdE+oK5PcJQI5KACifTVJTgstZqqE9cjj75PpS9kw7n0SgspVki/e85z11wLi9jUsAyH2XPqKrL019NWdBWYt7aKgJALn2MivCY489VtdP+vaNsQRAWfbm2muvrZ8FGc3f1f/m3nnkkUfq2WaaCS8lWS4B9/T9ffcrSQdp7+0lAJp1Py4ZJfuVf8/yA+l7MxvAJz7xiQ3abNczbFISWY49KgEg15yp97NE0FFHHbXB7Ael7OX6yj7l78c9m8o+fRIAsnRGZs3I95O1nDVjLe5L5yBAgAABAgQIECAwbwEJAPOuAecnQIAAAQIECBDYpAWGnAAQ2F/+8pfVqaeeWk/5nm1jJADkHBmBmKBAcxR8O3iXYPenPvWparvttqvXC0+wI1sC+QkCJCCTkboJXvbZb4sttqhHHmf9+ozcbwbycq4EbDOiOEGnSQkAZVrvUqaTTz65LmfZuoIoZZ34TL9+zDHHdE5d3BU4LdPJ55ztNZfbN0MZHZkkgYwkLV4Z6ZrlHcpsC+3PTZMAkJkWrrnmmnrN6sykkCDuWk3DPOQEgKb1PffcUxNvjASA+Ke+kmiQQHbTv91us1/+lynVk2xTttRflnRI8POlL31pvU+f/TJdf0az77ffftVxxx23QVJBRv/m/sl9OSkBIP3LKaecUhcn7bs9G0ZXIL8kDSURIf1Sc/r1cl2jEgcuu+yyOtEgSQaZvWBUe831ZeaGY489tk5KyJaEiSznkOBmc4315j00LgGgjNbO8ggxS/+SrQS7k5zRnP1gYz/ghpwAkGtPUP7zn/98lSB9kjBWOwEgx81sMqnnLGXSDCS32235c9p1c/mGJMel/WYU//HHH7+uvU/ar8wek9kv2n15ZrbJv2dU+6OPPjp2BoA4XXnllfU9m8S3LAPSng6/3ReUpKG0x+bzoetZkGMnWazMsJPgf+77JLk17/v2Z8v1xTifT9vOdvvtt1dnnnlm3W+U2Rban+2TAJBy5RnXTNrY2PeL4xMgQIAAAQIECBBYFgEJAMtS066TAAECBAgQIEBgowgMPQEgF10C1XmJP2sCwE033VQdccQR9Yi9BAduueWWesRrghbvfOc7q6zjW7Z28K6M2s2o6kxz/LrXva7eNcHL++67rx6FmGP33S+fLSMgE4BMMCNB8iQkZDR/gvlJNMjUzpMSAMp06JlOPYHCdvClnQCQteEzTXOSEFLmkjhQrn3U1OkJPiYYlsDkvvvu+4Qpz/P5Lbfcstprr71q03J9GbV6wAEH1EkJxStlLEHNduOelACQcmTq6yRPpA4TwIpd2kf7WjbKjfP/H3ToCQApZglUx2w1EgCyHviBBx5YC2TEf+6p+GfUcoKSTf92u2229wTf9thjjypTzicAuv3229ezByTI2ne/MntAPp+ZJEoSTdpY7qO0sYyKnpQAUGaQSLA3Qdgk8qT9juoLkqCTpJ/ct7l/cr80twQac5yHH364nuUjZcuSHNnK2vLpgw477LDOxIGy9EeZaSPO8UoANKOrEzTtk7iT5IRy3lK+plnOk0SMJDF9+9vfrh566KEnJCNtzPsnxx56AkAJVOc5sRoJAOlzU++lf0x7yPMjs3QkCN+c6aHdbifVXYL/eY703S/+ZQab3ANpC7vvvvu6ezKz2iQhIckt45YAyHGSEJZ7Iol0XQHxdl+Q2S8yE0z6gK7nQLkHpn12pSyxLLPSlNkR8hzNMzv3bJ6v8U8CTf6+a5uUAFCSC/LZtUyY2dj3o+MTIECAAAECBAgQGIqABICh1IRyECBAgAABAgQIbJICm0ICQAIKWdc+gcJZEwBuuOGGDepp2223rV7+8pdXhx9+eB2AbG6jRu/mGBm9myBltgTyMpI3wccymjbBlD775fMJSGQUYUYsJ9iUEcsJ4hx99NHVNttsU59jUgJA9sna3gnOl2nUm9fSDqKUtZFHNdqMDk7gsB2AKlM9J2g0amsHyRLcypTjqb+MFo9XAtE5x6iRz5MSAEo5ksiQQM+hhx5amxX/tboZN4UEgGbSxmokAMS+bAkMZsrv3D9JAGj7d7XbdntPIC73YBJomoH0vvvl+r71rW/VI5DzmZTpOc95Tj2leRkxPCkBINeT5JkkxWQZjUwZPq4vKMdrWjT3f/7zn18nEWTkdDsBoLTtcW202c+1HZJEc8ghh9RJGF2zDuS442YAyL+3zXIfJtiba0/iwlrNoJGyDD0BIGUsCVNJbpp1BoAkj5QtzglAJ5kjCR7NpJNmPaa+y5IUfeuu7345T7OPzufyXExQPokKWW5g0hIApU2dffbZ1QMPPNA5s0u7L8if28/j5j1R7oFpn105RrOfaz+L00cl6SBLbySRb9Q2KQHghz/8YZXrzT2T+rERIECAAAECBAgQILC6AhIAVtfT0QgQIECAAAECBJZMYAgJAEtG7nIXSGAICQALxOlSllBgCAkAS8jukgkQIECAAAECBAgQIDBoAQkAg64ehSNAgAABAgQIEBi6gASAodeQ8g1ZQALAkGtH2TYFAQkAm0ItKSMBAgQIECBAgAABAgTWVkACwNp6OxsBAgQIECBAgMCCCaxmAsAnjtyyesdr1q+bvWBULofAEwR+c9FXqvv/x39bFZmt9tm32u1/fnpVjuUgBDYVgdVMANjq4Ourzbd75aZy6cpJgAABAgQIECBAgAABAiMEJABoGgQIECBAgAABAgRmEPjmrX+q/u8v/7767aMzHKSqqp2326z6f96/VbXL9pvNdiCfJrAJCfz54Yeqn/1vH6/+cOftM5f6Wf/7/1Ftd9RbZj6OAxDYlAT+cNN/qf74k/935iI/aee3VU/d/4szH8cBCBAgQIAAAQIECBAgQGD+AhIA5l8HSkCAAAECBAgQIECAAAECBAgQIECAAAECBAgQIECAAAECBGYWkAAwM6EDECBAgAABAgQIECBAgAABAgQIECBAgAABAgQIECBAgACB+QtIAJh/HSgBAQIECBAgQIAAAQIECBAgQIAAAQIECBAgQIAAAQIECBCYWUACwMyEDkCAAAECBAgQIECAAAECBAgQIECAAAECBAgQIECAAAECBOYvIAFg/nWgBAQIECBAgAABAgQIECBAgAABAgQIECBAgAABAgQIECBAYGYBCQAzEzoAAQIECBAgQIAAAQIECBAgQIAAAQIECBAgQIAAAQIECBCYv4AEgPnXgRIQIECAAAECBAgQIECAAAECBAgQIECAAAECBAgQIECAAIGZBSQAzEzoAAQIECBAgAABAgQIECBAgAABAgQIECBAgAABAgQIECBAYP4CEgDmXwdKQIAAAQIECBAgQIAAAQIECBAgQIAAAQIECBAgQIAAAQIEZhaQADAzoQMQIECAAAECBAgQIECAAAECBAgQIECAAAECBAgQIECAAIH5C0gAmH8dKAEBAgQIECBAgAABAgQIECBAgAABAgQIECBAgAABAgQIEJhZQALAzIQOQIAAAQIECBAgQIAAAQIECBAgQIAAAQIECBAgQIAAAQIE5i8gAWD+daAEBAgQIECAAAECBAgQIECAAAECBAgQIECAAAECBAgQIEBgZgEJADMTOgABAgQIECBAgAABAgQIECBAgAABAgQIECBAgAABAgQIEJi/gASA+deBEhAgQIAAAQIECBAgQIAAAQIECBAgQIAAAQIECBAgQIAAgZkFJADMTOgABAgQIECAAAECBAgQIECAAAECBAgQIECAAAECBAgQIEBg/gISAOZfB0pAgAABAgQIECBAgAABAgQIECBAgAABAgQIECBAgAABAgRmFpAAMDOhAxAgQIAAAQIECBAgQIAAAQIECBAgQIAAAQIECBAgQIAAgfkLSACYfx0oAQECBAgQIECAAAECBAgQIECAAAECBAgQIECAAAECBAgQmFlAAsDMhA5AgAABAgQIECBAgAABAgQIECBAgAABAgQIECBAgAABAgTmLyABYP51oAQECBAgQIAAAQIECBAgQIAAAQIECBAgQIAAAQIECBAgQGBmAQkAMxM6AAECBAgQIECAAAECBAgQIECAAAECBAgQIECAAAECBAgQmL+ABID514ESECBAgAABAgQIECBAgAABAgQIECBAgAABAgQIECBAgACBmQUkAMxM6AAECBAgQIAAAQIECBAgQIAAAQIECBAgQIAAAQIECBAgQGD+AhIA5l8HSkCAAAECBAgQIECAAAECBAgQIECAAAECBAgQIECAAAECBGYWkAAwM6EDECBAgAABAgQIECBAgAABAgQIECBAgAABAgQIECBAgACB+QtIAJh/HSgBAQIECBAgQIAAAQIECBAgQIAAAQIECBAgQIAAAQIECBCYWUACwMyEDkCAAAECBAgQIECAAAECBAgQIECAAAECBAgQIECAAAECBOYvIAFg/nWgBAQIECBAgAABAgQIECBAgAABAgQIECBAgAABAgR3EJdhAAAgAElEQVQIECBAYGYBCQAzEzoAAQIECBAgQIAAAQIECBAgQIAAAQIECBAgQIAAAQIECBCYv4AEgPnXgRIQIECAAAECBAgQIECAAAECBAgQIECAAAECBAgQIECAAIGZBSQAzEzoAAQIECBAgAABAgQIECBAgAABAgQIECBAgAABAgQIECBAYP4CEgDmXwdKQIAAAQIECBAgQIAAAQIECBAgQIAAAQIECBAgQIAAAQIEZhaQADAzoQMQIECAAAECBAgQIECAAAECBAgQIECAAAECBAgQIECAAIH5C0gAmH8dKAEBAgQIECBAgAABAgQIECBAgAABAgQIECBAgAABAgQIEJhZQALAzIQOQIAAAQIECBAgQIAAAQIECBAgQIAAAQIECBAgQIAAAQIE5i8gAWD+daAEBAgQIECAAAECBAgQIECAAAECBAgQIECAAAECBAgQIEBgZgEJADMTOgABAgQIECBAgAABAgQIECBAgAABAgQIECBAgAABAgQIEJi/gASA+deBEhAgQIAAAQIECBAgQIAAAQIECBAgQIAAAQIECBAgQIAAgZkFJADMTOgABAgQIECAAAECBAgQIECAAAECBAgQIECAAAECBAgQIEBg/gISAOZfB0pAgAABAgQIECBAgAABAgQIECBAgAABAgQIECBAgAABAgRmFpAAMDOhAxAgQIAAAQIECBAgQIAAAQIECBAgQIAAAQIECBAgQIAAgfkLSACYfx0oAQECBDYQOPfcc6urrrqqOvXUU8kQIEBg6QXuuuuu2uB5z3ve0lsAIECAwK233lptv/321c477wyDAAECBKqquu+++6pf//rX1V577cWDAAECSy/g9/PSNwEABAg0BJb997MEALcDAQIEBibw3//7f6++8IUvVN/73vcGVjLFIUCAwNoL3HzzzfVJX/ziF6/9yZ2RAAECAxO47rrrqp122klS1MDqRXEIEJifQIJdDzzwQPWqV71qfoVwZgIECAxEwO/ngVSEYhAgMAiBZf/9LAFgEM1QIQgQILBeQAKA1kCAAIH1Al5gaA0ECBBYL7DsLzC0BQIECLQFJABoEwQIEPD7WRsgQIBAl8Cy/36WAOC+IECAwMAEJAAMrEIUhwCBuQpIAJgrv5MTIDAwgWV/gTGw6lAcAgQGICABYACVoAgECAxGwO/nwVSFghAgMACBZf/9LAFgAI1QEQgQINAUkACgPRAgQGC9gBcYWgMBAgTWCyz7CwxtgQABAm0BCQDaBAECBPx+1gYIECDQJbDsv58lALgvCBAgMDABCQADqxDFIUBgrgISAObK7+QECAxMYNlfYAysOhSHAIEBCEgAGEAlKAIBAoMR8Pt5MFWhIAQIDEBg2X8/SwAYQCNUBAIECDQFJABoDwQIEFgv4AWG1kCAAIH1Asv+AkNbIECAQFtAAoA2QYAAAb+ftQECBAh0CSz772cJAO4LAgQIDExAAsDAKkRxCBCYq4AEgLnyOzkBAgMTWPYXGAOrDsUhQGAAAhIABlAJikCAwGAE/H4eTFUoCAECAxBY9t/PEgAG0AgVgQABAk0BCQDaAwECBNYLeIGhNRAgQGC9wLK/wNAWCBAg0BaQAKBNECBAwO9nbYAAAQJdAsv++1kCgPuCAAECAxOQADCwClEcAgTmKiABYK78Tk6AwMAElv0FxsCqQ3EIEBiAgASAAVSCIhAgMBgBv58HUxUKQoDAAASW/fezBIABNEJFIECAQFNAAoD2QIAAgfUCXmBoDQQIEFgvsOwvMLQFAgQItAUkAGgTBAgQ8PtZGyBAgECXwLL/fpYA4L4gQIDAwAQkAAysQhSHAIG5CkgAmCu/kxMgMDCBZX+BMbDqUBwCBAYgIAFgAJWgCAQIDEbA7+fBVIWCECAwAIFl//0sAWAAjVARCBAg0BSQAKA9ECBAYL2AFxhaAwECBNYLLPsLDG2BAAECbQEJANoEAQIE/H7WBggQINAlsOy/nyUAuC8IECAwMAEJAAOrEMUhQGCuAhIA5srv5AQIDExg2V9gDKw6FIcAgQEISAAYQCUoAgECgxHw+3kwVaEgBAgMQGDZfz9LABhAI1QEAgQINAUkAGgPBAgQWC/gBYbWQIAAgfUCy/4CQ1sgQIBAW0ACgDZBgAABv5+1AQIECHQJLPvvZwkA7gsCBAgMTEACwMAqRHEIEJirgASAufI7OQECAxNY9hcYA6sOxSFAYAACEgAGUAmKQIDAYAT8fh5MVSgIAQIDEFj2388SAAbQCBWBAAECTQEJANoDAQIE1gt4gaE1ECBAYL3Asr/A0BYIECDQFpAAoE0QIEDA72dtgAABAl0Cy/77WQKA+4IAAQIDE5AAMLAKURwCBOYqIAFgrvxOToDAwASW/QXGwKpDcQgQGICABIABVIIiECAwGAG/nwdTFQpCgMAABJb997MEgAE0QkUgQIBAU0ACgPZAgACB9QJeYGgNBAgQWC+w7C8wtAUCBAi0BSQAaBMECBDw+1kbIECAQJfAsv9+lgDgviBAgMDABCQADKxCFIcAgbkKSACYK7+TEyAwMIFlf4ExsOpQHAIEBiAgAWAAlaAIBAgMRsDv58FUhYIQIDAAgWX//SwBYACNUBEIECDQFJAAoD0QIEBgvYAXGFoDAQIE1gss+wsMbYEAAQJtAQkA2gQBAgT8ftYGCBAg0CWw7L+fJQC4LwgQIDAwAQkAA6sQxSFAYK4CEgDmyu/kBAgMTGDZX2AMrDoUhwCBAQhIABhAJSgCAQKDEfD7eTBVoSAECAxAYNl/P0sAGEAjVAQCBAg0BSQAaA8ECBBYL+AFhtZAgACB9QLL/gJDWyBAgEBbQAKANkGAAAG/n7UBAgQIdAks++9nCQDuCwIECAxMQALAwCpEcQgQmKuABIC58js5AQIDE1j2FxgDqw7FIUBgAAISAAZQCYpAgMBgBPx+HkxVKAgBAgMQWPbfzxIABtAIFYEAAQJNAQkA2gMBAgTWC3iBoTUQIEBgvcCyv8DQFggQINAWkACgTRAgQMDvZ22AAAECXQLL/vtZAoD7ggABAgMTkAAwsApRHAIE5iogAWCu/E5OgMDABJb9BcbAqkNxCBAYgIAEgAFUgiIQIDAYAb+fB1MVCkKAwAAElv33swSAATRCRSBAgEBTQAKA9kCAAIH1Al5gaA0ECBBYL7DsLzC0BQIECLQFJABoEwQIEPD7WRsgQIBAl8Cy/36WAOC+IECAwMAEJAAMrEIUhwCBuQpIAJgrv5MTIDAwgWV/gTGw6lAcAgQGICABYACVoAgECAxGwO/nwVSFghAgMACBZf/9LAFgAI1QEQgQINAUkACgPRAgQGC9gBcYWgMBAgTWCyz7CwxtgQABAm0BCQDaBAECBPx+1gYIECDQJbDsv58lALgvCBAgMDABCQADqxDFIUBgrgISAObK7+QECAxMYNlfYAysOhSHAIEBCEgAGEAlKAIBAoMR8Pt5MFWhIAQIDEBg2X8/SwAYQCNUBAIECDQFJABoDwQIEFgv4AWG1kCAAIH1Asv+AkNbIECAQFtAAoA2QYAAAb+ftQECBAh0CSz772cJAO4LAgQIDExAAsDAKkRxCBCYq4AEgLnyOzkBAgMTWPYXGAOrDsUhQGAAAhIABlAJikCAwGAE/H4eTFUoCAECAxBY9t/PEgAG0AgVgQABAk0BCQDaAwECBNYLeIGhNRAgQGC9wLK/wNAWCBAg0BaQAKBNECBAwO9nbYAAAQJdAsv++1kCgPuCAAECAxOQADCwClEcAgTmKiABYK78Tk6AwMAElv0FxsCqQ3EIEBiAgASAAVSCIhAgMBgBv58HUxUKQoDAAASW/fezBIABNEJFIECAQFNAAoD2QIAAgfUCXmBoDQQIEFgvsOwvMLQFAgQItAUkAGgTBAgQ8PtZGyBAgECXwLL/fpYA4L4gQIDAwAQkAAysQhSHAIG5CkgAmCu/kxMgMDCBZX+BMbDqUBwCBAYgIAFgAJWgCAQIDEbA7+fBVIWCECAwAIFl//0sAWAAjVARCBAg0BSQAKA9ECBAYL2AFxhaAwECBNYLLPsLDG2BAAECbQEJANoEAQIE/H7WBggQINAlsOy/nyUAuC8IECAwMAEJAAOrEMUhQGCuAhIA5srv5AQIDExg2V9gDKw6FIcAgQEISAAYQCUoAgECgxHw+3kwVaEgBAgMQGDZfz9LABhAI1QEAgQINAUkAGgPBAgQWC/gBYbWQIAAgfUCy/4CQ1sgQIBAW0ACgDZBgAABv5+1AQIECHQJLPvvZwkA7gsCBAgMTEACwMAqRHEIEJirgASAufI7OQECAxNY9hcYA6sOxSFAYAACEgAGUAmKQIDAYAT8fh5MVSgIAQIDEFj2388SAAbQCBWBAAECTQEJANoDAQIE1gt4gaE1ECBAYL3Asr/A0BYIECDQFpAAoE0QIEDA72dtgAABAl0Cy/77WQKA+4IAAQIDEygJANsfe8XASqY4BAgQIECAAAECm7LAqZe9YVMuvrITIECAAAECPQS23n/naruDvtRjT7sQIECAAIHJAptvt1+15Yv+r+pJz3zT5J0HtIcEgMcff3xA9aEoBAgQWHoBCQBL3wQAECBAgAABAgQ2ioAEgI3C6qAECBAgQGBQAk/b/1nV9gd9eVBlUhgCBAgQ2NQFNq+2ev2V1eY7HLjJXIgEAAkAm0xjVVACBJZDQALActSzqyRAgAABAgQIrLWABIC1Fnc+AgQIECCw9gISANbe3BkJECCwDAJb7Pqu6in7fW6TuVQJABIANpnGqqAECCyHgASA5ahnV0mAAAECBAgQWGsBCQBrLe58BAgQIEBg7QUkAKy9uTMSIEBgGQQ223rv6mmH/WiTuVQJABIANpnGqqAECCyHgASA5ahnV0mAAAECBAgQWGsBCQBrLe58BAgQIEBg7QW2fvVO1XYHfnXtT+yMBAgQILDQAptvv3+11UHf3WSuUQKABIBNprEqKAECyyEgAWA56tlVEiBAgAABAgTWWkACwFqLOx8BAgQIEFh7AQkAa2/ujAQIEFgGAQkAm1Ytb/a4BIBNq8aUlgCBhReQALDwVewCCRAgQIAAAQJzEZAAMBd2JyVAgAABAmsqIAFgTbmdjAABAksjIAFg06pqCQCbVn0pLQECSyAgAWAJKtklEiBAgAABAgTmICABYA7oTkmAAAECBNZYQALAGoM7HQECBJZEQALAplXREgA2rfpSWgIElkBAAsASVLJLJECAAAECBAjMQUACwBzQnZIAAQIECKyxgASA/4+9O3+WrCrzhb8KKKuKoQoosBCxQBCZZSoERBEBBbW1QwWRphlk7Na4ETfujbj3/gP9w/vTG+8PNM2g4hR0hyIhKK0IqIAylQgKKsiMIlDQjDIqvPHsa56TnMpTledU7txr5fpkhHG1KnOvZ32eJ+v2zv3NnWMGtxwBAgQqERAAKKvRAgBl9Uu1BAhUICAAUEGTbZEAAQIECBAg0IGAAEAH6JYkQIAAAQJjFhAAGDO45QgQIFCJgABAWY0WACirX6olQKACAQGACppsiwQIECBAgACBDgQEADpAtyQBAgQIEBizgADAmMEtR4AAgUoEBADKarQAQFn9Ui0BAhUICABU0GRbJECAAAECBAh0ICAA0AG6JQkQIECAwJgFBADGDG45AgQIVCIgAFBWowUAyuqXagkQqEBAAKCCJtsiAQIECBAgQKADAQGADtAtSYAAAQIExiwgADBmcMsRIECgEgEBgLIaLQBQVr9US4BABQICABU02RYJECBAgAABAh0ICAB0gG5JAgQIECAwZgEBgDGDW44AAQKVCAgAlNVoAYCy+qVaAgQqEBAAqKDJtkiAAAECBAgQ6EBAAKADdEsSIECAAIExCwgAjBnccgQIEKhEQACgrEYLAJTVL9USIFCBgABABU22RQIECBAgQIBABwICAB2gW5IAAQIECIxZQABgzOCWI0CAQCUCAgBlNVoAoKx+qZYAgQoEBAAqaLItEiBAgAABAgQ6EBAA6ADdkgQIECBAYMwCAgBjBrccAQIEKhEQACir0QIAZfVLtQQIVCAgAFBBk22RAAECBAgQINCBgABAB+iWJECAAAECYxYQABgzuOUIECBQiYAAQFmNFgAoq1+qJUCgAgEBgAqabIsECBAgQIAAgQ4EBAA6QLckAQIECBAYs4AAwJjBLUeAAIFKBAQAymq0AEBZ/VItAQIVCAgAVNBkWyRAgAABAgQIdCAgANABuiUJECBAgMCYBQQAxgxuOQIECFQiIABQVqMFAMrql2oJEKhAQACggibbIgECBAgQIECgAwEBgA7QLUmAAAECBMYsIAAwZnDLESBAoBIBAYCyGi0AUFa/VEuAQAUCAgAVNNkWCRAgQIAAAQIdCAgAdIBuSQIECBAgMGYBAYAxg1uOAAEClQgIAJTVaAGAsvqlWgIEKhAQAKigybZIgAABAgQIEOhAQACgA3RLEiBAgACBMQsIAIwZ3HIECBCoREAAoKxGCwCU1S/VEiBQgYAAQAVNtkUCBAgQIECAQAcCAgAdoFuSAAECBAiMWUAAYMzgliNAgEAlAgIAZTVaAKCsfqmWAIEKBAQAKmiyLRIgQIAAAQIEOhAQAOgA3ZIECBAgQGDMAgIAYwa3HAECBCoREAAoq9ECAGX1S7UECFQgIABQQZNtkQABAgQIECDQgYAAQAfoliRAgAABAmMWEAAYM7jlCBAgUImAAEBZjRYAKKtfqiVAoAIBAYAKmmyLBAgQIECAAIEOBAQAOkC3JAECBAgQGLOAAMCYwS1HgACBSgQEAMpqtABAWf1SLQECFQgIAFTQZFskQIAAAQIECHQgIADQAbolCRAgQIDAmAUEAMYMbjkCBAhUIiAAUFajBQDK6pdqCRCoQEAAoIIm2yIBAgQIECBAoAMBAYAO0C1JgAABAgTGLCAAMGZwyxEgQKASAQGAshotAFBWv1RLgEAFAgIAFTTZFgkQIECAAAECHQgIAHSAbkkCBAgQIDBmAQGAMYNbjgABApUICACU1WgBgLL6pdqU0rPPPpvOPffc9Mwzz6zlsXTp0vSBD3wgve9970sLFy4s0qu3vx133DGddNJJWe/h6quvTtddd10688wz08qVK9PDDz+cvv71r6eTTz65+d8e8xMQAJifm1cRIECAAAECBAisW0AAwIQQIECAAIHJFxAAmPwe2yEBAgS6EBAA6EJ9/msKAMzfzis7EuhdIN9kk03SEUccMXWh/4UXXki33nprevzxx9NOO+2UTjvttLRkyZKOqpz/sgIA87eblFcKAExKJ+2DAAECBAgQIJCXgABAXv1QDQECBAgQaENAAKANVcckQIAAAQGAsmZAAKCsfqm27w4AW265ZTr99NPT4sWLp1xef/31dNVVV6Vrr702/d3f/V06/PDDizMrPQDwH//xH+nzn/982mabbYqzz6VgAYBcOqEOAgQIECBAgMBkCQgATFY/7YYAAQIECAwSEAAwFwQIECDQhoAAQBuq7R1TAKA9W0duSaB3gXxQACCWfPLJJ9N5552Xdthhh3TKKaekjTfeuKVK2jls6QGAb33rW81PAixbtqwdoAqOKgBQQZNtkQABAgQIECDQgYAAQAfoliRAgAABAmMWEAAYM7jlCBAgUImAAEBZjRYAKKtfql3PHQACqHcBfauttmruEPDGG2+kL3/5yynuDrD77runG264Ib3lLW9JX/ziF5uL1C+//HK68sor0y9+8Yv02muvpU033TQdcMAB6ZhjjkmLFi16k/nTTz+drrjiinT33Xc3z126dGk69thjm+dvtNFGU8+deczZnvfKK680a69evTr95S9/Sdtuu23zswZxF4Mdd9wxnXTSSc0xv/nNb6aHHnpoqubeQldffXW67rrrmgvuK1euTA8//HC66KKL0qpVq9Jzzz2X7rrrrrT33ntPHWfYugYN2u9///v03e9+N61ZsybFzy/EGgsXLky33HLL1PozXxdGP//5z9P111/f1BNhjOjBJz/5yRT96X8Mazvs84bdaxzv8ssvT7/73e/SX//616anceeIww47bCo8EjN0zz33NL2P/cfj7W9/e/r4xz+edtlllzftYy7zNNsbWgDAP3UECBAgQIAAAQJtCAgAtKHqmAQIECBAIC8BAYC8+qEaAgQITIqAAEBZnRQAKKtfqh0iABAXai+++OK0zz77pBNPPLG5wB8BgLg4Ho/tttuuubj+kY98pPm7uGAeF6fjIv5OO+2Ufvvb36Zf//rXzX8/7bTT0pIlS5rXPf74481x4jWHHnpoWr58eRMaePDBB9PRRx+djjrqqLRgwYL01FNPNcd88cUX1/m8OE7U+cADD6R3vvOdaf/992+O9atf/aoJF+y7777zDgC8+uqrzcXrnXfeublAHaGCYesaNGRR0yWXXNIEJ2Lvm222Wbr55pvTE0880fwEQy+A0P/a3v4iuHDggQc2dTz22GPpxhtvbC6yn3POOWmLLbaYk+2oezCbSfTk4IMPTp/61Keant5+++0pftogAhqHHHJICt8INjz//PPp1FNPbUIN8egdb5h5WtebWQDAP3UECBAgQIAAAQJtCAgAtKHqmAQIECBAIC8BAYC8+qEaAgQITIqAAEBZnRQAKKtfql1HACC+4f+HP/wh/fu//3uKb3X3Lsz2AgBx8Tn+rPeN7fhW92WXXZZuvfXWdPLJJ6c999yz8Y0/j4vb8Xcf/vCHm4v78c3w+Bb+vffe29xVIMIB8Yg/jwvD8e34uKC9YsWK5nVxwXjm877+9a+nP/7xj83zttlmm+Zb/3G7/A984APNN8njQnM8IgQQQYPddttt3gGAt771rc36cTeD3p6GrWvmkL300kvpwgsvbEISUXtcBO/fe3xzflAA4P7772/2FxfMP/jBD04d9qabbmqM4ucZ9tprr6FtY91R9yDuBhHf/v+Hf/iHtN9++zU1Rvgi/OOnJOIuERF2iKBGhB3if8dPT8Tj0UcfTRdccEEzT//4j//Y/Nmw87S+N7IAwPqE/D0BAgQIECBAgMB8BAQA5qPmNQQIECBAoCwBAYCy+qVaAgQIlCIgAFBKp/5vnQIAZfVLtX0BgGeeeWagR9yWPm4x/973vre5qN4LAMST46J4fGM9HnFB+9xzz01bb7118+fxut4jvr0fF3fjG+/xd/GN73hu3D0gLlzHt+t7jwgd/OxnP2tuGR/fbJ/teRE0uPTSS5u7CsQ3xuMb9fFTAmeffXbafvvtp47X+wmDDfkJgLiFfQQXeo/eXgfVP7OumaixvwgAxB0VPvOZz0wFFeJ5M3+CYJgBjbsrRBgi7sAQNa6rtmFth33ezL3GnQ0iVPD+97+/qaf3kw8ReoggQFz8j592iF5F0OGzn/1sExSJP4vAyZ///Ofmv0fQIu4GMOw89WZwNi8BgGEmyXMIECBAgAABAgTmKiAAMFcxzydAgAABAuUJCACU1zMVEyBAoAQBAYASujRdowBAWf1SbV8AIH6HPm5t33/hPi7Yxu30+/9stgBA/CRA3Kp/jz32aH4qoP8R3+z/2te+lv70pz813/qOi/Lx3IMOOih94hOfmLUPvWPGmrM94m4D7373u5tvmcedCuL4y5Ytm3p6GwGAYeuKi/wzH3fddVdj0bsbQv/fry8A8MILLzQhgbjoHxfI+x+9AECvtmFth33e+noQe40+f//7328CHPGIPrznPe9pwhxbbbXVVLkRNonQwiOPPNKEPyJIET+FED/T0AsNzGWe+vs9aE4EAPxTR4AAAQIECBAg0IaAAEAbqo5JgAABAgTyEhAAyKsfqiFAgMCkCAgAlNVJAYCy+qXadfwEwGw46wsAxEXc+GZ7/2O2AEBcGD7mmGNm7UPvIvAOO+zQhAUGPSKgsGTJkk4CAOurq3d7+/665xsAiIvmcReFV155pQlqxE8axMXy+CZ93AlhZgBgWNthnzeXvcZdCO68887029/+NsVPF/zlL39p+vyhD31o6o4H8Y3/+BmA2267Ld1zzz1NOCS++f/5z38+rVy5MvV6P8w8CQD4p4wAAQIECBAgQKALAQGALtStSYAAAQIExisgADBeb6sRIECgFgEBgLI6LQBQVr9UO8IAQO/W89tss01zW/7+uwbEN9fPO++85hbw6/sJgLjQ/cADDzR3HohH3AY+buk/86cCZjYvbisfF5LPOeec5hvlvUcbdwCIGoeta2advZ8AiG/GzwxKrOsOADfccEP63ve+1zjEbfN7j7n8BEC/bdxqf7afV5hPD954440UP/UQF/Z7t/qPGuP2/xdffHFzsT96s+222za3+o/5iOBG7/Hggw82z3v729/ezE+8LuobZp78BIB/yggQIECAAAECBLoQEADoQt2aBAgQIEBgvAICAOP1thoBAgRqERAAKKvTAgBl9Uu1IwwAxAXg+Cb6L37xixS35e+/SH3LLbc0f9e77X3cESB+Kz6+HR4Xe3faaaemF3GMyy67LMVvyZ999tlpxYoVzfPim+QnnHBC2m+//aZ6FhepH3300bT77rs3vxv/m9/8prm1fvz+/Mc//vGpb5rfe++96Stf+UpTz0knndS8PmqJb56feeaZU0GD+I36b3zjG034IP68/1vohx9+eDr66KOn1u7VP0xdM4cs1omfK1izZs3UBfF4ThwzbosfJr31+1977bXXph/+8IfNHiI8EI+42H7VVVel+LveHQDmajuqHixYsCBFCCPuSBAhj/6eXnHFFc1cnHXWWWnzzTdP//qv/5qWLl2azjjjjKkQQIQC4g4HcTE/Xv+Wt7xl6Hla3xvZTwCsT8jfEyBAgAABAgQIzEdAAGA+al5DgAABAgTKEhAAKKtfqiVAgEApAgIApXTq/9YpAFBWv1Q7wgBAYD711FPpoosuSnE3gAMOOKC5CBwXyeNb6vHf42J/71vfjz32WLrwwgub28PH778vXxsybosAACAASURBVL68uUgc3wSPi+1HHXVUcxG//5hx4ftd73pXc/H8xhtvbI4VF5HjW+VxYf2rX/1q+v3vf99c1N9///2bY0WYIP4ubiXfCwDERep47hZbbJHe9773NTXcfvvtzbfU4wL0+gIAM/e6rroGDVlv/bjIHXuPb8zffPPNa63f/9pHHnkkfelLX2r2suuuuzZ7jz+LmuPRCwDEfx/WdtjnDduD3rf4I8gR+4q+9PofPYn+x88WXHPNNelHP/pRE/A45JBDmvpvuumm9Pjjjzc/FXDkkUc2fzaXeVrXm1kAwD91BAgQIECAAAECbQgIALSh6pgECBAgQCAvAQGAvPqhGgIECEyKgABAWZ0UACirX6odcQAgQOPi/5VXXtlc9I+L1fG77hEGiAu7cfG3//H000+n+Hb43Xff3Tx36623bi5kxzf941v9vcfMY8ZF+rjofuyxxzbfKO89XnnllWbt1atXNxf14wJ03HXgxz/+cfPfewGAuEAddwD4z//8z6beuB39gQce2Py/t95661ABgEF7na2uQYMWQYXvfve7TZhhk002SatWrWpqjG/0D7oDQBzjvvvua34GIO58ED5x94MIOsQdDXbbbbd04oknTt35YFjbYZ83bA/iIv7ll1/e3Mkg7kbQ63/0tXer/vC/4447mr3GRf54RAAkgh/r6/265mm2N7QAgH/qCBAgQIAAAQIE2hAQAGhD1TEJECBAgEBeAgIAefVDNQQIEJgUAQGAsjopAFBWv1RLgEAFAgIAFTTZFgkQIECAAAECHQgIAHSAbkkCBAgQIDBmAQGAMYNbjgABApUICACU1WgBgLL6pVoCBCoQEACooMm2SIAAAQIECBDoQEAAoAN0SxIgQIAAgTELCACMGdxyBAgQqERAAKCsRgsAlNUv1RIgUIGAAEAFTbZFAgQIECBAgEAHAgIAHaBbkgABAgQIjFlAAGDM4JYjQIBAJQICAGU1WgCgrH6plgCBCgQEACposi0SIECAAAECBDoQEADoAN2SBAgQIEBgzAICAGMGtxwBAgQqERAAKKvRAgBl9Uu1BAhUICAAUEGTbZEAAQIECBAg0IGAAEAH6JYkQIAAAQJjFhAAGDO45QgQIFCJgABAWY0WACirX6olQKACAQGACppsiwQIECBAgACBDgQEADpAtyQBAgQIEBizgADAmMEtR4AAgUoEBADKarQAQFn9Ui0BAhUICABU0GRbJECAAAECBAh0ICAA0AG6JQkQIECAwJgFBADGDG45AgQIVCIgAFBWowUAyuqXagkQqEBAAKCCJtsiAQIECBAgQKADAQGADtAtSYAAAQIExiwgADBmcMsRIECgEgEBgLIaLQBQVr9US4BABQICABU02RYJECBAgAABAh0ICAB0gG5JAgQIECAwZgEBgDGDW44AAQKVCAgAlNVoAYCy+qVaAgQqEBAAqKDJtkiAAAECBAgQ6EBAAKADdEsSIECAAIExCwgAjBnccgQIEKhEQACgrEYLAJTVL9USIFCBgABABU22RQIECBAgQIBABwICAB2gW5IAAQIECIxZQABgzOCWI0CAQCUCAgBlNVoAoKx+qZYAgQoEBAAqaLItEiBAgAABAgQ6EBAA6ADdkgQIECBAYMwCAgBjBrccAQIEKhEQACir0QIAZfVLtQQIVCAgAFBBk22RAAECBAgQINCBgABAB+iWJECAAAECYxYQABgzuOUIECBQiYAAQFmNFgAoq1+qJUCgAgEBgAqabIsECBAgQIAAgQ4EBAA6QLckAQIECBAYs4AAwJjBLUeAAIFKBAQAymq0AEBZ/VItAQIVCAgAVNBkWyRAgAABAgQIdCAgANABuiUJECBAgMCYBQQAxgxuOQIECFQiIABQVqMFAMrql2oJEKhAQACggibbIgECBAgQIECgAwEBgA7QLUmAAAECBMYsIAAwZnDLESBAoBIBAYCyGi0AUFa/VEuAQAUCAgAVNNkWCRAgQIAAAQIdCAgAdIBuSQIECBAgMGYBAYAxg1uOAAEClQgIAJTVaAGAsvqlWgIEKhAQAKigybZIgAABAgQIEOhAQACgA3RLEiBAgACBMQsIAIwZ3HIECBCoREAAoKxGCwCU1S/VEiBQgYAAQAVNtkUCBAgQIECAQAcCAgAdoFuSAAECBAiMWUAAYMzgliNAgEAlAgIAZTVaAKCsfqmWAIEKBAQAKmiyLRIgQIAAAQIEOhAQAOgA3ZIECBAgQGDMAgIAYwa3HAECBCoREAAoq9ECAGX1S7UECFQgIABQQZNtkQABAgQIECDQgYAAQAfoliRAgAABAmMWEAAYM7jlCBAgUImAAEBZjRYAKKtfqiVAoAIBAYAKmmyLBAgQIECAAIEOBAQAOkC3JAECBAgQGLOAAMCYwS1HgACBSgQEAMpqtABAWf1SLQECFQgIAFTQZFskQIAAAQIECHQgIADQAbolCRAgQIDAmAUEAMYMbjkCBAhUIiAAUFajBQDK6pdqCRCoQEAAoIIm2yIBAgQIECBAoAMBAYAO0C1JgAABAgTGLCAAMGZwyxEgQKASAQGAshotAFBWv1RLgEAFAgIAFTTZFgkQIECAAAECHQgIAHSAbkkCBAgQIDBmAQGAMYNbjgABApUICACU1WgBgLL6pVoCBCoQEACooMm2SIAAAQIECBDoQEAAoAN0SxIgQIAAgTELCACMGdxyBAgQqERAAKCsRgsAlNUv1RIgUIGAAEAFTbZFAgQIECBAgEAHAgIAHaBbkgABAgQIjFlAAGDM4JYjQIBAJQICAGU1WgCgrH6plgCBCgQEACposi0SIECAAAECBDoQEADoAN2SBAgQIEBgzAICAGMGtxwBAgQqERAAKKvRAgBl9Uu1BAhUICAAUEGTbZEAAQIECBAg0IGAAEAH6JYkQIAAAQJjFhAAGDO45QgQIFCJgABAWY0WACirX6olQKACAQGACppsiwQIECBAgACBDgQEADpAtyQBAgQIEBizgADAmMEtR4AAgUoEBADKarQAQFn9Ui0BAhUICABU0GRbJECAAAECBAh0ICAA0AG6JQkQIECAwJgFNlu1Ii19/+VjXtVyBAgQIDDpApvs+IW0aO9zi9nmL37xi7TNNtukHXfcsZiaR1moAMAoNR2LAAECIxAQABgBokMQIECAAAECBAisJSAAYCgIECBAgMDkCwgATH6P7ZAAAQLjFljwlremJYffnhYsetu4l573egIAb7zxxrz1vJAAAQIERi7QCwAc/t9vGPmxHZAAAQKlCbz44otNyZtuumlppauXAAECIxd4/vnn08KFC9PixYvndez/efv/mNfrvIgAAQK5Crz88svptddeS1tssUWuJaqLwNgFFu28Wdps/1vHvq4Fuxdw/tx9D1RAYNIEFizYOG209D1p4S7/Jy1YtKKo7QkACAAUNbCKJUBg8gV6AYDVq1dP/mbtkAABAusR+O1vf9s8Y4899mBFgACB6gVq/wCj+gEAQIDAWgIPPfRQevLJJ9OBBx5IhwABAtULOH+ufgQAECDQJ1D7+bOfAPB2IECAQGYCAgCZNUQ5BAh0KuADjE75LU6AQGYCtX+AkVk7lEOAQAYCAgAZNEEJBAhkI+D8OZtWKIQAgQwEaj9/FgDIYAiVQIAAgX4BAQDzQIAAgWkBH2CYBgIECEwL1P4BhlkgQIDATAEBADNBgAAB589mgAABAoMEaj9/FgDwviBAgEBmAgIAmTVEOQQIdCogANApv8UJEMhMoPYPMDJrh3IIEMhAQAAggyYogQCBbAScP2fTCoUQIJCBQO3nzwIAGQyhEggQINAvIABgHggQIDAt4AMM00CAAIFpgdo/wDALBAgQmCkgAGAmCBAg4PzZDBAgQGCQQO3nzwIA3hcECBDITEAAILOGKIcAgU4FBAA65bc4AQKZCdT+AUZm7VAOAQIZCAgAZNAEJRAgkI2A8+dsWqEQAgQyEKj9/FkAIIMhVAIBAgT6BQQAzAMBAgSmBXyAYRoIECAwLVD7BxhmgQABAjMFBADMBAECBJw/mwECBAgMEqj9/FkAwPuCAAECmQkIAGTWEOUQINCpgABAp/wWJ0AgM4HaP8DIrB3KIUAgAwEBgAyaoAQCBLIRcP6cTSsUQoBABgK1nz8LAGQwhEogQIBAv4AAgHkgQIDAtIAPMEwDAQIEpgVq/wDDLBAgQGCmgACAmSBAgIDzZzNAgACBQQK1nz8LAHhfECBAIDMBAYDMGqIcAgQ6FRAA6JTf4gQIZCZQ+wcYmbVDOQQIZCAgAJBBE5RAgEA2As6fs2mFQggQyECg9vNnAYAMhlAJBAgQ6BcQADAPBAgQmBbwAYZpIECAwLRA7R9gmAUCBAjMFBAAMBMECBBw/mwGCBAgMEig9vNnAQDvCwIECGQmIACQWUOUQ4BApwICAJ3yW5wAgcwEav8AI7N2KIcAgQwEBAAyaIISCBDIRsD5czatUAgBAhkI1H7+LACQwRAqgQABAv0CAgDmgQABAtMCPsAwDQQIEJgWqP0DDLNAgACBmQICAGaCAAECzp/NAAECBAYJ1H7+LADgfUGAAIHMBAQAMmuIcggQ6FRAAKBTfosTIJCZQO0fYGTWDuUQIJCBgABABk1QAgEC2Qg4f86mFQohQCADgdrPnwUAMhhCJRAgQKBfQADAPBAgQGBawAcYpoEAAQLTArV/gGEWCBAgMFNAAMBMECBAwPmzGSBAgMAggdrPnwUAvC8IECCQmYAAQGYNUQ4BAp0KCAB0ym9xAgQyE6j9A4zM2qEcAgQyEBAAyKAJSiBAIBsB58/ZtEIhBAhkIFD7+bMAQAZDqAQCBAj0CwgAmAcCBAhMC/gAwzQQIEBgWqD2DzDMAgECBGYKCACYCQIECDh/NgMECBAYJFD7+bMAgPcFAQIEMhMQAMisIcohQKBTAQGATvktToBAZgK1f4CRWTuUQ4BABgICABk0QQkECGQj4Pw5m1YohACBDARqP38WAMhgCJVAgACBfgEBAPNAgACBaQEfYJgGAgQITAvU/gGGWSBAgMBMAQEAM0GAAAHnz2aAAAECgwRqP38WAPC+IECAQGYCAgCZNUQ5BAh0KiAA0Cm/xQkQyEyg9g8wMmuHcggQyEBAACCDJiiBAIFsBJw/Z9MKhRAgkIFA7efPAgAZDKESCBAg0C8gAGAeCBAgMC3gAwzTQIAAgWmB2j/AMAsECBCYKSAAYCYIECDg/NkMECBAYJBA7efPAgDeFwQIEMhMQAAgs4YohwCBTgUEADrltzgBApkJ1P4BRmbtUA4BAhkICABk0AQlECCQjYDz52xaoRACBDIQqP38WQAggyFUAgECBPoFBADMAwECBKYFfIBhGggQIDAtUPsHGGaBAAECMwUEAMwEAQIEnD+bAQIECAwSqP38WQDA+4IAAQKZCQgAZNYQ5RAg0KmAAECn/BYnQCAzgdo/wMisHcohQCADAQGADJqgBAIEshFw/pxNKxRCgEAGArWfPwsAZDCESiBAgEC/gACAeSBAgMC0gA8wTAMBAgSmBWr/AMMsECBAYKaAAICZIECAgPNnM0CAAIFBArWfPwsAeF8QIEAgMwEBgMwaohwCBDoVEADolN/iBAhkJlD7BxiZtUM5BAhkICAAkEETlECAQDYCzp+zaYVCCBDIQKD282cBgAyGUAkECBDoFxAAMA8ECBCYFvABhmkgQIDAtEDtH2CYBQIECMwUEAAwEwQIEHD+bAYIECAwSKD282cBAO8LAgQIZCYgAJBZQ5RDgECnAgIAnfJbnACBzARq/wAjs3YohwCBDAQEADJoghIIEMhGwPlzNq1QCAECGQjUfv4sAJDBECqBAAEC/QICAOaBAAEC0wI+wDANBAgQmBao/QMMs0CAAIGZAgIAZoIAAQLOn80AAQIEBgnUfv4sAOB9QYAAgcwEBAAya4hyCBDoVEAAoFN+ixMgkJlA7R9gZNYO5RAgkIGAAEAGTVACAQLZCDh/zqYVCiFAIAOB2s+fBQAyGEIlECBAoF9AAMA8ECBAYFrABximgQABAtMCtX+AYRYIECAwU0AAwEwQIEDA+bMZIECAwCCB2s+fBQC8LwgQIJCZgABAZg1RDgECnQoIAHTKb3ECBDITqP0DjMzaoRwCBDIQEADIoAlKIEAgGwHnz9m0QiEECGQgUPv5swBABkOoBAIECPQLCACYBwIECEwL+ADDNBAgQGBaoPYPMMwCAQIEZgoIAJgJAgQIOH82AwQIEBgkUPv5swCA9wUBAgQyExAAyKwhyiFAoFMBAYBO+S1OgEBmArV/gJFZO5RDgEAGAgIAGTRBCQQIZCPg/DmbViiEAIEMBGo/fxYAyGAIlUCAAIF+AQEA80CAAIFpAR9gmAYCBAhMC9T+AYZZIECAwEwBAQAzQYAAAefPZoAAAQKDBGo/fxYA8L4gQIBAZgICAJk1RDkECHQqIADQKb/FCRDITKD2DzAya4dyCBDIQEAAIIMmKIEAgWwEnD9n0wqFECCQgUDt588CABkMoRIIECDQLyAAYB4IECAwLeADDNNAgACBaYHaP8AwCwQIEJgpIABgJggQIOD82QwQIEBgkEDt588CAN4XBAgQyExAACCzhiiHAIFOBQQAOuW3OAECmQnU/gFGZu1QDgECGQgIAGTQBCUQIJCNgPPnbFqhEAIEMhCo/fxZACCDIVQCAQIE+gUEAMwDAQIEpgV8gGEaCBAgMC1Q+wcYZoEAAQIzBQQAzAQBAgScP5sBAgQIDBKo/fxZAMD7ggABApkJ9AIAF116c2aVKYcAAQLjF3j44YebRVeuXDn+xSdsxbe/8oe0+UtPTtiubIdAXQL33HNPWrZsWVqxYkVdGy90txstXpA22ea5QqtXNoEyBB5//PH07LPPpne/+91lFDyhVW60aLu0YPPdJ3R3tkWgHAEB+nJ6pVICBNoXEAB444032me2AgECBAgMK9ALACz79E+HfYnnESBAgACB9Qr8P3/+/9KWt1y+3ud5AgECBAiMRmCzVSvS0vf7d3c0mo5CgEDuAhstOzAtXvXdtGDx23MvVX0EJlZAAGBiW2tjBAjMQ0AAQABgHmPjJQQIEGhPQACgPVtHJkCAQM0CAgA1d9/eCRDoQkAAoAt1axIg0KXARlsfnpYc6ssMXfbA2nULCADU3X+7J0DgzQICAAIA3hMECBDISkAAIKt2KIYAAQITIyAAMDGttBECBAoR2HTVW9Oy919RSLXKJECAwGgENj36T2nBou1GczBHIUBgTgICAHPi8mQCBCZcQABAAGDCR9z2CBAoTUAAoLSOqZcAAQJlCAgAlNEnVRIgMDkCmx20TVp62PcnZ0N2QoAAgSEElrx/dYqfA/AgQGD8AgIA4ze3IgEC+QoIAAgA5DudKiNAoEoBAYAq227TBAgQaF1AAKB1YgsQIEDgTQICAAaCAIEaBQQAauy6PeciIACQSyfUQYBADgICAAIAOcyhGggQIDAlIABgGAgQIECgDQEBgDZUHZMAAQKzCwgAmA4CBGoUEACosev2nIuAAEAunVAHAQI5CAgACADkMIdqIECAgACAGSBAgACBVgUEAFrldXACBAisJSAAYCgIEKhRQACgxq7bcy4CAgC5dEIdBAjkICAAIACQwxyqgQABAgIAZoAAAQIEWhUQAGiV18EJECAgAGAGCBAgkFISADAGBLoTEADozt7KBAjkJyAAIACQ31SqiACBqgX8BEDV7bd5AgQItCYgANAarQMTIEBgoIA7ABgMAgRqFBAAqLHr9pyLgABALp1QBwECOQgIAAgA5DCHaiBAgMCUgACAYSBAgACBNgQEANpQdUwCBAjMLiAAYDoIEKhRQACgxq7bcy4CAgC5dEIdBAjkICAAIACQwxyqgQABAgIAZoAAAQIEWhUQAGiV18EJECCwloAAgKEgQKBGAQGAGrtuz7kICADk0gl1ECCQg4AAgABADnOoBgIECAgAmAECBAgQaFVAAKBVXgcnQICAAIAZIECAQEpJAMAYEOhOQACgO3srEyCQn4AAgABAflOpIgIEqhbwEwBVt9/mCRAg0JqAAEBrtA5MgACBgQLuAGAwCBCoUUAAoMau23MuAgIAuXRCHQQI5CAgACAAkMMcqoEAAQJTAgIAhoEAAQIE2hAQAGhD1TEJECAwu4AAgOkgQKBGAQGAGrtuz7kICADk0gl1ECCQg4AAgABADnOoBgIECAgAmAECBAgQaFVAAKBVXgcnQIDAWgICAIaCAIEaBQQAauy6PeciIACQSyfUQYBADgICAAIAOcyhGggQICAAYAYIECBAoFUBAYBWeR2cAAECAgBmgAABAiklAQBjQKA7AQGA7uytTIBAfgICAAIA+U2liggQqFrATwBU3X6bJ0CAQGsCAgCt0TowAQIEBgq4A4DBIECgRgEBgBq7bs+5CAgA5NIJdRAgkIOAAIAAQA5zqAYCBAhMCQgAGAYCBAgQaENAAKANVcckQIDA7AICAKaDAIEaBQQAauy6PeciIACQSyfUQYBADgICAAIAOcyhGggQICAAYAYIECBAoFUBAYBWeR2cAAECawkIABgKAgRqFBAAqLHr9pyLgABALp1QBwECOQgIAAgA5DCHaiBAgIAAgBkgQIAAgVYFBABa5XVwAgQICACYAQIECKSUBACMAYHuBAQAurO3MgEC+QkIAAgA5DeVKiJAoGoBPwFQdfttngABAq0JCAC0RuvABAgQGCjgDgAGgwCBGgUEAGrsuj3nIiAAkEsn1EGAQA4CAgACADnMoRoIECAwJSAAYBgIECBAoA0BAYA2VB2TAAECswsIAJgOAgRqFBAAqLHr9pyLgABALp1QBwECOQgIAAgA5DCHaiBAgIAAgBkgQIAAgVYFBABa5XVwAgQIrCUgAGAoCBCoUUAAoMau23MuAgIAuXRCHQQI5CAgACAAkMMcqoEAAQICAGaAAAECBFoVEABoldfBCRAgIABgBggQIJBSEgAwBgS6ExAA6M7eygQI5CcgACAAkN9UqogAgaoF/ARA1e23eQIECLQmIADQGq0DEyBAYKCAOwAYDAIEahQQAKix6/aci4AAQC6dUAcBAjkICAAIAOQwh2ogQIDAlIAAgGEgQIAAgTYEBADaUHVMAgQIzC4gAGA6CBCoUUAAoMau23MuAgIAuXRCHQQI5CAgACAAkMMcqoEAAQICAGaAAAECBFoVEABoldfBCRAgsJaAAIChIECgRgEBgBq7bs+5CAgA5NIJdRAgkIOAAIAAQA5zqAYCBAgIAJgBAgQIEGhVQACgVV4HJ0CAgACAGSBAgEBKSQDAGBDoTkAAoDt7KxMgkJ+AAIAAQH5TqSICBKoW8BMAVbff5gkQINCagABAa7QOTIAAgYEC7gBgMAgQqFFAAKDGrttzLgICALl0Qh0ECOQgIAAgAJDDHKqBAAECUwICAIaBAAECBNoQEABoQ9UxCRAgMLuAAIDpIECgRgEBgBq7bs+5CAgA5NIJdRAgkIOAAIAAQA5zOPIa/vrXv6ZLL7003Xvvvemcc85Jy5cvn/MacYyrrroq3XzzzenFF19Mq1atSp/97GfnfBwvIDAOgWeeeSZdcMEFafvtt08nnnhi2njjjVtd9pFHHklf+tKX0iGHHJKOPfbYka4lADBSTgcjQIAAgb8JCAAYBQIECIxXQABgvN5WI0AgDwEBgDz6oIo6BQQA6uy7XRMgMFhAAEAAYCLfG3Hx/pJLLkkPPvhgOuuss9KKFSvmvM+rr766CQBst9126b3vfW9zYXXnnXee83G8gMA4BJ566ql0/vnnN3N60kknpYULF7a67AMPPJAuvvjidOCBB6ZPfvKTI11LAGCknA5GgAABAn8TEAAwCgQIEBivgADAeL2tRoBAHgICAHn0QRV1CggA1Nl3uyZAYLCAAIAAgPfGAIFXXnklffnLX07PP/98+qd/+qe0dOnSzp1efvnlpqb4pvcXv/jFtGzZspHVtK5jf/Ob30x33313OvPMM9PKlStHtmbXB/r1r3+dvv71r6ePfOQj6eijj+66nFbWb3NmWin4bwcVAGhT17EJECBQr4AAQL29t3MCBLoREADoxt2qBAh0KyAA0K2/1esWEACou/92T4DAmwUEAAQAvCcGCPQunMZfnX766Wnx4sWdO7V5MVcAQACg8wHvK0AAIKduqIUAAQKTIyAAMDm9tBMCBMoQEAAoo0+qJEBgtAICAKP1dDQCcxEQAJiLlucSIDDpAgIAAgATO+PxzfWHHnpo6tvyDz/8cLrooovS+973vrTpppumn/zkJ+mFF15Im2++efrwhz/c/Jb5ggULUu/W//0wW2655Zu+df/000+nyy+/PP3ud79L8XMDcYeAww8/PB122GHr/e31GLl77rknXXHFFWnNmjVpo402SrvvvntzG/WtttpqYD9iL3fccceb/m6nnXZqwglPPPFEs69Vq1al5557Lt11111p7733bm4DH2vdd9996corr0x//OMfm9dvu+226ROf+ER697vf3ex3tmPHzx1ce+21b1qz32GYY8eLe9+0//SnP52iB7GP1157LW2zzTbpU5/6VHNXgahv9erVzZ+H5Uc/+tF0wAEHNPX1HhFSiOfFP1q958Vvz8fzwrB/rc9+9rPp0UcfTbfeemuKuzlsvfXW6e///u/THnvs0dQQXnG8/sfJJ5+c9tlnn+aPNqS/M+uMWYsajznmmLRo0aKpJWMPP//5z9P111/f9G3jjTceOAe9OT7uuOOamY1+xmPXXXdN8WfRk3g8++yz6dxzz0077rhj0/t1zUwEWoZZvxcMef3115vabrjhhvSWt7yleS/EeuEYc99/B4Vh97+uf3gEACb2n2UbI0CAQKcCAgCd8lucAIEKBQQAKmy6LRMgkAQADAGB7gQEALqztzIBAvkJCAAIAOQ3lSOqaLYAQFwsjouYccE8HnHhOW71f+qpCFnmsgAAIABJREFUpzYXOR977LHmInFcbI3HEUcckTbbbLPmgnn8rvqDDz7Y/PZ5jM6hhx6ali9f3lyUjt9Ejwu9cVE2LuYOesRrrrnmmiZkEBfw4/fT47fbb7zxxiaUELfZj+PNfMSacaE/anrxxRebwEJcyN9ll12aC/txIfbVV19t1o0L9/HnUXdcwP/hD3/YrBX77V30jTV7+53t2LHnWPNnP/tZczH9yCOPTG9729umHIY5duyjFwCI2uLidOw5fG+77bam3rgoHv85+OCD00svvbRWP+IYUW/sMfbebx61x8Xno446qgkL9NaK2uM/ccy4mB/9ib6fddZZzQXze++9t+ljXNCOi/4RmHjnO9/Z/N2G9Dfqj9n4wx/+0MxCuMf/4Rl1xQX7MI8Ziovk8bwIqIRH9CvmLuYgAhDnnHNO2mKLLZoxiDm+8847m5mNGmMOI0ASx+0/5swAwLpmJuZgmPV7AYDoVzy22267pofxswm9nvQHAHp/FoGGmfsPi9NOOy0tWbJkve9wAYD1EnkCAQIECMxDQABgHmheQoAAgQ0QEADYADwvJUCgWAEBgGJbp/AJEBAAmIAm2gIBAiMTEAAQABjZMOV2oNkCAG9961vTGWecMXUhMi7cx8XluGD5mc98ptnGbD8BEBdOv/rVrzYX3eMYO+ywQ/P8+Ib097///eZi+ec+97m03377DeSIC+kXXnhhc+H2hBNOmAoKxAXpr3zlK80dBD72sY8NfO1st+nvfaM99hV3BIggQTziYnn8xn1cXI+aej9jEBf1/+3f/q2p4cQTT3zTfp955pk33ekg/jIc77777iacEN/Wn+uxexfl40Lxxz/+8alv9d90003pO9/5TnPMdfUj3qKXXXZZuv3225v9xYXkeMSdF2J/0Yu4YB53FOitFf79vhHy+Na3vtXc+eD9739/8/rec+Nidu8b7Bva37gjRFxY/9CHPtR84z8eUf+ll17a3PkgDOMC+v3339/UE3ed+OAHPzjV7zCJvZ5yyilpr732av48/KPW448/vgkL9PYefx6zG3uPC/MzAwD9czyzr8Ou35u5CCdEeCGCCr1Hb+56AYBen+KuC3E3hT333HNq/zfffHOzrwiu9N8tYLZ/MwQAcvvXVD0ECBCYDAEBgMnoo10QIFCOgABAOb1SKQECoxMQABidpSMRmKuAAMBcxTyfAIFJFhAAEACY2PmeLQAw85bl67pwGjhx0bl38Ty+2R0X8ONb4xEW6L9F/ZNPPpnOO++85iJpXFjv/7secnxrPr79Hxe8+y+mxsX6Cy64oPnWenxLOr4lPvOxvgDAzH3N1tjefuPb7r29zXbsOMagAMBcjt270N5/i/14fe8CcoQeehfL489n9iO+TR63to+L3HFhvP/uCnGxOS6uh1ncvWF9a/UbDQoAbGh/e3uKuzDEBfvoZzzCN36KIMIZg3rb8xxU08w57j035ui6666bCmbMJQAwW/9mrj9bEKa/fz3TXp/i5xZirvr32ZvvuItB//tptjoEACb2n2UbI0CAQKcCAgCd8lucAIEKBQQAKmy6LRMg4CcAzACBDgUEADrEtzQBAtkJCAAIAGQ3lKMqqI0AQO8Cafz2fNwSv/8xzEXOQb/L3n+M+Hb7bBdI5xMAiG/Jx5s8LhSvWbOm+TZ679G/1nwCAMMeey4X5aO2mReyexfVo8bZHr1wwVzWGnSxfUP7G77xswI/+MEPmp9biNv477bbbukDH/hAE2DoD4W88MILTRgk1oyfoOh/9N+VoK0AwDDrzyUA0OvTHnvsMXVnid6eYla+9rWvpT/96U9r3WFiUE8FAEb1r6DjECBAgEC/gACAeSBAgMB4BQQAxuttNQIE8hBwB4A8+qCKOgUEAOrsu10TIDBYQABAAGBi3xttBgA++clPTt1Kvgc4bAAgbhMfv1m/bNmytezjG+NxZ4D+b7n3njTXAEBcdI1vx//yl79sbh2/atWqtNVWWzUXm+M29b1vasfdDeYaAJjLsedyUT72OlsAIH5u4aCDDho4r+985ztT3NFgLmutKwAw3/72invppZdS9PnOO+9M9913X4r/HT2Iu0ZEb+OW/HHHh7grwBFHHNGEBOKnGuI10bO2AwDDrj+fAMC+++479VMaPQ8BgIn9Z9bGCBAgUJSAAEBR7VIsAQITICAAMAFNtAUCBOYsIAAwZzIvIDAyAQGAkVE6EAECEyAgACAAMAFjPHgLbQQAereIf8973rPWRc74nfTzzz8/7brrrrP+BMAPf/jD9NOf/nStnwAYpglzDQD06onfku//uYJR/ATAXI49l4vygwIAcbE6fgJg++23X+snAGa6zWWtdf0EwHz7Gxf645v/EeTohTji4ve3v/3tJojR+6mCuEvA9773vWY/e+6559Q2xvUTAMOuP5cAQO8nALbZZpu1fsYi7jYQP48RLn4CYJh3u+cQIECAQBsCAgBtqDomAQIEZhcQADAdBAjUKCAAUGPX7TkXAQGAXDqhDgIEchAQABAAyGEOW6mhjQBAXNz98pe/nOIC+BlnnJHiW+nxiDH6/ve/39z+/XOf+1zab7/9Bu7pgQceSBdddFHzurgYvGTJkqnXx/+B8ra3va35lv6gR3xbPNZ++umn33Qb9d6t1/t/3z5e3wsrxLfLTzzxxKnbz8c30r/61a82t6TvXYyd7dhxnEsuuSRFbWeeeWZauXJlU9pcjj2Xi/Jx7Jl3AIgL6NHLqOGEE054k22EAx599NG0++67p4022mhOdwC46667mtvSf/jDH05HH310s68N7W/c0j/+c/zxxzff+O89brrppnTZZZc1F/wjkHHttdemCIOcdNJJKcIG8Xj99dfTVVdd1fzdqO4AMFtfh11/LgGAeA/E3Qvi/1OJn2ToDzbccsstzd/1W6/rTe8nAFr5J9FBCRAgUL2AAED1IwCAAIExCwgAjBnccgQIZCEgAJBFGxRRqYAAQKWNt20CBAYKCAAIAEzsW6ONAEBgPfjgg80t9GN0Dj300LR8+fLmomdc3D/ggAPScccdN/AW/vHaeM0111yTfvSjH6Vtt902HXzwwSluwR+vj+MeeeSRzcXouJg96BEXUeNiatxmPS6wxsXk+F31CBXMDADExduoM+p6xzve0awXt////e9/39Sx0047venb2IOOvXDhwibUcPnllzd3Noh199lnnyZMMOyxNzQAEA5PPfVUs8f4lnlcMH/Xu96V1qxZk2688cYmRBFhjNjfXNbq3cVgk002SYcddlgTIohQxIb0t7/OmIWdd9453X///em2225rfvLh7LPPbn6q4JFHHklf+tKXmsBBuMYe4s+eeOKJpu2jCgDEsQb1NfY+zPpzCQDM7FPsP2Ys/g/v6Ev89/7Qy7r+4REAmNh/lm2MAAECnQoIAHTKb3ECBCoUEACosOm2TIBAEgAwBAS6ExAA6M7eygQI5CcgACAAkN9UjqiitgIAUd7jjz/eXBSPi7vxDfWlS5c2F+DjQnLv1u+zbSNG7o477mi+7R0XjOOxYsWK5qJvXNCPi+uzPeIb79/4xjeai8W77LJLOvXUU5taBgUA4hhxwTzuTPCrX/2q+YZ5XCSPdeKifhzrC1/4QnNBOh6Djh2/Sx+3tY9b2Mfv2W+99dbNa7bYYouhjz2Xi/JRx8w7APQsYi9XXnllczE5LpxHcCLCAMcee2zafPPNm6fNZa3oQzhEH1599dXGsvet9Q3p78w6I0QRoYljjjnmTXd3iDsxxM8AxB0MIvARAYT999+/uWDff9eGmXPc84g7DVx33XVTd2aYzW22vg6zfu8OArHmzFv3z3bniZn733TTTZtgTOw/5mmYhwDAMEqeQ4AAAQJzFRAAmKuY5xMgQGDDBAQANszPqwkQKFNAAKDMvql6MgQEACajj3ZBgMBoBAQABABGM0mOQoAAgREJCACMCNJhCBAgQOBNAgIABoIAAQLjFRAAGK+31QgQyENAACCPPqiiTgEBgDr7btcECAwWEAAQAPDeIECAQFYCAgBZtUMxBAgQmBgBAYCJaaWNECBQiIAAQCGNUiYBAiMVEAAYKaeDEZiTgADAnLg8mQCBCRcQABAAmPARtz0CBEoTEAAorWPqJUCAQBkCAgBl9EmVBAhMjoAAwOT00k4IEBheQABgeCvPJDBqAQGAUYs6HgECJQsIAAgAlDy/aidAYAIFBAAmsKm2RIAAgQwEBAAyaIISCBCoSkAAoKp22ywBAn8TEAAwCgS6ExAA6M7eygQI5CcgACAAkN9UqogAgaoFBACqbr/NEyBAoDUBAYDWaB2YAAECAwUEAAwGAQI1CggA1Nh1e85FQAAgl06ogwCBHAQEAAQAcphDNRAgQGBKQADAMBAgQIBAGwICAG2oOiYBAgRmFxAAMB0ECNQoIABQY9ftORcBAYBcOqEOAgRyEBAAEADIYQ7VQIAAAQEAM0CAAAECrQoIALTK6+AECBBYS0AAwFAQIFCjgABAjV2351wEBABy6YQ6CBDIQUAAQAAghzlUAwECBAQAzAABAgQItCogANAqr4MTIEBAAMAMECBAIKUkAGAMCHQnIADQnb2VCRDIT0AAQAAgv6lUEQECVQv4CYCq22/zBAgQaE1AAKA1WgcmQIDAQAF3ADAYBAjUKCAAUGPX7TkXAQGAXDqhDgIEchAQABAAyGEO1UCAAIEpAQEAw0CAAAECbQgIALSh6pgECBCYXUAAwHQQIFCjgABAjV2351wEBABy6YQ6CBDIQUAAQAAghzlUAwECBAQAzAABAgQItCogANAqr4MTIEBgLQEBAENBgECNAgIANXbdnnMREADIpRPqIEAgBwEBAAGAHOZQDQQIEBAAMAMECBAg0KqAAECrvA5OgAABAQAzQIAAgZSSAIAxINCdgABAd/ZWJkAgPwEBAAGA/KZSRQQIVC3gJwCqbr/NEyBAoDUBAYDWaB2YAAECAwXcAcBgECBQo4AAQI1dt+dcBAQAcumEOggQyEFAAEAAIIc5VAMBAgSmBAQADAMBAgQItCEgANCGqmMSIEBgdgEBANNBgECNAgIANXbdnnMREADIpRPqIEAgBwEBAAGAHOZQDQQIEBAAMAMECBAg0KqAAECrvA5OgACBtQQEAAwFAQI1CggA1Nh1e85FQAAgl06ogwCBHAQEAAQAcphDNRAgQEAAwAwQIECAQKsCAgCt8jo4AQIEBADMAAECBFJKAgDGgEB3AgIA3dlbmQCB/AQEAAQA8ptKFREgULWAnwCouv02T4AAgdYEBABao3VgAgQIDBRwBwCDQYBAjQICADV23Z5zERAAyKUT6iBAIAcBAQABgBzmUA0ECBCYEhAAMAwECBAg0IaAAEAbqo5JgACB2QUEAEwHAQI1CggA1Nh1e85FQAAgl06ogwCBHAQEAAQAcphDNRAgQEAAwAwQIECAQKsCAgCt8jo4AQIE1hIQADAUBAjUKCAAUGPX7TkXAQGAXDqhDgIEchAQABAAyGEO1UCAAAEBADNAgAABAq0KCAC0yuvgBAgQEAAwAwQIEEgpCQAYAwLdCQgAdGdvZQIE8hMQABAAyG8qVUSAQNUCfgKg6vbbPAECBFoTEABojdaBCRAgMFDAHQAMBgECNQoIANTYdXvORUAAIJdOqIMAgRwEBAAEAHKYQzUQIEBgSkAAwDAQIECAQBsCAgBtqDomAQIEZhcQADAdBAjUKCAAUGPX7TkXAQGAXDqhDgIEchAQABAAyGEO1UCAAAEBADNAgAABAq0KCAC0yuvgBAgQWEtAAMBQECBQo4AAQI1dt+dcBAQAcumEOggQyEFAAEAAIIc5VAMBAgQEAMwAAQIECLQqIADQKq+DEyBAQADADBAgQCClJABgDAh0JyAA0J29lQkQyE9AAEAAIL+pVBEBAlUL+AmAqttv8wQIEGhNQACgNVoHJkCAwEABdwAwGAQI1CggAFBj1+05FwEBgFw6oQ4CBHIQEAAQAMhhDtVAgACBKQEBAMNAgAABAm0ICAC0oeqYBAgQmF1AAMB0ECBQo4AAQI1dt+dcBAQAcumEOggQyEFAAEAAIIc5VAMBAgQEAMwAAQIECLQqIADQKq+DEyBAYC0BAQBDQYBAjQICADV23Z5zERAAyKUT6iBAIAcBAQABgBzmUA0ECBAQADADBAgQINCqgABAq7wOToAAAQEAM0CAAIGUkgCAMSDQnYAAQHf2ViZAID8BAQABgPymUkUECFQt4CcAqm6/zRMgQKA1AQGA1mgdmAABAgMF3AHAYBAgUKOAAECNXbfnXAQEAHLphDoIEMhBQABAACCHOVQDAQIEpgQEAAwDAQIECLQhIADQhqpjEiBAYHYBAQDTQYBAjQICADV23Z5zERAAyKUT6iBAIAcBAQABgBzmUA0ECBAQADADBAgQINCqgABAq7wOToAAgbUENlu1Ii19/+VkCBAgUI/AxpunzY59vp792imBzAQEADJriHIIEOhUQABAAKDTAbQ4AQIEZgq4A4CZIECAAIE2BAQA2lB1TAIECMwuIABgOggQqE1g0XsuTJu848zatm2/BLIREADIphUKIUAgAwEBAAGADMZQCQQIEJgW6AUA/tv/+3MsBAgQqF5gzZo1jcG2225bvcWGArzvhZvS8jV3b+hhvJ4AgQ4FHn300bTpppumLbfcssMqLD2swCbLF6bFuz447NM9jwCBeQg888wz6cUXX0zbb7/9PF7tJaMU2HjLVWnjt/7dKA/pWAQIzFFAAGCOYJ5OgMBECwgACABM9IDbHAEC5Qn0AgCrV68ur3gVEyBAYMQCPsAYMajDESBQtEDtH2AU3TzFEyDQisBDDz2UnnzyyXTggQe2cnwHJUCAQEkCzp9L6pZaCRBoW6D28+cFbwgAtD1jjk+AAIE5CQgAzInLkwkQmHABH2BMeINtjwCBOQnU/gHGnLA8mQCBKgQEAKpos00SIDCkgPPnIaE8jQCBKgRqP38WAKhizG2SAIGSBAQASuqWWgkQaFvABxhtCzs+AQIlCdT+AUZJvVIrAQLjERAAGI+zVQgQKEPA+XMZfVIlAQLjEaj9/FkAYDxzZhUCBAgMLSAAMDSVJxIgUIGADzAqaLItEiAwtEDtH2AMDeWJBAhUIyAAUE2rbZQAgSEEnD8PgeQpBAhUI1D7+bMAQDWjbqMECJQiIABQSqfUSYDAOAR8gDEOZWsQIFCKQO0fYJTSJ3USIDA+AQGA8VlbiQCB/AWcP+ffIxUSIDA+gdrPnwUAxjdrViJAgMBQAgIAQzF5EgEClQj4AKOSRtsmAQJDCdT+AcZQSJ5EgEBVAgIAVbXbZgkQWI+A82cjQoAAgWmB2s+fBQC8GwgQIJCZgABAZg1RDgECnQr4AKNTfosTIJCZQO0fYGTWDuUQIJCBgABABk1QAgEC2Qg4f86mFQohQCADgdrPnwUAMhhCJRAgQKBfQADAPBAgQGBawAcYpoEAAQLTArV/gGEWCBAgMFNAAMBMECBAwPmzGSBAgMAggdrPnwUAvC8IECCQmYAAQGYNUQ4BAp0KCAB0ym9xAgQyE6j9A4zM2qEcAgQyEBAAyKAJSiBAIBsB58/ZtEIhBAhkIFD7+bMAQAZDqAQCBAj0CwgAmAcCBAhMC/gAwzQQIEBgWqD2DzDMAgECBGYKCACYCQIECDh/NgMECBAYJFD7+bMAgPcFAQIEMhMQAMisIcohQKBTAQGATvktToBAZgK1f4CRWTuUQ4BABgICABk0QQkECGQj4Pw5m1YohACBDARqP38WAMhgCJVAgACBfgEBAPNAgACBaQEfYJgGAgQITAvU/gGGWSBAgMBMAQEAM0GAAAHnz2aAAAECgwRqP38WAPC+IECAQGYCAgCZNUQ5BAh0KiAA0Cm/xQkQyEyg9g8wMmuHcggQyEBAACCDJiiBAIFsBJw/Z9MKhRAgkIFA7efPAgAZDKESCBAg0C8gAGAeCBAgMC3gAwzTQIAAgWmB2j/AMAsECBCYKSAAYCYIECDg/NkMECBAYJBA7efPAgDeFwQIEMhMQAAgs4YohwCBTgUEADrltzgBApkJ1P4BRmbtUA4BAhkICABk0AQlECCQjYDz52xaoRACBDIQqP38WQAggyFUAgECBPoFBADMAwECBKYFfIBhGggQIDAtUPsHGGaBAAECMwUEAMwEAQIEnD+bAQIECAwSqP38WQDA+4IAAQKZCQgAZNYQ5RAg0KmAAECn/BYnQCAzgdo/wMisHcohQCADAQGADJqgBAIEshFw/pxNKxRCgEAGArWfPwsAZDCESiBAgEC/gACAeSBAgMC0gA8wTAMBAgSmBWr/AMMsECBAYKaAAICZIECAgPNnM0CAAIFBArWfPwsAeF8QIEAgMwEBgMwaohwCBDoVEADolN/iBAhkJlD7BxiZtUM5BAhkICAAkEETlECAQDYCzp+zaYVCCBDIQKD282cBgAyGUAkECBDoFxAAMA8ECBCYFvABhmkgQIDAtEDtH2CYBQIECMwUEAAwEwQIEHD+bAYIECAwSKD282cBAO8LAgQIZCYgAJBZQ5RDgECnAgIAnfJbnACBzARq/wAjs3YohwCBDAQEADJoghIIEMhGwPlzNq1QCAECGQjUfv4sAJDBECqBAAEC/QICAOaBAAEC0wI+wDANBAgQmBao/QMMs0CAAIGZAgIAZoIAAQLOn80AAQIEBgnUfv4sAOB9QYAAgcwEBAAya4hyCBDoVEAAoFN+ixMgkJlA7R9gZNYO5RAgkIGAAEAGTVACAQLZCDh/zqYVCiFAIAOB2s+fBQAyGEIlECBAoF9AAMA8ECBAYFrABximgQABAtMCtX+AYRYIECAwU0AAwEwQIEDA+bMZIECAwCCB2s+fBQC8LwgQIJCZgABAZg1RDgECnQoIAHTKb3ECBDITqP0DjMzaoRwCBDIQEADIoAlKIEAgGwHnz9m0QiEECGQgUPv5swBABkOoBAIECPQLCACYBwIECEwL+ADDNBAgQGBaoPYPMMwCAQIEZgoIAJgJAgQIOH82AwQIEBgkUPv5swCA9wUBAgQyExAAyKwhyiFAoFMBAYBO+S1OgEBmArV/gJFZO5RDgEAGAgIAGTRBCQQIZCPg/DmbViiEAIEMBGo/fxYAyGAIlUCAAIF+AQEA80CAAIFpAR9gmAYCBAhMC9T+AYZZIECAwEwBAQAzQYAAAefPZoAAAQKDBGo/fxYA8L4gQIBAZgICAJk1RDkECHQqIADQKb/FCRDITKD2DzAya4dyCBDIQEAAIIMmKIEAgWwEnD9n0wqFECCQgUDt588CABkMoRIIECDQLyAAYB4IECAwLeADDNNAgACBaYHaP8AwCwQIEJgpIABgJggQIOD82QwQIEBgkEDt588CAN4XBAgQyExAACCzhiiHAIFOBQQAOuW3OAECmQnU/gFGZu1QDgECGQgIAGTQBCUQIJCNgPPnbFqhEAIEMhCo/fxZACCDIVQCAQIE+gUEAMwDAQIEpgV8gGEaCBAgMC1Q+wcYZoEAAQIzBQQAzAQBAgScP5sBAgQIDBKo/fxZAMD7ggABApkJCABk1hDlECDQqYAAQKf8FidAIDOB2j/AyKwdyiFAIAMBAYAMmqAEAgSyEXD+nE0rFEKAQAYCtZ8/CwBkMIRKIECAQL+AAIB5IECAwLSADzBMAwECBKYFav8AwywQIEBgpoAAgJkgQICA82czQIAAgUECtZ8/CwB4XxAgQCAzAQGAzBqiHAIEOhUQAOiU3+IECGQmUPsHGJm1QzkECGQgIACQQROUQIBANgLOn7NphUIIEMhAoPbzZwGADIZQCQQIEOgXEAAwDwQIEJgW8AGGaSBAgMC0QO0fYJgFAgQIzBQQADATBAgQcP5sBggQIDBIoPbzZwEA7wsCBAhkJiAAkFlDlEOAQKcCAgCd8lucAIHMBGr/ACOzdiiHAIEMBAQAMmiCEggQyEbA+XM2rVAIAQIZCNR+/iwAkMEQKoEAAQL9AgIA5oEAAQLTAj7AMA0ECBCYFqj9AwyzQIAAgZkCAgBmggABAs6fzQABAgQGCdR+/iwA4H1BgACBzAQEADJriHIIEOhUQACgU36LEyCQmUDtH2Bk1g7lECCQgYAAQAZNUAIBAtkIOH/OphUKIUAgA4Haz58FADIYQiUQIECgX0AAwDwQIEBgWsAHGKaBAAEC0wK1f4BhFggQIDBTQADATBAgQMD5sxkgQIDAIIHaz58FALwvCBAgkJmAAEBmDVEOAQKdCggAdMpvcQIEMhOo/QOMzNqhHAIEMhAQAMigCUogQCAbAefP2bRCIQQIZCBQ+/mzAEAGQ6gEAgQI9Av0AgCH//cbwBAgQKB6gRdffLEx2HTTTau3GBXA/7z9f4zqUI5DgMCYBZ5//vm0cOHCtHjx4jGvXN5yW3/mv1JKj5VXuIoJVCCwYOGytMlbP5Y2WXnOBu9WAGCDCR2AAIEJEhAAmKBm2goBAhssIADwxhtvbLCiAxAgQIDAyAR6AYBln/7pyI7pQAQIECBAoCdw/o+PgkGAAIGJF9j+fz+b3njldxO/TxskULLAJjt+IS3a+9wN2oIAwAbxeTEBAhMmIAAwYQ21HQIENkhAAEAAYIMGyIsJECAwagEBgFGLOh4BAgQI9AsIAJgHAgRqEBAAqKHL9jgJAksOvzNttMVe896KAMC86byQAIEJFBAAmMCm2hIBAvMWEAAQAJj38HghAQIE2hAQAGhD1TEJECBAoCcgAGAWCBCoQWD7//VseuNVdwCoodf2WLbAor3PS5vs+E/z3oQAwLzpvJAAgQkUEACYwKbaEgEC8xYQABAAmPfweCEBAgTaEBAAaEPVMQkQIEBAAMAMECBQk8D2/+eF9MbLd9W0ZXslUKTAon3OT5usPHvetQsAzJvOCwkQmEABAYAJbKotESAwbwEBAAGAeQ+PFxIgQKANAQGANlQdkwABAgSuemI8AAAgAElEQVQEAMwAAQI1CQgA1NRtey1ZQACg5O6pnQCB3AQEAHLriHoIEOhSQABAAKDL+bM2AQIE1hIQADAUBAgQINCmgJ8AaFPXsQkQyEVAACCXTqiDwLoFBABMCAECBEYnIAAwOktHIkCgfAEBAAGA8qfYDggQmCgBAYCJaqfNECBAIDsBAYDsWqIgAgRaEBAAaAHVIQm0ICAA0AKqQxIgUK2AAEC1rbdxAgQGCAgACAB4YxAgQCArAQGArNqhGAIECEycgADAxLXUhggQGCAgAGAsCJQhIABQRp9USYBAGQICAGX0SZUECIxHQABAAGA8k2YVAgQIDCkgADAklKcRIECAwLwEBADmxeZFBAgUJiAAUFjDlFutgABAta23cQIEWhAQAGgB1SEJEChWQABAAKDY4VU4AQKTKSAAMJl9tSsCBAjkIiAAkEsn1EGAQJsCAgBt6jo2gdEJCACMztKRCBAgIABgBggQIDAtIAAgAOD9QIAAgawEBACyaodiCBAgMHECAgAT11IbIkBggIAAgLEgUIaAAEAZfVIlAQJlCAgAlNEnVRIgMB4BAQABgPFMmlUIECAwpIAAwJBQnkaAAAEC8xIQAJgXmxcRIFCYgABAYQ1TbrUCAgDVtt7GCRBoQUAAoAVUhyRAoFgBAQABgGKHV+EECEymgADAZPbVrggQIJCLgABALp1QBwECbQoIALSp69gERicgADA6S0ciQICAAIAZIECAwLSAAIAAgPcDAQIEshIQAMiqHYohQIDAxAkIAExcS22IAIEBAgIAxoJAGQICAGX0SZUECJQhIABQRp9USYDAeAQEAAQAxjNpViFAgMCQAgIAQ0J5GgECBAjMS0AAYF5sXkSAQGECAgCFNUy51QoIAFTbehsnQKAFAQGAFlAdkgCBYgUEAAQAih1ehRMgMJkCAgCT2Ve7IkCAQC4CAgC5dEIdBAi0KSAA0KauYxMYnYAAwOgsHYkAAQICAGaAAAEC0wICAAIA3g8ECBDISkAAIKt2KIYAAQITJyAAMHEttSECBAYICAAYCwJlCAgAlNEnVRIgUIaAAEAZfVIlAQLjERAAEAAYz6RZhQABAkMKCAAMCeVpBAgQIDAvAQGAebF5EQEChQkIABTWMOVWKyAAUG3rbZwAgRYEBABaQHVIAgSKFRAAEAAodngVToDAZAoIAExmX+2KAAECuQgIAOTSCXUQINCmgABAm7qOTWB0AgIAo7N0JAIECAgAmAECBAhMCwgACAB4PxAgQCArAQGArNqhGAIECEycgADAxLXUhggQGCAgAGAsCJQhIABQRp9USYBAGQICAGX0SZUECIxHQABAAGA8k2YVAgQIDCkgADAklKcRIECAwLwEBADmxeZFBAgUJiAAUFjDlFutgABAta23cQIEWhAQAGgB1SEJEChWQABAAKDY4VU4AQKTKSAAMJl9tSsCBAjkIiAAkEsn1EGAQJsCAgBt6jo2gdEJCACMztKRCBAgIABgBggQIDAtIAAgAOD9QIAAgawEBACyaodiCBAgMHECAgAT11IbIkBggIAAgLEgUIaAAEAZfVIlAQJlCAgAlNEnVRIgMB4BAQABgPFMmlUIECAwpIAAwJBQnkaAAAEC8xIQAJgXmxcRIFCYgABAYQ1TbrUCAgDVtt7GCRBoQUAAoAVUhyRAoFgBAQABgGKHV+EECEymgADAZPbVrggQIJCLgABALp1QBwECbQoIALSp69gERicgADA6S0ciQICAAIAZIECAwLSAAIAAgPcDAQIEshIQAMiqHYohQIDAxAkIAExcS22IAIEBAgIAxoJAGQICAGX0SZUECJQhIABQRp9USYDAeAQEAAQAxjNpViFAgMCQAgIAQ0J5GgECBAjMS0AAYF5sXkSAQGECAgCFNUy51QoIAFTbehsnQKAFAQGAFlAdkgCBYgUEAAQAih1ehRMgMJkCAgCT2Ve7IkCAQC4CAgC5dEIdBAi0KSAA0KauYxMYnYAAwOgsHYkAAQICAGaAAAEC0wICAAIA3g8ECBDISkAAIKt2KIYAAQITJyAAMHEttSECBAYICAAYCwJlCAgAlNEnVRIgUIaAAEAZfVIlAQLjERAAEAAYz6RZhUALAldffXW66qqr1nvknXbaKZ1++ulp8eLF633upD7hr3/9a7r00kvTvffem84555y0fPnyobb6zDPPpAsuuCBtv/326cQTT0wbb7zxOl/3+uuvNz358Y9/nI455ph05JFHDrVO/5MEAOZM5gUECBAgMAcBAYA5YHkqAQLFCggAFNs6hVcmIABQWcNtlwCBVgUEAFrldXACBAoTEAAQAChsZJVLYFrgscceS3/605+m/uCpp55K1157bdpjjz3S3nvvPfXnm222Wdpll13We/F6km0jAHDJJZekBx98MJ111llpxYoVQ203TM8///wmAHDSSSelhQsXrvd1L730Urr44ovT448/nk477bQUAYy5PAQA5qLluQQIECAwVwEBgLmKeT4BAiUKCACU2DU11yggAFBj1+2ZAIG2BAQA2pJ1XAIEShQQABAAKHFu1UxgoMDDDz+cLrroonT44Yeno48+ukqll19+OX35y19O8c39L37xi2nZsmUjdxhmjQgOfO1rX0u77757cyeAjTbaaOg6BACGpvJEAgQIEJiHgADAPNC8hACB4gQEAIprmYIrFRAAqLTxtk2AQCsCAgCtsDooAQKFCggACAAUOrrKJrC2gABASsNcnN/Q2Wl7DQGADe2Q1xMgQIDAugQEAMwHAQI1CAgA1NBle5wEAQGASeiiPRAgkIuAAEAunVAHAQI5CAgACADkMIdqIDASgfUFAOLtfs8996QrrrgirVmzpvlWenxD/ZOf/GTaaqutmhp6F7fjt+wPPfTQdM0116T4Nns896CDDkof//jHU6zz3e9+903H+NSnPpWWLl3aHKNXx0c+8pHmOatXr06vvfZa8/cf/ehH0wEHHJAWLFgwtedY67bbbks/+MEP0nPPPdfcZv/AAw9MH/vYx9LixYunnhe1XXnllSn+4Y7jbbrpps2x4hv2ixYtSt/85jfTHXfc8SbLuP3+6aef3hwn/v6hhx5q7gzw7LPPNndLiD194hOfmHpN/FRAfHM/flrhC1/4QlPnueeem3bcccfmJwDWt0bU9fOf/zxdf/31zV423njjtYzX12wBgPUJ+XsCBAgQ2BABAYAN0fNaAgRKERAAKKVT6qxdQACg9gmwfwIERikgADBKTcciQKB0AQEAAYDSZ1j9BKYE1hUAiLd6XMy/+uqrm9+kjwvscWH/xhtvbC6kn3nmmWn58uVTAYA4Vlw0P+SQQ5oL9zfddFN67LHHmue8+OKLac8992yOE/+HZfxn1113Taeeempz8b5Xx6uvvpq22WabdPDBB6enn366uXAff3bCCSek/fbbr6k7Lrh/+9vfbgIA++yzT9pjjz3Sgw8+2PzvHXbYIZ122mlpyZIl6aWXXkoXX3xx+sMf/tBc9O+t/etf/3pq7T/+8Y/piSeeSD/5yU+aGj/84Q+nbbfdNu2yyy7Nhfj+AEDsOX4qII579tlnNwbxePLJJ9N5553X1PGZz3ymuYjfHwCI2mZbIy7+R40RMgjfWDfMwjgMzznnnLTFFlusd2IFANZL5AkECBAgsAECAgAbgOelBAgUIyAAUEyrFFq5gABA5QNg+wQIjFRAAGCknA5GgEDhAgIAAgCFj7DyCUwLrCsA8Oijj6YLL7ywuVgeF+Djgng87r333vSVr3wlHXbYYc037nt3APiv//qv5oJ1XECPx5///Od0wQUXpMcffzwdf/zxzQXueMQF/Liw/sADDzTP32677aYCAHF3gf614mJ4fOs+LoafddZZzYX93/3ud+mrX/1q+tCHPtRcsO/dGeCWW25J3/nOd9Jxxx2XVq1a1TwvLq7H8+Ib//GIf74uvfTS5lv/EWCIb+mv6/b8/QGAZcuWpeuuu66568AZZ5zRXKyPx6233toc85RTTmlCDnGngP4AQDxntjXuv//+9K1vfasJTXzwgx+cakyEJy677LLmmHvttdd6R1YAYL1EnkCAAAECGyAgALABeF5KgEAxAgIAxbRKoZULCABUPgC2T4DASAUEAEbK6WAECBQuIAAgAFD4CCufwLTAugIA1157bfPt//6L3fHK+KZ8XNjfbLPNmm/bxwX9+GZ8PHq3zu+tEBfQ4xvwcQv9LbfccmrhOG5cTI+L8CtXrpwKABx++OHp6KOPnnpe74L9r371q6nnXnLJJU0I4Z//+Z+buwX0Hr1v4sdF+Pgmfm9vO++8cxNAiHrjERfjX3nlleYb/HH3gbkEACKQcP755zd3FIifAeiFGSLkEPVsvvnmcwoAzDaLcZeCr3/96yl+EqHfY7bnCwB4VxMgQIBAmwICAG3qOjYBArkICADk0gl1EFi3gACACSFAgMDoBAQARmfpSAQIlC8gACAAUP4U2wGBvwmsKwAw6Lfr++HilvpxwT8e6woAxO3tIwAQ36DvPYYNAMTz47lXXXVVOvnkk5u7EcRaESqY7bHvvvumk046qfm2/w033NB8Yz9utR+30t9tt93SBz7wgeauA707B8wlANC74B93O4ifAYgwRAQC9t9//+ZuCPGYyx0A4vkvvPBCs8e46P/888+/aVsCAN6qBAgQIJCDgABADl1QAwECbQsIALQt7PgERiMgADAaR0chQIBACAgAmAMCBAhMCwgACAB4PxCYGIH1BQDiNvpHHXXUmy7e9zYf36iP2+DHxfVxBwDiAnzUtXjx4rV6sdVWW6UIJ/QeL730UvNzAHfeeWe67777Uvzv+DmCuEtA/KzBXAIAcczVq1c3t+eP8EP8zEHcwj/++zvf+c5mybkEAJ555pnmbgpxR4IjjjiiCSgsWrSoqTd+VkAAYGLeajZCgACBogUEAIpun+IJEBhSQABgSChPI9CxgABAxw2wPAECEyUgADBR7bQZAgQ2UEAAQABgA0fIywnkI7CuAMAPf/jD9NOf/nStnwCYWX3vAnr8+aCfANjQOwDEhfA77rij+QmAd7zjHekb3/hGcweAmT8BMLOuuNAf4YQIKsSF/njEN/i//e1vp1/+8pfNzxfsvvvucw4AxEX7f/3Xf0377LNP8439+N/9+55LACDuUPC9730vnXLKKSl+uqD38BMA+bxHVEKAAAECKQkAmAICBGoQEACoocv2OAkCAgCT0EV7IEAgFwEBgFw6oQ4CBHIQEAAQAMhhDtVAYCQC6woAPPDAA+miiy5KO+ywQ3OxfMmSJc2a8U9A/B+Hb3vb21J8236UAYC4IH/CCSdMXbBfs2ZNc4v9pUuXprPOOqupIb6BH9+6P+CAA9Jxxx33pov7ceE8jhF3Bojb6sd/jj/++OYb/73HTTfd1HyDPy6677XXXs237+MOBk8//fRaP1UQP4MwM8AQ+49QQhhEwODoo49Ohx9++NTxBwUAZlvj2muvTRG0iJ8seM973tMc4/XXX29+8iD+zh0ARjLmDkKAAAECGyggALCBgF5OgEARAgIARbRJkQSSAIAhIECAwOgEBABGZ+lIBAiULyAAIABQ/hTbAYG/CawrABBv9WuuuSb96Ec/Sttuu206+OCDmwvr8Y9gfAP/yCOPbC5+v/rqqyP7CYC4UB630o8L9nF7/euvvz69+OKLTShgv/32a6rufYv/tttuSzvuuOPUn8eF/QgMxK39V61alZ566qkmwPDcc881YYGdd9453X///Slet2zZsnT22WenLbfcsjlmXNC/5ZZb0r777tt8Ez+CAQsXLkyDAgDx/N/85jfpa1/7WuMRx9l+++2nZmpQAGC2NR577LH0pS99qQkS7Lrrrk3A4ZFHHklPPPFEczwBAG9VAgQIEMhBQAAghy6ogQCBtgUEANoWdnwCoxEQABiNo6MQIEAgBAQAzAEBAgSmBQQABAC8HwhMjMC6AgCxyXi7x+334xvpcUE9HitWrGguTMdF8gULFoz0DgAHHXRQczE8/qGN/ze++f/Rj360uYAfa/UeEQL42c9+lq677rrmAn/c4j/uVPCJT3wirVy5cup58XdXXnllijsDxPHion7cuv+YY45p7l7Qe8Rt/OOnBeLi+y677JJOPfXUtGjRolkDABFKuOCCC5qfF4i7I8Rxe4/ZAgCzrXHfffc1PwPw6KOPpo022qi5g8H+++/fhBJ22223dOKJJ75p74OG71/+5V+auxos+/RPJ2Y2bYQAAQIE8hEQAMinFyohQKA9AQGA9mwdmcAoBQQARqnpWAQI1C4gAFD7BNg/AQL9AgIAAgDeEQQIjFhgfUGEES83cYcTAJi4ltoQAQIEshIQAMiqHYohQKAlAQGAlmAdlsCIBQQARgzqcAQIVC0gAFB1+22eAIEZAgIAAgDeFAQIjFhAAGDDQAUANszPqwkQIEBg3QICACaEAIEaBAQAauiyPU6CgADAJHTRHggQyEVAACCXTqiDAIEcBAQABABymEM1EJgoAQGADWunAMCG+Xk1AQIECAgAmAECBAgIAJgBAmUICACU0SdVEiBQhoAAQBl9UiUBAuMREAAQABjPpFmFQEUCAgAb1mwBgA3z82oCBAgQEAAwAwQIEBAAMAMEyhAQACijT6okQKAMAQGAMvqkSgIExiMgACAAMJ5JswoBAgSGFBAAGBLK0wgQIEBgXgJ+AmBebF5EgEBhAgIAhTVMudUKCABU23obJ0CgBQEBgBZQHZIAgWIFBAAEAIodXoUTIDCZAgIAk9lXuyJAgEAuAgIAuXRCHQQItCkgANCmrmMTGJ2AAMDoLB2JAAECAgBmgAABAtMCAgACAN4PBAgQyEpAACCrdiiGAAECEycgADBxLbUhAgQGCAgAGAsCZQgIAJTRJ1USIFCGgABAGX1SJQEC4xEQABAAGM+kWYUAAQJDCggADAnlaQQIECAwLwEBgHmxeREBAoUJCAAU1jDlVisgAFBt622cAIEWBAQAWkB1SAIEihUQABAAKHZ4FU6AwGQKCABMZl/tigABArkICADk0gl1ECDQpoAAQJu6jk1gdAICAKOzdCQCBAgIAJgBAgQITAsIAAgAeD8QIEAgKwEBgKzaoRgCBAhMnIAAwMS11IYIEBggIABgLAiUISAAUEafVEmAQBkCAgBl9EmVBAiMR0AAQABgPJNmFQIECAwpIAAwJJSnESBAgMC8BAQA5sXmRQQIFCYgAFBYw5RbrYAAQLWtt3ECBFoQEABoAdUhCRAoVkAAQACg2OFVOAECkykgADCZfbUrAgQI5CIgAJBLJ9RBgECbAgIAbeo6NoHRCQgAjM7SkQgQICAAYAYIECAwLSAAIADg/UCAAIGsBAQAsmqHYggQIDBxAgIAE9dSGyJAYICAAICxIFCGgABAGX1SJQECZQgIAJTRJ1USIDAeAQEAAYDxTJpVCBAgMKSAAMCQUJ5GgAABAvMSEACYF5sXESBQmIAAQGENU261AgIA1bbexgkQaEFAAKAFVIckQKBYAQEAAYBih1fhBAhMpoAAwGT21a4IECCQi4AAQC6dUAcBAm0KCAC0qevYBEYnIAAwOktHIkCAgACAGSBAgMC0gACAAID3AwECBLISEADIqh2KIUCAwMQJCABMXEttiACBAQICAMaCQBkCAgBl9EmVBAiUISAAUEafVEmAwHgEBAAEAMYzaVYhQIDAkAICAENCeRoBAgQIzEtAAGBebF5EgEBhAgIAhTVMudUKCABU23obJ0CgBQEBgBZQHZIAgWIFBAAEAIodXoUTIDCZAgIAk9lXuyJAgEAuAgIAuXRCHQQItCkgANCmrmMTGJ2AAMDoLB2JAAECAgBmgAABAtMCAgACAN4PBAgQyEpAACCrdiiGAAECEycgADBxLbUhAgQGCAgAGAsCZQgIAJTRJ1USIFCGgABAGX1SJQEC4xEQABAAGM+kWYUAAQJDCggADAnlaQQIECAwLwEBgHmxeREBAoUJCAAU1jDlVisgAFBt622cAIEWBAQAWkB1SAIEihUQABAAKHZ4FU6AwGQKCABMZl/tigABArkICADk0gl1ECDQpoAAQJu6jk1gdAICAKOzdCQCBAgIAJgBAgQITAsIAAgAeD8QIEAgKwEBgKzaoRgCBAhMnIAAwMS11IYIEBggIABgLAiUISAAUEafVEmAQBkCAgBl9EmVBAiMR0AAQABgPJNmFQIECAwpIAAwJJSnESBAgMC8BAQA5sXmRQQIFCYgAFBYw5RbrYAAQLWtt3ECBFoQEABoAdUhCRAoVkAAQACg2OFVOAECkykgADCZfbUrAgQI5CIgAJBLJ9RBgECbAgIAbeo6NoHRCQgAjM7SkQgQICAAYAYIECAwLSAAIADg/UCAAIGsBAQAsmqHYggQIDBxAgIAE9dSGyJAYICAAICxIFCGgABAGX1SJQECZQgIAJTRJ1USIDAeAQEAAYDxTJpVCBAgMKSAAMCQUJ5GgAABAvMSEACYF5sXESBQmIAAQGENU261AgIA1bbexgkQaEFAAKAFVIckQKBYAQEAAYBih1fhBAhMpoAAwGT21a4IECCQi4AAQC6dUAcBAm0KCAC0qevYBEYnIAAwOktHIkCAgACAGSBAgMC0gACAAID3AwECBLISEADIqh2KIUCAwMQJCABMXEttiACBAQICAMaCQBkCAgBl9EmVBAiUISAAUEafVEmAwHgEBAAEAMYzaVYhQIDAkAICAENCeRoBAgQIzEtAAGBebF5EgEBhAgIAhTVMudUKCABU23obJ0CgBQEBgBZQHZIAgWIFBAAEAIodXoUTIDCZAgIAk9lXuyJAgEAuAgIAuXRCHQQItCkgANCmrmMTGJ2AAMDoLB2JAAECAgBmgAABAtMCAgACAN4PBAgQyEpAACCrdiiGAAECEycgADBxLbUhAgQGCGz/v55Nb7z6OzYECGQusPiQH6eNlx8x7yofeuih9OSTT6YDDzxw3sfwQgIECEyKgADApHTSPggQGIWAAIAAwCjmyDEIECAwMgEBgJFROhABAgQIDBAQADAWBAjUICAAUEOX7bF0gY22el9a8r7rU0obzXsrAgDzpvNCAgQmUEAAYAKbaksECMxbQABAAGDew+OFBAgQaENAAKANVcckQIAAgZ6AAIBZIECgBoHt//ez6Y1X3AGghl7bY4ECmyxLm7z1Y2nR3uemtHCrDdqAAMAG8XkxAQITJiAAMGENtR0CBDZIQABAAGCDBsiLCRAgMGqBXgBg9erVoz604xEgQKA4AR9gFNcyBRMg0KJA7R9gtEjr0AQIFCogAFBo45RNgEArAs6fW2F1UAIEChWo/fx5wRsCAIWOrrIJEJhUAQGASe2sfREgMB8BH2DMR81rCBCYVIHaP8CY1L7aFwEC8xcQAJi/nVcSIDB5As6fJ6+ndkSAwPwFaj9/FgCY/+x4JQECBFoREABohdVBCRAoVMAHGIU2TtkECLQiUPsHGK2gOigBAkULCAAU3b7/n717Abasqu/Ev/p28+oWmkbbBqQRdZoRnxHTKhlFgyIMIBkbZib4QAyKCV0zZZPKf7DQOBir4tSU6YlVxiigxOgwo/iApAnBiMIA8UGJRuNoooGyCRIQLjYgDUr3v9YeT9/L4XTfs8/d55z1+NyqVBLZj7U+v98hWWt/zz4GT4BAxwLWzx2DuhwBAlkL1L5+FgDIun0NngCBEgUEAEqsqjkRIDCqgA2MUeWcR4BAiQK1b2CUWFNzIkBgcQICAIvzczYBAmUJWD+XVU+zIUBgcQK1r58FABbXP84mQIBA5wICAJ2TuiABAhkL2MDIuHiGToBA5wK1b2B0DuqCBAhkLyAAkH0JTYAAgQ4FrJ87xHQpAgSyF6h9/SwAkH0LmwABAqUJCACUVlHzIUBgMQI2MBaj51wCBEoTqH0Do7R6mg8BAosXEABYvKErECBQjoD1czm1NBMCBBYvUPv6WQBg8T3kCgQIEOhUQACgU04XI0AgcwEbGJkX0PAJEOhUoPYNjE4xXYwAgSIEBACKKKNJECDQkYD1c0eQLkOAQBECta+fBQCKaGOTIECgJAEBgJKqaS4ECCxWwAbGYgWdT4BASQK1b2CUVEtzIUCgGwEBgG4cXYUAgTIErJ/LqKNZECDQjUDt62cBgG76yFUIECDQmYAAQGeULkSAQAECNjAKKKIpECDQmUDtGxidQboQAQLFCAgAFFNKEyFAoAMB6+cOEF2CAIFiBGpfPwsAFNPKJkKAQCkCAgClVNI8CBDoQsAGRheKrkGAQCkCtW9glFJH8yBAoDsBAYDuLF2JAIH8Bayf86+hGRAg0J1A7etnAYDuesmVCBAg0ImAAEAnjC5CgEAhAjYwCimkaRAg0IlA7RsYnSC6CAECRQkIABRVTpMhQGCRAtbPiwR0OgECRQnUvn4WACiqnU2GAIESBAQASqiiORAg0JWADYyuJF2HAIESBGrfwCihhuZAgEC3AgIA3Xq6GgECeQtYP+ddP6MnQKBbgdrXzwIA3faTqxEgQGDRAgIAiyZ0AQIEChKwgVFQMU2FAIFFC9S+gbFoQBcgQKA4AQGA4kpqQgQILELA+nkReE4lQKA4gdrXzwIAxbW0CREgkLuAAEDuFTR+AgS6FLCB0aWmaxEgkLtA7RsYudfP+AkQ6F5AAKB7U1ckQCBfAevnfGtn5AQIdC9Q+/pZAKD7nnJFAgQILEpAAGBRfE4mQKAwARsYhRXUdAgQWJRA7RsYi8JzMgECRQoIABRZVpMiQGBEAevnEeGcRoBAkQK1r58FAIpsa5MiQCBnAQGAnKtn7AQIdC1gA6NrUdcjQCBngdo3MHKunbETIDAeAQGA8bi6KgECeQpYP+dZN6MmQGA8ArWvnwUAxtNXrkqAAIGRBQQARqZzIgECBQrYwCiwqKZEgMDIArVvYIwM50QCBIoVEAAotrQmRoDACALWzzZBoKoAACAASURBVCOgOYUAgWIFal8/CwAU29omRoBArgICALlWzrgJEBiHgA2Mcai6JgECuQrUvoGRa92MmwCB8QkIAIzP1pUJEMhPwPo5v5oZMQEC4xOoff0sADC+3nJlAgQIjCQgADASm5MIEChUwAZGoYU1LQIERhKofQNjJDQnESBQtIAAQNHlNTkCBFoKWD+3BHM4AQJFC9S+fhYAKLq9TY4AgRwFBAByrJoxEyAwLgEbGOOSdV0CBHIUqH0DI8eaGTMBAuMVEAAYr6+rEyCQl4D1c171MloCBMYrUPv6WQBgvP3l6gQIEGgtIADQmswJBAgULGADo+DimhoBAq0Fat/AaA3mBAIEihcQACi+xCZIgEALAevnFlgOJUCgeIHa188CAMW3uAkSIJCbgABAbhUzXgIExilgA2Ocuq5NgEBuArVvYORWL+MlQGD8AgIA4zd2BwIE8hGwfs6nVkZKgMD4BWpfPwsAjL/H3IEAAQKtBAQAWnE5mACBwgVsYBReYNMjQKCVQO0bGK2wHEyAQBUCAgBVlNkkCRAYUsD6eUgohxEgUIVA7etnAYAq2twkCRDISUAAIKdqGSsBAuMWsIExbmHXJ0AgJ4HaNzByqpWxEiAwGQEBgMk4uwsBAnkIWD/nUSejJEBgMgK1r58FACbTZ+5CgACBoQUEAIamciABAhUI2MCooMimSIDA0AK1b2AMDeVAAgSqERAAqKbUJkqAwBAC1s9DIDmEAIFqBGpfPwsAVNPqJkqAQC4CAgC5VMo4CRCYhIANjEkouwcBArkI1L6BkUudjJMAgckJCABMztqdCBBIX8D6Of0aGSEBApMTqH39LAAwuV5zJwIECAwlIAAwFJODCBCoRMAGRiWFNk0CBIYSqH0DYygkBxEgUJWAAEBV5TZZAgQWELB+1iIECBCYE6h9/SwA4NNAgACBxAQEABIriOEQIDBVARsYU+V3cwIEEhOofQMjsXIYDgECCQgIACRQBEMgQCAZAevnZEphIAQIJCBQ+/pZACCBJjQEAgQIzBcQANAPBAgQmBOwgaEbCBAgMCdQ+waGXiBAgEC/gACAniBAgID1sx4gQIDAIIHa188CAD4XBAgQSExAACCxghgOAQJTFRAAmCq/mxMgkJhA7RsYiZXDcAgQSEBAACCBIhgCAQLJCFg/J1MKAyFAIAGB2tfPAgAJNKEhECBAYL6AAIB+IECAwJyADQzdQIAAgTmB2jcw9AIBAgT6BQQA9AQBAgSsn/UAAQIEBgnUvn4WAPC5IECAQGICAgCJFcRwCBCYqoAAwFT53ZwAgcQEat/ASKwchkOAQAICAgAJFMEQCBBIRsD6OZlSGAgBAgkI1L5+FgBIoAkNgQABAvMFBAD0AwECBOYEbGDoBgIECMwJ1L6BoRcIECDQLyAAoCcIECBg/awHCBAgMEig9vWzAIDPBQECBBITEABIrCCGQ4DAVAUEAKbK7+YECCQmUPsGRmLlMBwCBBIQEABIoAiGQIBAMgLWz8mUwkAIEEhAoPb1swBAAk1oCAQIEJgvIACgHwgQIDAnYANDNxAgQGBOoPYNDL1AgACBfgEBAD1BgAAB62c9QIAAgUECta+fBQB8LggQIJCYgABAYgUxHAIEpiogADBVfjcnQCAxgdo3MBIrh+EQIJCAgABAAkUwBAIEkhGwfk6mFAZCgEACArWvnwUAEmhCQyBAgMB8AQEA/UCAAIE5ARsYuoEAAQJzArVvYOgFAgQI9AsIAOgJAgQIWD/rAQIECAwSqH39LADgc0GAAIHEBAQAEiuI4RAgMFUBAYCp8rs5AQKJCdS+gZFYOQyHAIEEBAQAEiiCIRAgkIyA9XMypTAQAgQSEKh9/SwAkEATGgIBAgTmCwgA6AcCBAjMCdjA0A0ECBCYE6h9A0MvECBAoF9AAEBPECBAwPpZDxAgQGCQQO3rZwEAnwsCBAgkJiAAkFhBDIcAgakKCABMld/NCRBITKD2DYzEymE4BAgkICAAkEARDIEAgWQErJ+TKYWBECCQgEDt62cBgASa0BAIECAwX6AXAFi54TowBBYlcO7MVeH5X3z/oq7hZAKTFFjz9hVhJlw7yVu6V4YCS/Y5OCw79HVh72f591uG5TPkRQrUvoGxSD6nEyBQoIAAQIFFNSUCBEYWEAAYmc6JBAgUKFD7+lkAoMCmNiUCBPIWEADIu34pjV4AIKVqGMswAge/fXlYEr40zKGOIRCWHf62sM9z/5QEgaoEat/AqKrYJkuAwFACAgBDMTmIAIFKBAQAKim0aRIgMJRA7etnAYCh2sRBBAgQmJyAAMDkrEu/kwBA6RUub34CAOXVdLwzmgkrTrw/hKXLx3sbVyeQkEDtGxgJlcJQCBBIREAAIJFCGAYBAkkICAAkUQaDIEAgEYHa188CAIk0omEQIECgJyAAoBe6EhAA6ErSdSYlIAAwKely7rPvS74Ulj7xFeVMyEwILCBQ+waGBiFAgEC/gACAniBAgMCcgACAbiBAgMCcQO3rZwEAnwYCBAgkJiAAkFhBMh6OAEDGxat06GvevjLMhGsqnb1pjyKw30tvDjMrXzjKqc4hkKVA7RsYWRbNoAkQGKuAAMBYeV2cAIHMBAQAMiuY4RIgMFaB2tfPAgBjbS8XJ0CAQHsBAYD2Zs4YLCAAoDNyExAAyK1i0x+vAMD0a2AEkxWofQNjstruRoBADgICADlUyRgJEJiUgADApKTdhwCBHARqXz8LAOTQpcZIgEBVAgIAVZV7rJMVABgrr4uPQUAAYAyohV9SAKDwApve4wRq38DQEgQIEOgXEADQEwQIEJgTEADQDQQIEJgTqH39LADg00CAAIHEBAQAEitIxsMRAMi4eJUOXQCg0sIvYtoCAIvAc2qWArVvYGRZNIMmQGCsAgIAY+V1cQIEMhMQAMisYIZLgMBYBWpfPwsAjLW9XJwAAQLtBQQA2ps5Y7CAAIDOyE1AACC3ik1/vAIA06+BEUxWoPYNjMlquxsBAjkICADkUCVjJEBgUgICAJOSdh8CBHIQqH39LACQQ5caIwECVQkIAFRV7rFOVgBgrLwuPgYBAYAxoBZ+SQGAwgtseo8TqH0DQ0sQIECgX0AAQE8QIEBgTkAAQDcQIEBgTqD29bMAgE8DAQIEEhMQAEisIBkPRwAg4+JVOnQBgEoLv4hpCwAsAs+pWQrUvoGRZdEMmgCBsQoIAIyV18UJEMhMQAAgs4IZLgECYxWoff0sADDW9nJxAgQItBcQAGhv5ozBAgIAOiM3AQGA3Co2/fEKAEy/BkYwWYHaNzAmq+1uBAjkICAAkEOVjJEAgUkJCABMStp9CBDIQaD29bMAQA5daowECFQlIABQVbnHOlkBgLHyuvgYBAQAxoBa+CUFAAovsOk9TqD2DQwtQYAAgX4BAQA9QYAAgTkBAQDdQIAAgTmB2tfPAgA+DQQIEEhMQAAgsYJkPBwBgIyLV+nQBQAqLfwipi0AsAg8p2YpUPsGRpZFM2gCBMYqIAAwVl4XJ0AgMwEBgMwKZrgECIxVoPb1swDAWNvLxQkQINBeQACgvZkzBgsIAOiM3AQEAHKr2PTHKwAw/RoYwWQFat/AmKy2uxEgkIOAAEAOVTJGAgQmJSAAMClp9yFAIAeB2tfPAgA5dKkxEiBQlYAAQFXlHutkBQDGyuviYxAQABgDauGXFAAovMCm9ziB2jcwtAQBAgT6BQQA9AQBAgTmBAQAdAMBAgTmBGpfPwsA+DQQIEAgMQEBgMQKkvFwBAAyLl6lQxcAqLTwi5i2AMAi8JyapUDtGxhZFs2gCRAYq4AAwFh5XZwAgcwEBAAyK5jhEiAwVoHa188CAGNtLxcnQIBAewEBgPZmzhgsIACgM3ITEADIrWLTH68AwPRrYASTFah9A2Oy2u5GgEAOAgIAOVTJGAkQmJSAAMCkpN2HAIEcBGpfPwsA5NClxkiAQFUCAgBVlXuskxUAGCuvi49BQABgDKiFX1IAoPACm97jBGrfwNASBAgQ6BcQANATBAgQmBMQANANBAgQmBOoff0sAODTQIAAgcQEBAASK0jGwxEAyLh4lQ5dAKDSwi9i2gIAi8BzapYCtW9gZFk0gyZAYKwCAgBj5XVxAgQyExAAyKxghkuAwFgFal8/CwCMtb1cnAABAu0FBADamzljsIAAgM7ITUAAILeKTX+8AgDTr4ERTFag9g2MyWq7GwECOQgIAORQJWMkQGBSAgIAk5J2HwIEchCoff0sAJBDlxojAQJVCQgAVFXusU5WAGCsvC4+BgEBgDGgFn5JAYDCC2x6jxOofQNDSxAgQKBfQABATxAgQGBOQABANxAgQGBOoPb1swCATwMBAgQSExAASKwgGQ9HACDj4lU6dAGASgu/iGkLACwCz6lZCtS+gZFl0QyaAIGxCggAjJXXxQkQyExAACCzghkuAQJjFah9/SwAMNb2cnECBAi0FxAAaG/mjMECAgA6IzcBAYDcKjb98QoATL8GRjBZgdo3MCar7W4ECOQgIACQQ5WMkQCBSQkIAExK2n0IEMhBoPb1swBADl1qjAQIVCUgAFBVucc6WQGAsfK6+BgEBADGgFr4JQUACi+w6T1OoPYNDC1BgACBfgEBAD1BgACBOQEBAN1AgACBOYHa188CAD4NBAgQSExAACCxgmQ8HAGAjItX6dAFACot/CKmLQCwCDynZilQ+wZGlkUzaAIExiogADBWXhcnQCAzAQGAzApmuAQIjFWg9vWzAMBY28vFCRAg0F5AAKC9mTMGCwgA6IzcBAQAcqvY9McrADD9GhjBZAVq38CYrLa7ESCQg4AAQA5VMkYCBCYlIAAwKWn3IUAgB4Ha188CADl0qTESIFCVgABAVeUe62QFAMbK6+JjEBAAGANq4ZcUACi8wKb3OIHaNzC0BAECBPoFBAD0BAECBOYEBAB0AwECBOYEal8/CwD4NBAgQCAxAQGAxAqS8XAEADIuXqVDFwCotPCLmLYAwCLwnJqlQO0bGFkWzaAJEBirgADAWHldnACBzAQEADIrmOESIDBWgdrXzwIAY20vFydAgEB7AQGA9mbOGCwgAKAzchMQAMitYtMfrwDA9GtgBJMVqH0DY7La7kaAQA4CAgA5VMkYCRCYlIAAwKSk3YcAgRwEal8/CwDk0KVTGuPf/M3fhGuuueZxd99///3D85///PDqV7867Lvvvq1HF697/fXXh7e85S3h8MMPb33+Qic8+uij4TOf+Uz4wQ9+EN72treFJz7xiQudMvI/v/baa8N1110XzjrrrPC0pz1t5OuM68StW7eGSy65JLzkJS8JJ554Yqvb/OhHPwoXX3xxOPbYY8OrXvWq5tzU59tqggkfLACQcHEyG5oAQGYFM9wgAKAJ2goIALQVc3zuArVvYOReP+MnQKB7AQGA7k1dkQCBfAUEAPKtnZETINC9QO3rZwGA7nuqmCv2AgAvfelLw9q1a5t5PfDAA+Fb3/pWiA+WDzvssPBbv/VbYcWKFa3mPIkAwGWXXRZuu+228Na3vjWsWbOm1fjaHHz11VeHG264IbzpTW8K69ata3PqRI699dZbw6WXXhpe+MIXhlNPPbXVPQcFAFKfb6sJJnywAEDCxclsaAIAmRXMcAUA9EBrAQGA1mROyFyg9g2MzMtn+AQIjEFAAGAMqC5JgEC2AgIA2ZbOwAkQGINA7etnAYAxNFUpl+wFAN74xjeG5z73ubumtXPnzvCFL3whxH9+yimnNN8Qb/M37gBAm7E4dvcCgwIAvCYjIAAwGeca7iIAUEOVy5qjNwCUVc9JzEYAYBLK7pGSQO0bGCnVwlgIEEhDQAAgjToYBQECaQgIAKRRB6MgQCANgdrXzwIAafRhkqPYXQAgDvbOO+8MH/7wh8PTn/708IY3vCEsWbJk6DkIAAxNNdUDBQCmxy8AMD370u4sAFBaRcufjwBA+TXueoYCAF2Lul7qArVvYKReH+MjQGDyAgIAkzd3RwIE0hUQAEi3NkZGgMDkBWpfPwsATL7nsrnjngIAP/3pT8MHP/jBsHr16nDWWWeFvfbaq5nX9u3bw1VXXRXiB+vnP/95OOCAA5rfnj/66KPDzMxMc8ygAEB8q8APf/jD5tx//ud/bo6L137Na14TjjzyyCZgEK/90Y9+tHm1/6C/I444ovlJgn333Td88pOfDHERuHHjxrBy5crm8HiPf/iHfwh/8Rd/Ee6+++7mP3vKU54STj755PCMZzxj1yW//e1vhz//8z8P/+E//Idwxx13hK9//evh4YcfDgcddFD4jd/4jXDUUUftOnbYMMPs7Gy48sorw/e+973w6KOPNi7xzQn/5t/8m7B06dJd19uxY0f4xje+EeKr9rdt29b8sxiyiK/v7/8pg+h7/fXXh5tuuincf//9TQ3iq/5POumkxiD+7e4h/o9//OPwl3/5l+Gf/umfdo2nv06Dzh12vv3WsfbPfOYzm3msWrVqt5+Bnn3/WycGjaVX49gjX/rSl3b1TazPhg0bwkMPPRQ+/elPNz9XEf/iz1j8+3//7x/jOEzfxXPb9EQ8fn69Y037e3mhfwkIACwk5J8PKyAAMKyU41IREABIpRL5jEMAIJ9aGWk3ArVvYHSj6CoECJQkIABQUjXNhQCBxQoIACxW0PkECJQkUPv6WQCgpG7ueC57CgB897vfDR//+MfD+vXrw2mnndbc+Z577gkXX3xx+NnPfhaOOeaY8MQnPrEJAsQH9q961avCK1/5yuZB/qCHyNdee23467/+6xAf4v/qr/5qEx6ID7bjNd/0pjc1D4/jg/MYEnjwwQcfM9P4UP2WW25pzotjiQ/N+wMA8UHvF7/4xeanC+KD9Je85CXhkUce2fXw/D/+x/8YfuVXfqW5bu9h74oVK0L8rxe/+MXNA904l/gg+61vfWs49NBDm2OHeSC+O5dbb721ufZrX/vaxiXO7/LLL28CAE972tOah/nx3L/9279t/nkMWkSf+Bd9/vf//t/NWOPPM8SH3tE5nnvYYYc1x+63334DAwB/93d/Fy677LKmPr/2a7/WBAduvvnm5vz4MP2lL31pc49RAwA962gTxzt/HsuXLw9vectbmnsP+msbAIhz2XvvvZvaHX744U2NomsMWMT6RseeTTw2hg/e9ra3hf3337+5/TB917YnouOll17ajCv6xv/+la98pQmdzO+zPX1cBQA6/pdZxZcTAKi4+JlOXQAg08JNcdgCAFPEd+upCNS+gTEVdDclQCBpAQGApMtjcAQITFhAAGDC4G5HgEDSArWvnwUAkm7P6Q5uUAAgfps5fov+M5/5TPMQ+uyzz26+WR0f+n7uc58L3/zmN5tv4fceVMeH2vHb9PFb/fHB65Oe9KTHPTSPgYF4zD777BN+8zd/c9e31++6667wp3/6p2HdunXhjDPOGIjRe9gaH+r3HnrHA/sDAPGb/BdddFHz4D5+u7z3Dfn4zflLLrmk+Yb/Oeec0zwg7j2Ejg+V4wPb3jf040Py+I3y+Q/JhwkA3HDDDc23/1/3utftChlEu/g2g5/85CfNWwoOPPDA5u0Af/Znf9Y8MI/fYO+9MSH+3EIMVsQ3EPTecNAbSwxVHH/88bt+giH+Cy2O8ZRTTmke5Pc/xP/FL37R/PN43zPPPHPX2xFiqOIjH/lI4xLvEWsxagCgZx3rNt/vBz/4QfjYxz7WvPUgvqVg0F/bAEAMorz5zW8O/+pf/avmcrHfomG0jKGT+Tbx7RLxjQmxT2KgpE3fDdsTsa7x/vFhf+ynXtAh+sYaxiBHDJDEcMae/gQApvvvvpLuLgBQUjXrmIsAQB117nKWAgBdarpWDgK1b2DkUCNjJEBgsgICAJP1djcCBNIWEABIuz5GR4DAZAVqXz8LAEy237K6Wy8AMGjQ8WF0/LZ9fMgb/+Lr6uNPAhx88MHNg+X5r7WPr9CPgYHeg9dhHprHa/Z+ZiA+HO89+J4/lviK9/hN63/5l3/ZFUTo/fP+AED8pvc111zTjO1Zz3rWY6YUxxe/ef/6178+PO95z9sVABjmNfTDzCV+8zyOJz6Qf/WrX908XI9/cfzxgXF8y0D0it/K//73v988OO69YaA30PizBXGc8dvz8Zvu8dj4QP13fud3mlBF7y9eM77lIP5n8dvnu/sJgP6a9n5e4b777tv1swmjBgCidXSJ4ZD5P60QH7jHkEGc7/yfjZg/lrYBgP6feYjXive+7rrrGqunPvWpuy6/u2v3Wwzqu2HHdfvttzdBk/g2ihgUmf8Xaxjf0BCDMPFzsqc/AYCs/lWZ9GAFAJIuj8ENEBAA0BZtBQQA2oo5PneB2jcwcq+f8RMg0L2AAED3pq5IgEC+AgIA+dbOyAkQ6F6g9vWzAED3PVXMFXsBgPjgOn7LP/7F34yPD6J73zDvTbb3sDg+SN7dX++B+qCH5vGb2/HDGL+hHb89Hd8o0PuLbxPoDwD0Xpcf3zgw6LXq/QGA+L/HNxfEb1/HV+TP/4s/KxDfAnDcccc13xof9mFvvMYwAYA41i1btoQbb7yxue3KlSuboEH8Jnx840D86z2Ajw+f4xsB4ivs5/9F8/jN/WgYQxfx7QHxFfcxLBBfq7+7v0EP8aNt/H8G408ixG/rx/H1/mLYIt4/jnHUAEC0/ta3vrXbMQ2qZ+/gNvb9Ne5dY3c1GXTtYftu2HH1jtvd5OMbFnohjj39i0IAoJh/jU59IgIAUy+BAbQUEABoCebwIACgCWoTqH0Do7Z6my8BAgsLCAAsbOQIAgTqERAAqKfWZkqAwMICta+fBQAW7pFqjxj0EwDxlfkf/vCHm4fGvVfmR6Dew+L4cH39+vUDzeLvsccHzP0PaOO14hsCbrnllub19/Hb0/HBeLxX/Ib//Fff9y7ce9X9i170ovDa17521yvwe/98UAAgfmN+0Levxx0A6I0pviXhO9/5TvPwPQYp4uv4TzjhhPDrv/7rzU8QxIf68VXx8Vv9T3jCEx5jOCgAEH+OIT5M7v2cwSD0QQ/xe29DiG9CiH6HHHJIEyaIbxV44IEHOgkAxFfwx58niEGC/r/4BoD4ZoD5b4noHTPsg/Z4/GIDAG36bthx9Y6LPdx7O8b8+cc5x58r2FNoIx4vAFDtv3Y7n7gAQOekLjhmAQGAMQMXeHkBgAKLakp7FKh9A0N7ECBAoF9AAEBPECBAYE5AAEA3ECBAYE6g9vWzAIBPw24FBgUA4sFf+9rXmgf28ffV4zfm4198dXz8CYD46vr+nwDov0F/ACD+xn0MFTz72c9uflYg/k56/NvdTwDcdtttTTBgzZo1zavkB/2e+u5+AqD3MwTzx3TDDTeE+Hr2cfwEQPy2fXz1fXxYHx98z8zMNLfu/XzBXXfdtSuUEB/Ax7cUDAopRO/4rfqFfgIg/qRAvEa8V/ymfX8AID7g/9CHPtS8YSC+VWGvvfZqxtPlTwD89V//dfMK/v6fABjmozbsg/Z4rcUGANr03bDjihsPF198cROs6P8JgGHm3ztGAKCNlmP3JCAAoD9yExAAyK1i0x+vAMD0a2AEkxWofQNjstruRoBADgICADlUyRgJEJiUgADApKTdhwCBHARqXz8LAOTQpVMa4+4CAPHhdfyd8/iN9viwevXq1c0bAeID2fj/ZPS/kj+GA+Kr5p/5zGc2D8D7AwC9303/1//6X4czzjhjVwAgfjP/z/7sz5rfS+/9BEDvDQTxgXXv3oN4+h8Ox/vH359/ylOe0rxGv/et+fiN+/jANl6v90aDYR/2xvsu9BMAMQAQH+zHb8THOcSH8vEv/ucxdBD/BdT7WYLvfve74eMf/3jzBoQNGzbsCgvEn0SIAYn5b0K4+eabw+WXX94EMOI37XuhiXifaPZv/+2/Dccee+zjAgCxZjGoEb+ZP/9nFWIQIf4MQhzXYn8C4NZbb21M49sg5gc0ej89EN840Pvpg/7axfHHcEcc+0knnbTL6qtf/Wr43Oc+95jQyWIDAG36btie6H027r333mbuvXrHifz4xz9ugh/xTRi9eu3uoy0AMKV/6RV4WwGAAota+JQEAAov8BimJwAwBlSXTFqg9g2MpItjcAQITEVAAGAq7G5KgECiAgIAiRbGsAgQmIpA7etnAYCptF0eN91dACCO/pvf/Gb4X//rfzXfdO69gv+ee+5pHvzGh8zxN+7jq87jw+u//du/bb6lH78RHsMC/Q/N48P3+NA3Pjheu3Ztc0x80P+P//iPzQPp3m/Gx2+rx2/Cx4ffL3jBC5pAwfy/+a9X7384HK8Tf/P+C1/4QvPmgJe85CXNa+9vuumm5l7zQwvDPuyN914oABCP6b2xII7hmGOOaeYX/5+xeJ/4MDg+KI6BhBiiiA/1v/GNbzT/efw5hGga/eID4/kPlOM3/T/xiU80wYLnPve54aijjmruE8+d/+C9/w0AvdfeR8MnP/nJjXd8KB2t4zXjTzQsNgAw3zrO9cUvfnEzv/gv2zjG4447rgku9N6GML+GvYDH7OxsOProo5ufJ4hz/P73v9/0wqtf/epdb51YbABg2L6LY2/TE/PrHWsYjeNPPsTaxADKm970puYNDXv6EwDI49+ROYxSACCHKhnjfAEBAP3QVkAAoK2Y43MXqH0DI/f6GT8BAt0LCAB0b+qKBAjkKyAAkG/tjJwAge4Fal8/CwB031PFXHFPAYDeK+Pja9R7r6WPE48P/6+66qrmgWl8oBwfnsYwwIknnrjrd+0HPTSP523ZsiX83d/9XfO6/PjgOD7sja/nj28QOPfcc5trffSjH20eIg/6i/+8N5ZBD4fjA+T4Gv1rrrmmebAe/+ID2ZNPPrn5TfreX5uHvcMEAOJ1/+Vf/iVceeWVzYPg+BA+/gZ8fMAd59h7G0E8Lv6zG2+8MVx//fWNZQw1PP3pTw+nnnpqE1yY/xd943G9EMM+++wTeMJ0KgAAIABJREFU1q9f/5hr9gcA4vkPP/xwiK/p//rXv978z/HnAGJ94k8HxIftPcNB5w4730HWcfxxvvGnHvb0Dfho9elPfzps3bq1mW58gB7nFfsjvhmg97MTiw0A9Pp1ob6LoYg2PTGo3vvvv38TlnnFK14RYp0W+hMAWEjIPx9WQABgWCnHpSIgAJBKJfIZhwBAPrUy0m4Eat/A6EbRVQgQKElAAKCkapoLAQKLFRAAWKyg8wkQKEmg9vWzAEBJ3WwuBAgUISAAUEQZk5iEAEASZTCIFgICAC2wHNoICABohNoEat/AqK3e5kuAwMICAgALGzmCAIF6BAQA6qm1mRIgsLBA7etnAYCFe8QRBAgQmKiAAMBEuYu+mQBA0eUtcnICAEWWdayTEgAYK6+LJyhQ+wZGgiUxJAIEpiwgADDlArg9AQJJCQgAJFUOgyFAYMoCta+fBQCm3IBuT4AAgX4BAQA90ZWAAEBXkq4zKQEBgElJl3MfAYByamkmwwnUvoExnJKjCBCoSUAAoKZqmysBAgsJCAAsJOSfEyBQk0Dt62cBgJq63VwJEMhCQAAgizJlMUgBgCzKZJDzBAQAtENbAQGAtmKOz12g9g2M3Otn/AQIdC8gANC9qSsSIJCvgABAvrUzcgIEuheoff0sANB9T7kiAQIEFiUgALAoPifPExAA0A65CQgA5Fax6Y9XAGD6NTCCyQrUvoExWW13I0AgBwEBgByqZIwECExKQABgUtLuQ4BADgK1r58FAHLoUmMkQKAqAQGAqso91skKAIyV18XHICAAMAbUwi8pAFB4gU3vcQK1b2BoCQIECPQLCADoCQIECMwJCADoBgIECMwJ1L5+FgDYzadhx44d4ZZbbglXXnlluO2225qjjjjiiHDqqaeGF7zgBWFmZsbniAABAmMREAAYC2uVFxUAqLLsWU9aACDr8k1l8AIAU2F30ykK1L6BMUV6tyZAIFEBAYBEC2NYBAhMRUAAYCrsbkqAQKICta+fBQAGNOb27dvDn/zJn4QtW7Y0D/pXr14dHn300fCTn/ykOfrkk08O5557bth3330TbWvDIkAgZwEBgJyrl9bYBQDSqofRLCwgALCwkSMeKyAAoCNqE6h9A6O2epsvAQILCwgALGzkCAIE6hEQAKin1mZKgMDCArWvnwUABvTIFVdc0QQAzjzzzHDaaaftetAfgwGf//znw6WXXho2bdoUTjjhhIU7zBEECBBoKSAA0BLM4bsVEADQHLkJCADkVrHpj1cAYPo1MILJCtS+gTFZbXcjQCAHAQGAHKpkjAQITEpAAGBS0u5DgEAOArWvnwUA+ro0PuS/8MILw6pVq8J5550Xli1b9pgj4psAYjjgjjvuCO9+97u9BSCHT7kxEshMQAAgs4IlPFwBgISLY2gDBQQANEZbAQGAtmKOz12g9g2M3Otn/AQIdC8gANC9qSsSIJCvgABAvrUzcgIEuheoff0sANDXU7Ozs823+9/85jeHl7/85QM77rrrrgsf+9jHwubNm5uggD8CBAh0KSAA0KVm3dcSAKi7/jnOXgAgx6pNd8wCANP1d/fJC9S+gTF5cXckQCB1AQGA1CtkfAQITFJAAGCS2u5FgEDqArWvnwUA+jp027Zt4fzzzw/HHXdcOP300wf27+WXXx6uvfba8L73vS8ccMABqfe48REgkJmAAEBmBUt4uAIACRfH0AYKCABojLYCAgBtxRyfu0DtGxi518/4CRDoXkAAoHtTVyRAIF8BAYB8a2fkBAh0L1D7+lkAoK+ndu7cGT7wgQ+EW265JfzBH/xBWLt27WOO2Lp1a3jXu94VnvOc5zRvCli6dGn3XemKBAhULSAAUHX5O528AECnnC42AQEBgAkgF3YLAYDCCmo6CwrUvoGxIJADCBCoTkAAoLqSmzABAnsQEADQHgQIEJgTqH39LAAw4NNw++23N28BuPfee8PLXvaysH79+rDXXnuFr371q+HLX/5yWLlyZfjDP/zDcMQRR/gsESBAoHMBAYDOSau9oABAtaXPduICANmWbmoDFwCYGr0bT0mg9g2MKbG7LQECCQsIACRcHEMjQGDiAgIAEyd3QwIEEhaoff0sALCb5rzjjjvCH/3RH4VvfetbYceOHc1RMzMz4fnPf34477zzwqGHHppwWxsaAQI5CwgA5Fy9tMYuAJBWPYxmYQEBgIWNHPFYAQEAHVGbQO0bGLXV23wJEFhYQABgYSNHECBQj4AAQD21NlMCBBYWqH39LACwQI9s3749PPTQQ81Re++9d1ixYsXCXeUIAgQILEJAAGAReE59jIAAgIbITUAAILeKTX+8AgDTr4ERTFag9g2MyWq7GwECOQgIAORQJWMkQGBSAgIAk5J2HwIEchCoff0sANDXpfHb/vfff39Yvnx589r/QX8xFPDII4+E/fffPyxZsiSHPjdGAgQyEhAAyKhYiQ9VACDxAhne4wQEADRFWwEBgLZijs9doPYNjNzrZ/wECHQvIADQvakrEiCQr4AAQL61M3ICBLoXqH39LADQ11Ozs7Nh06ZNYePGjWH9+vUDO+6zn/1s2LJlS3j/+98fDjzwwO670hUJEKhaQACg6vJ3OnkBgE45XWwCAgIAE0Au7BYCAIUV1HQWFKh9A2NBIAcQIFCdgABAdSU3YQIE9iAgAKA9CBAgMCdQ+/pZAOCXvXD77beHrVu3hgceeCBcdNFF4ZRTTgnr1q173Gfl0UcfDVdccUW49957BQD8m4QAgbEICACMhbXKiwoAVFn2rCctAJB1+aYyeAGAqbC76RQFat/AmCK9WxMgkKiAAECihTEsAgSmIiAAMBV2NyVAIFGB2tfPAgC/bMz4rf4PfvCDQ7XpzMxMeN3rXhfOOussPwEwlJiDCBBoIyAA0EbLsXsSEADQH7kJCADkVrHpj1cAYPo1MILJCtS+gTFZbXcjQCAHAQGAHKpkjAQITEpAAGBS0u5DgEAOArWvnwUAftmlw74BIB7+1Kc+NRxyyCEe/ufwCTdGAhkKCABkWLREhywAkGhhDGu3AgIAmqOtgABAWzHH5y5Q+wZG7vUzfgIEuhcQAOje1BUJEMhXQAAg39oZOQEC3QvUvn4WAOjrqdnZ2bBp06awcePGsH79+u47zhUJECCwgIAAgBbpSkAAoCtJ15mUgADApKTLuY8AQDm1NJPhBGrfwBhOyVEECNQkIABQU7XNlQCBhQQEABYS8s8JEKhJoPb1swBAX7fv2LEj3H///WH58uVhr732qumzYK4ECCQiIACQSCEKGIYAQAFFrGwKAgCVFbyD6QoAdIDoElkJ1L6BkVWxDJYAgYkICABMhNlNCBDIREAAIJNCGSYBAhMRqH39LAAwkTZzEwIECAwvIAAwvJUj9ywgAKBDchMQAMitYtMfrwDA9GtgBJMVqH0DY7La7kaAQA4CAgA5VMkYCRCYlIAAwKSk3YcAgRwEal8/CwAM6NJHHnkkfPaznw1btmwJd955Z4hvBej/W7t2bdi8eXNYtWpVDn1ujAQIZCQgAJBRsRIfqgBA4gUyvMcJCABoirYCAgBtxRyfu0DtGxi518/4CRDoXkAAoHtTVyRAIF8BAYB8a2fkBAh0L1D7+lkAoK+ndu7cGS655JJw2WWXhRUrVuz2Af+aNWvCBRdcEFauXNl9V7oiAQJVCwgAVF3+TicvANApp4tNQEAAYALIhd1CAKCwgprOggK1b2AsCOQAAgSqExAAqK7kJkyAwB4EBAC0BwECBOYEal8/CwD0fRq2bdsWzj///HDQQQeFd7zjHU0IwB8BAgQmKSAAMEntsu8lAFB2fUucnQBAiVUd75wEAMbr6+rpCdS+gZFeRYyIAIFpCwgATLsC7k+AQEoCAgApVcNYCBCYtkDt62cBgL4OnJ2dDZs2bQqnnnpq2LBhw7T70/0JEKhQQACgwqKPacoCAGOCddmxCQgAjI222AsLABRbWhPbjUDtGxgagwABAv0CAgB6ggABAnMCAgC6gQABAnMCta+fBQD6Pg3bt28PF154YXj2s58d3vCGN/isECBAYOICAgATJy/2hgIAxZa22IkJABRb2rFNTABgbLQunKhA7RsYiZbFsAgQmKKAAMAU8d2aAIHkBAQAkiuJAREgMEWB2tfPAgADmu9rX/ta+MAHPhDe/e53h3Xr1k2xPd2aAIEaBQQAaqz6eOYsADAeV1cdn4AAwPhsS72yAECplTWv3QnUvoGhMwgQINAvIACgJwgQIDAnIACgGwgQIDAnUPv6WQCg79Pw4IMPhksuuSRcffXVzT9ZvXr1wM/LmjVrwgUXXBBWrlzp80SAAIFOBQQAOuWs+mICAFWXP8vJr3n7ijATrs1y7AY9BYGlTwgrTrx/Cjd2SwLTE6h9A2N68u5MgECqAgIAqVbGuAgQmIaAAMA01N2TAIFUBWpfPwsA9HXm7Oxs2LRpU9i6desee3bt2rVh8+bNYdWqVan2tnERIJCpgABApoVLcNgCAAkWxZD2KCAAoEHaCOzzvIvCsrVvaXOKYwlkL1D7Bkb2BTQBAgQ6FxAA6JzUBQkQyFhAACDj4hk6AQKdC9S+fhYA6LylXJAAAQKLE+gFAI59+w2Lu5Czqxc48dGvhGd/+1PVOwDIR2DVKTvDkn3+72MG/LOf/az535cvX57PRIx0rAIz+xwclj3l9WHpmteM9T4uTiBFgdo3MFKsiTERIDBdAQGA6fq7OwECaQkIAKRVD6MhQGC6ArWvnwUA9tB/v/jFL8J9990Xbr311nDIIYeEww47LOzYsaP5r2XLlk23c92dAIFiBXoBgJtvvrnYOZoYAQIEhhWwgTGslOMIEKhBoPYNjBpqbI4ECLQTEABo5+VoAgTKFrB+Lru+ZkeAQDuB2tfPAgAD+iU+4L/66qvDRRddFLZt29YcsXHjxrBhw4Zw4403hk996lPhne98Z1i9enW7bnM0AQIEhhAQABgCySEECFQjYAOjmlKbKAECQwjUvoExBJFDCBCoTEAAoLKCmy4BAnsUsH7WIAQIEJgTqH39LAAw4NNw3XXXhfe+973hqKOOCieeeGK44oorwgknnNAEAO66667wjne8IxxzzDHh7LPPDkuWLPF5IkCAQKcCAgCdcroYAQKZC9jAyLyAhk+AQKcCtW9gdIrpYgQIFCEgAFBEGU2CAIGOBKyfO4J0GQIEihCoff0sANDXxtu3bw8XXnhhWLVqVTjvvPNC/BmA+L+vX7++CQDEv8svv7x5E0AMCaxYsaKID4JJECCQjoAAQDq1MBICBKYvYANj+jUwAgIE0hGofQMjnUoYCQECqQgIAKRSCeMgQCAFAevnFKpgDAQIpCJQ+/pZAKCvE2dnZ8OmTZvCGWec0XzrvxcImB8AiA//488DbN68uQkK+CNAgECXAgIAXWq6FgECuQvYwMi9gsZPgECXArVvYHRp6VoECJQhIABQRh3NggCBbgSsn7txdBUCBMoQqH39LADQ18fbtm0L559/fjjuuOPC6aefPjAA8IlPfCLcdNNN4X3ve1844IADyvgkmAUBAskICAAkUwoDIUAgAQEbGAkUwRAIEEhGoPYNjGQKYSAECCQjIACQTCkMhACBBASsnxMogiEQIJCMQO3rZwGAvlbcuXNn+MhHPhK++MUvhve85z3hiCOOeMxPAHzve98Lv//7vx9e+cpXhnPOOScsWbIkmWY2EAIEyhAQACijjmZBgEA3AjYwunF0FQIEyhCofQOjjCqaBQECXQoIAHSp6VoECOQuYP2cewWNnwCBLgVqXz8LAAzoprvvvjtccMEF4bbbbgtHHnlkuOeee8KaNWvCfvvtF2LDxFBAfEC3evXqLnvRtQgQINAICABoBAIECMwJ2MDQDQQIEJgTqH0DQy8QIECgX0AAQE8QIEDA+lkPECBAYJBA7etnAYDdfC5mZ2dDfNX/X/3VX4WHH364OWrp0qXhZS97WXjb294WnvzkJ/tEESBAYCwCAgBjYXVRAgQyFRAAyLRwhk2AwFgEat/AGAuqixIgkLWAAEDW5TN4AgQ6FrB+7hjU5QgQyFqg9vWzAMAC7btjx45w//33h/jTAE94whPCsmXLsm54gydAIH0BAYD0a2SEBAhMTsAGxuSs3YkAgfQFat/ASL9CRkiAwKQFBAAmLe5+BAikLGD9nHJ1jI0AgUkL1L5+FgDo67jt27eHf/qnfwrr1q0Le+2116T70f0IECDgJwD0AAECBOYJ2MDQDgQIEJgTqH0DQy8QIECgX0AAQE8QIEBgTsD6WTcQIEDA+rknIADQ92mIr/7ftGlTuOuuu8IrXvGKcOqpp4YjjzwyzMzM+NwQIEBgIgLeADARZjchQCATARsYmRTKMAkQmIiAAMBEmN2EAIGMBAQAMiqWoRIgMHYB6+exE7sBAQIZCdS+fhYA6GvW+Mr/73znO+Hzn/98+MpXvhIefvjhcMABB4STTz45nHTSSeGQQw4JS5YsyajFDZUAgdwEBAByq5jxEiAwTgEbGOPUdW0CBHITqH0DI7d6GS8BAuMXEAAYv7E7ECCQj4D1cz61MlICBMYvUPv6WQBgDz32i1/8ogkDfOELXwj/5//8n/Dggw+GQw89NGzYsCH8+q//ejjwwAPH36HuQIBAdQICANWV3IQJENiDgA0M7UGAAIE5gdo3MPQCAQIE+gUEAPQEAQIE5gSsn3UDAQIErJ97AgIAQ34aYhjgBz/4QfjkJz8ZbrrpprB27dqwefPmsGrVqiGv4DACBAgMJyAAMJyTowgQqEPABkYddTZLAgSGExAAGM7JUQQI1CMgAFBPrc2UAIGFBayfFzZyBAEC9QjUvn4WAFig1+NPAmzdujVs2bIlfPnLXw733HNPWLNmTfiN3/iN8NrXvjbsvffe9XxazJQAgYkICABMhNlNCBDIRMAGRiaFMkwCBCYiUPsGxkSQ3YQAgawEBACyKpfBEiAwZgHr5zEDuzwBAlkJ1L5+FgAY0K7zH/rH1/9v27YtrFixIrzyla8M/+7f/bvm2/8zMzNZNbrBEiCQj4AAQD61MlICBMYvYANj/MbuQIBAPgK1b2DkUykjJUBgUgICAJOSdh8CBHIQsH7OoUrGSIDApARqXz8LAPR12k9/+tPwe7/3e+GHP/xhWLp0aXjRi17UfNv/BS94QVi2bNmk+tJ9CBCoWEAAoOLimzoBAo8TsIGhKQgQIDAnUPsGhl4gQIBAv4AAgJ4gQIDAnID1s24gQICA9XNPQACg79Nw3333hf/xP/5HOPbYY8OLX/zi5pv//ggQIDBJAQGASWq7FwECqQvYwEi9QsZHgMAkBQQAJqntXgQI5CAgAJBDlYyRAIFJCVg/T0rafQgQyEGg9vWzAEAOXWqMBAhUJSAAUFW5TZYAgQUEbGBoEQIECMwJ1L6BoRcIECDQLyAAoCcIECAwJ2D9rBsIECBg/dwTEADo+zTENwD87u/+bnjuc58b3v72t/usECBAYOICAgATJ3dDAgQSFrCBkXBxDI0AgYkLCABMnNwNCRBIXEAAIPECGR4BAhMVsH6eKLebESCQuEDt62cBgL4G3bZtWzj//PPD4YcfHn7v934vLF26NPEWNjwCBEoTEAAoraLmQ4DAYgRsYCxGz7kECJQmUPsGRmn1NB8CBBYvIACweENXIECgHAHr53JqaSYECCxeoPb1swDAgB664oorwv/8n/8zvPe97w3r1q1bfJe5AgECBFoICAC0wHIoAQLFC9jAKL7EJkiAQAuB2jcwWlA5lACBSgQEACoptGkSIDCUgPXzUEwOIkCgEoHa188CAH2N/tOf/rR58P/3f//3zT9ZvXr1wI/CmjVrwgUXXBBWrlxZyUfFNAkQmJSAAMCkpN2HAIEcBGxg5FAlYyRAYFICtW9gTMrZfQgQyEdAACCfWhkpAQLjF7B+Hr+xOxAgkI9A7etnAYC+Xp2dnQ2bNm0KW7du3WMXr127NmzevDmsWrUqn243UgIEshAQAMiiTAZJgMCEBGxgTAjabQgQyEKg9g2MLIpkkAQITFRAAGCi3G5GgEDiAtbPiRfI8AgQmKhA7etnAYCJtpubESBAYGEBAYCFjRxBgEA9AjYw6qm1mRIgsLBA7RsYCws5ggCB2gQEAGqruPkSILAnAetn/UGAAIE5gdrXzwIAe/g0/OIXvwj33XdfuPXWW8MhhxwSDjvssLBjx47mv5YtW+ZzRIAAgbEICACMhdVFCRDIVMAGRqaFM2wCBMYiUPsGxlhQXZQAgawFBACyLp/BEyDQsYD1c8egLkeAQNYCta+fBQAGtG98wH/11VeHiy66KGzbtq05YuPGjWHDhg3hxhtvDJ/61KfCO9/5zrB69eqsm9/gCRBIU0AAIM26GBUBAtMRsIExHXd3JUAgTYHaNzDSrIpRESAwTQEBgGnquzcBAqkJWD+nVhHjIUBgmgK1r58FAAZ033XXXRfe+973hqOOOiqceOKJ4YorrggnnHBCEwC46667wjve8Y5wzDHHhLPPPjssWbJkmv3r3gQIFCggAFBgUU2JAIGRBWxgjEznRAIEChSofQOjwJKaEgECixQQAFgkoNMJEChKwPq5qHKaDAECixSoff0sANDXQNu3bw8XXnhhWLVqVTjvvPNC/BmA+L+vX7++CQDEv8svv7x5E0AMCaxYsWKRLeh0AgQIPFZAAEBHECBAYE7ABoZuIECAwJxA7RsYeoEAAQL9AgIAeoIAAQLWz3qAAAECgwRqXz8LAPR1xezsbNi0aVM444wzmm/99wIB8wMA8eF//HmAzZs3N0EBfwQIEOhSQACgS03XIkAgdwEBgNwraPwECHQpUPsGRpeWrkWAQBkCAgBl1NEsCBDoRsD6uRtHVyFAoAyB2tfPAgB9fbxt27Zw/vnnh+OOOy6cfvrpAwMAn/jEJ8JNN90U3ve+94UDDjigjE+CWRAgkIyAAEAypTAQAgQSELCBkUARDIEAgWQEat/ASKYQBkKAQDICAgDJlMJACBBIQMD6OYEiGAIBAskI1L5+FgDoa8WdO3eGj3zkI+GLX/xieM973hOOOOKIx/wEwPe+973w+7//++GVr3xlOOecc8KSJUuSaWYDIUCgDAEBgDLqaBYECHQjYAOjG0dXIUCgDIHaNzDKqKJZECDQpYAAQJearkWAQO4C1s+5V9D4CRDoUqD29bMAwIBuuvvuu8MFF1wQbrvttnDkkUeGe+65J6xZsybst99+ITZMDAXEB3SrV6/ushddiwABAo2AAIBGIECAwJyADQzdQIAAgTmB2jcw9AIBAgT6BQQA9AQBAgSsn/UAAQIEBgnUvn4WANjN52J2djbEV/3/1V/9VXj44Yebo5YuXRpe9rKXhbe97W3hyU9+sk8UAQIExiIgADAWVhclQCBTAQGATAtn2AQIjEWg9g2MsaC6KAECWQsIAGRdPoMnQKBjAevnjkFdjgCBrAVqXz8LACzQvjt27Aj3339/iD8N8IQnPCEsW7Ys64Y3eAIE0hcQAEi/RkZIgMDkBGxgTM7anQgQSF+g9g2M9CtkhAQITFpAAGDS4u5HgEDKAtbPKVfH2AgQmLRA7etnAYC+jus98F++fHnYa6+9Bvbj9u3bwyOPPBL233//sGTJkkn3rPsRIFC4gABA4QU2PQIEWgnYwGjF5WACBAoXqH0Do/Dymh4BAiMICACMgOYUAgSKFbB+Lra0JkaAwAgCta+fBQD6mia++n/Tpk1h48aNYf369QNb6rOf/WzYsmVLeP/73x8OPPDAEdrOKQQIENi9gACA7iBAgMCcgA0M3UCAAIE5gdo3MPQCAQIE+gUEAPQEAQIErJ/1AAECBAYJ1L5+FgD4ZVfcfvvtYevWreGBBx4IF110UTjllFPCunXrHtczjz76aLjiiivCvffeKwDg3ykECIxFQABgLKwuSoBApgICAJkWzrAJEBiLQO0bGGNBdVECBLIWEADIunwGT4BAxwLWzx2DuhwBAlkL1L5+FgD4ZfvGb/V/8IMfHKqZZ2Zmwute97pw1lln+QmAocQcRIBAG4FeAODiz3y1zWmOzUTgKQ/fHp7w0E8yGW0aw9z74IdCWPaLNAZT0SiWLFkaZg54XgjLVk511jYwpsrv5gQIJCZQ+wZGYuUwHAIEEhAQAEigCIZAgEAyAtbPyZTCQAgQSECg9vWzAMAvm3DYNwDEw5/61KeGQw45xMP/BD7AhkCgRIFeAGDlhutKnF71c/pvD/5xOPBrV1bv0Abg0P/y07Dz4e+1OcWxHQrste5dYe8j39PhFdtdygZGOy9HEyBQtkDtGxhlV9fsCBAYRUAAYBQ15xAgUKqA9XOplTUvAgRGEah9/SwA0Nc1s7OzYdOmTWHjxo1h/fr1o/SUcwgQILAoAQGARfElf7IAQPsSCQC0N+v6jH1+5RNh2VNe3/Vlh7qeDYyhmBxEgEAlArVvYFRSZtMkQKCFgABACyyHEiBQvID1c/ElNkECBFoI1L5+FgDoa5YdO3aE+++/PyxfvjzstddeLVrJoQQIEOhGQACgG8dUryIA0L4yh/5/Pw07H/EGgPZy3Z2xdPUJYd8XXd3dBVtcyQZGCyyHEiBQvEDtGxjFF9gECRBoLSAA0JrMCQQIFCxg/VxwcU2NAIHWArWvnwUAWreMEwgQIDBeAQGA8fpO++oCAO0rcOj5D4Sd2/++/YnO6ExgZuWvhv1e+vXOrtfmQjYw2mg5lgCB0gVq38Aovb7mR4BAewEBgPZmziBAoFwB6+dya2tmBAi0F6h9/SwAMKBnHnnkkfDZz342bNmyJdx5550hvhWg/2/t2rVh8+bNYdWqVe27zhkECBDYg4AAQNntIQDQvr4CAO3Nuj5DAKBrUdcjQIDAaAK1b2CMpuYsAgRKFhAAKLm65kaAQFsBAYC2Yo4nQKBkgdrXzwIAfd29c+fOcMkll4TLLrssrFixYrf46Vx2AAAgAElEQVQP+NesWRMuuOCCsHLlypI/H+ZGgMAUBAQApoA+wVsKALTHFgBob9b1GQIAXYu6HgECBEYTqH0DYzQ1ZxEgULKAAEDJ1TU3AgTaCggAtBVzPAECJQvUvn4WAOjr7m3btoXzzz8/HHTQQeEd73hHEwLwR4AAgUkKCABMUnvy9xIAaG8uANDerOszBAC6FnU9AgQIjCZQ+wbGaGrOIkCgZAEBgJKra24ECLQVEABoK+Z4AgRKFqh9/SwA0Nfds7OzYdOmTeHUU08NGzZsKLn3zY0AgUQFBAASLUxHwxIAaA8pANDerOszBAC6FnU9AgQIjCZQ+wbGaGrOIkCgZAEBgJKra24ECLQVEABoK+Z4AgRKFqh9/SwA0Nfd27dvDxdeeGF49rOfHd7whjeU3PvmRoBAogICAIkWpqNhCQC0hxQAaG/W9RkCAF2Luh4BAgRGE6h9A2M0NWcRIFCygABAydU1NwIE2goIALQVczwBAiUL1L5+FgAY0N1f+9rXwgc+8IHw7ne/O6xbt67k/jc3AgQSFBAASLAoHQ5JAKA9pgBAe7OuzxAA6FrU9QgQIDCaQO0bGKOpOYsAgZIFBABKrq65ESDQVkAAoK2Y4wkQKFmg9vWzAEBfdz/44IPhkksuCVdffXXzT1avXj2w/9esWRMuuOCCsHLlypI/H+ZGgMAUBAQApoA+wVsKALTHFgBob9b1GQIAXYu6HgECBEYTqH0DYzQ1ZxEgULKAAEDJ1TU3AgTaCggAtBVzPAECJQvUvn4WAOjr7tnZ2bBp06awdevWPfb92rVrw+bNm8OqVatK/nyYGwECUxAQAJgC+gRvKQDQHlsAoL1Z12cIAHQt6noECBAYTaD2DYzR1JxFgEDJAgIAJVfX3AgQaCsgANBWzPEECJQsUPv6WQCg5O42NwIEshQQAMiybEMPWgBgaKpdBwoAtDfr+gwBgK5FXY8AAQKjCdS+gTGamrMIEChZQACg5OqaGwECbQUEANqKOZ4AgZIFal8/CwCU3N3mRoBAlgICAFmWbehBCwAMTSUA0J5qbGcIAIyN1oUJECDQSqD2DYxWWA4mQKAKAQGAKspskgQIDCkgADAklMMIEKhCoPb1c/UBgB07doT7778/xP/e5m9mZibsv//+If53fwQIEOhSQACgS830riUA0L4m3gDQ3qzrMwQAuhZ1PQIECIwmUPsGxmhqziJAoGQBAYCSq2tuBAi0FRAAaCvmeAIEShaoff1cfQBgdnY2bNq0KWzdurVVn69duzZs3rw5rFq1qtV5DiZAgMBCAgIACwnl/c8FANrXTwCgvVnXZwgAdC3qegQIEBhNoPYNjNHUnEWAQMkCAgAlV9fcCBBoKyAA0FbM8QQIlCxQ+/q5+gDAI488Er7zne+Ehx9+uFWf77PPPuE5z3lO2HvvvVud52ACBAgsJCAAsJBQ3v9cAKB9/QQA2pt1fYYAQNeirkeAAIHRBGrfwBhNzVkECJQsIABQcnXNjQCBtgICAG3FHE+AQMkCta+fqw8AlNzc5kaAQJ4CAgB51m3YUQsADCs1d5wAQHuzrs8QAOha1PUIECAwmkDtGxijqTmLAIGSBQQASq6uuREg0FZAAKCtmOMJEChZoPb1swBAyd1tbgQIZCkgAJBl2YYetADA0FS7DhQAaG/W9RkCAF2Luh4BAgRGE6h9A2M0NWcRIFCygABAydU1NwIE2goIALQVczwBAiUL1L5+FgDYTXfv2LEj3HLLLeHKK68Mt912W3PUEUccEU499dTwghe8IMzMzJT8uTA3AgSmKCAAMEX8CdxaAKA9sgBAe7OuzxAA6FrU9QgQIDCaQO0bGKOpOYsAgZIFBABKrq65ESDQVkAAoK2Y4wkQKFmg9vWzAMCA7t6+fXv4kz/5k7Bly5bmQf/q1avDo48+Gn7yk580R5988snh3HPPDfvuu2/Jnw1zI0BgSgICAFOCn9BtBQDaQwsAtDfr+gwBgK5FXY8AAQKjCdS+gTGamrMIEChZQACg5OqaGwECbQUEANqKOZ4AgZIFal8/CwAM6O4rrriiCQCceeaZ4bTTTtv1oD8GAz7/+c+HSy+9NGzatCmccMIJJX82zI0AgSkJCABMCX5CtxUAaA8tANDerOszBAC6FnU9AgQIjCZQ+wbGaGrOIkCgZAEBgJKra24ECLQVEABoK+Z4AgRKFqh9/SwA0Nfd8SH/hRdeGFatWhXOO++8sGzZssccEd8EEMMBd9xxR3j3u9/tLQAl/9vB3AhMSUAAYErwE7qtAEB7aAGA9mZdnyEA0LWo6xEgQGA0gdo3MEZTcxYBAiULCACUXF1zI0CgrYAAQFsxxxMgULJA7etnAYC+7p6dnW2+3f/mN785vPzlLx/Y+9ddd1342Mc+FjZv3twEBfwRIECgSwEBgC4107uWAED7mggAtDfr+gwBgK5FXY8AAQKjCdS+gTGamrMIEChZQACg5OqaGwECbQUEANqKOZ4AgZIFal8/CwD0dfe2bdvC+eefH4477rhw+umnD+z9yy+/PFx77bXhfe97XzjggANK/nyYGwECUxAQAJgC+gRvKQDQHlsAoL1Z12cIAHQt6noECBAYTaD2DYzR1JxFgEDJAgIAJVfX3AgQaCsgANBWzPEECJQsUPv6WQCgr7t37twZPvCBD4Rbbrkl/MEf/EFYu3btY47YunVreNe73hWe85znNG8KWLp0acmfD3MjQGAKAgIAU0Cf4C0FANpjCwC0N+v6DAGArkVdjwABAqMJ1L6BMZqaswgQKFlAAKDk6pobAQJtBQQA2oo5ngCBkgVqXz8LAAzo7ttvv715C8C9994bXvayl4X169eHvfbaK3z1q18NX/7yl8PKlSvDH/7hH4Yjjjii5M+GuREgMCUBAYApwU/otgIA7aEFANqbdX2GAEDXoq5HgACB0QRq38AYTc1ZBAiULCAAUHJ1zY0AgbYCAgBtxRxPgEDJArWvnwUAdtPdd9xxR/ijP/qj8K1vfSvs2LGjOWpmZiY8//nPD+edd1449NBDS/5cmBsBAlMUEACYIv4Ebi0A0B5ZAKC9WddnCAB0Lep6BAgQGE2g9g2M0dScRYBAyQICACVX19wIEGgrIADQVszxBAiULFD7+lkAYIHu3r59e3jooYeao/bee++wYsWKkj8P5kaAQAICAgAJFGGMQxAAaI8rANDerOszBAC6FnU9AgQIjCZQ+wbGaGrOIkCgZAEBgJKra24ECLQVEABoK+Z4AgRKFqh9/SwAUHJ3mxsBAlkKCABkWbahBy0AMDTVrgMFANqbdX2GAEDXoq5HgACB0QRq38AYTc1ZBAiULCAAUHJ1zY0AgbYCAgBtxRxPgEDJArWvnwUAdtPds7Oz4fOf/3y49tprw5133tkcdfDBB4fjjz8+nH766WH58uUlfy7MjcBUBa6//vrwl3/5l+GUU04Jxx577MCxfPKTnwxxob9x48awcuXKqY6365sLAHQtmtb1BADa10MAoL1Z12cIAHQt6noECBAYTaD2DYzR1JxFgEDJAgIAJVfX3AgQaCsgANBWzPEECJQsUPv6WQBgQHf/8Ic/DO985zvDXXfd1bzyf9WqVc1RMRTw4IMPhic/+cnhve99b3jGM55R8mfD3AhMReDnP/95+OhHPxri5/Cwww4Lb33rW8N+++33uLEIAEylPG7agYAAQHtEAYD2Zl2fIQDQtajrESBAYDSB2jcwRlNzFgECJQsIAJRcXXMjQKCtgABAWzHHEyBQskDt62cBgL7ufvTRR8PmzZubb/6fd9554bjjjgszMzPNUTt27Ahf+tKXwh//8R8330retGlTWLp0acmfD3MjMHGBW2+9NVx88cXhoIMOCvfee294y1veEp72tKc9bhyDAgDxP/v+97/fnHP44YdPfOxd3dAbALqSTPM6AgDt6yIA0N6s6zMEALoWdT0CBAiMJlD7BsZoas4iQKBkAQGAkqtrbgQItBUQAGgr5ngCBEoWqH39LADQ193xW/7xwf4xxxwTzjnnnLBkyZLHHLFz587w53/+501AIAYFem8HKPlDYm4EJilw1VVXha9//ethw4YNzc9wPOtZzwqnnXba44YgADDJqrhXlwICAO01BQDam3V9hgBA16KuR4AAgdEEat/AGE3NWQQIlCwgAFBydc2NAIG2AgIAbcUcT4BAyQK1r58FAPq6+7777gu/+7u/G04++eTmAeSgvxtvvLF5Rfn73//+cOCBB5b8+TA3AhMVeOCBB8KHPvSh5nP1xje+MVx22WXh7rvvDr/9278dDjjggMeMZX4AIAYGrrnmmsf883iNjRs3hn322af5vMY3eDzzmc8MN9xwQ9h7772bf7Zy5cqwffv2EEMH8f8YxJ8fWL58eTj66KPDCSec0Jw7jT9vAJiG+uTuKQDQ3loAoL1Z12cIAHQt6noECBAYTaD2DYzR1JxFgEDJAgIAJVfX3AgQaCsgANBWzPEECJQsUPv6WQCgr7t7PwGw//777/ENAHfddZefACj53wzmNhWB7373u+HjH/94OOWUU8JLX/rScPPNN4fLL788vO51rwvPe97zHjOm+QGAhx56KPz4xz8OMZxzxx13ND/dccghh4QjjzwyxM90DAD86Ec/as4/+OCDw1Of+tTw6le/unn4H39uYNu2bc1D/yOOOCLE/0f529/+dvM/n3XWWWG//fabuIUAwMTJJ3pDAYD23AIA7c26PkMAoGtR1yNAgMBoArVvYIym5iwCBEoWEAAoubrmRoBAWwEBgLZijidAoGSB2tfPAgADujs+hPyv//W/hrPPPju86EUveswR3/ve98IHP/jB8J//838O69at2/XPZmZmQgwNxP/ujwCB9gLx5zU+85nPNA/gf+d3fic86UlPCj/5yU/Chz/84bB27drw+te/PixdunTXhYf9CYD4kD8GAO68887wpje9KTzjGc9orhHv97nPfa75uYH4toH4UwO9//yrX/1q88+OP/748KpXvar9ZBZ5hgDAIgETP10AoH2BBADam3V9hgBA16KuR4AAgdEEat/AGE3NWQQIlCwgAFBydc2NAIG2AgIAbcUcT4BAyQK1r58FAPq6e3Z2tvlm/9atW1v1fXxAuXnz5rBq1apW5zmYAIH/J9B72H/ooYeGM888s3nYH7+933vQ3wsF9LzaBgDieb/1W78V9t133+YS8Vv/Mcxz0EEHNf/5XnvttasUP/vZz8JHPvKR5qcC5p8zqVoJAExKejr3EQBo7y4A0N6s6zMEALoWdT0CBAiMJlD7BsZoas4iQKBkAQGAkqtrbgQItBUQAGgr5ngCBEoWqH39LADQ190PPvhg8y3k+++/v1Xfx2//n3baaWHFihWtznMwAQL/TyC+7v/Tn/50OP3008P69et3sfT+89e85jXNzwL0/hYbAIg/CRBf/3/UUUeFM8444zFliMGD+FME8WcFNm7cGFauXDnRMgkATJR74jcTAGhPLgDQ3qzrMwQAuhZ1PQIECIwmUPsGxmhqziJAoGQBAYCSq2tuBAi0FRAAaCvmeAIEShaoff0sAFByd5sbgUwEfv7zn4dLL700/OM//uNuRxxf3T//m/pdBQCe//znN+Gd+X8CAJk0TqbDFABoXzgBgPZmXZ8hANC1qOsRIEBgNIHaNzBGU3MWAQIlCwgAlFxdcyNAoK2AAEBbMccTIFCyQO3rZwGAkrvb3AhkInDHHXc0r9xfs2ZNeMlLXvK4UX/jG98IcVH/lre8JRx++OHNP19sAKD3EwBPetKTwllnnfWYnwB44IEHwoc+9KHmjR5+AiCTJspomAIA7YslANDerOszBAC6FnU9AgQIjCZQ+wbGaGrOIkCgZAEBgJKra24ECLQVEABoK+Z4AgRKFqh9/SwAEELYsmVL+Iu/+Itw/vnnh9WrVw/1EwBe+V/yvxbMbdICf/M3fxPif5155pnhWc961uNu/93vfrd5Jf+xxx4bTjrppN0GAC677LIQ/x/d+UGB7du3h49+9KPNOfMf5u/cubP5rMf/I/DGN77xMff92te+1vyz448/PrzqVa+aNEfwEwATJ5/oDQUA2nMLALQ36/oMAYCuRV2PAAECownUvoExmpqzCBAoWUAAoOTqmhsBAm0FBADaijmeAIGSBWpfPwsAhBA+9rGPNb89/t//+38Phx56aNi0aVPYunXrHvt+7dq1YfPmzWHVqlUlfz7MjcDYBR566KFw0UUXhfig/rd/+7fDAQcc8Lh7/uxnP2veEBD/zjnnnLB8+fKBbwC44YYbwpVXXhnWrVsX4qv9n/vc54YlS5YMDADEa91zzz3h4osvDvFtAEcffXQ44ogjmgDBt7/97eZ/jm8G2G+//QYaxJ8JiIGDH/zgB+Hss88O8d8Jg/6zePLVV18drr/++vCbv/mb4XnPe96CpgIACxJlfYAAQPvyCQC0N+v6DAGArkVdjwABAqMJ1L6BMZqaswgQKFlAAKDk6pobAQJtBQQA2oo5ngCBkgVqXz8LAIQQduzYER5++OHdPugr+QNgbgSmLfAP//AP4dJLLw0vfOELw2mnnbbb4Vx11VXNQ/TeWwIG/QRADBNcfvnl4Tvf+U446KCDwrnnntu82n/QGwB6N4oP/+O140P/n//85024IIYBTjjhhLDPPvvsdjzxYX98S0B8O8H8AED/fxYvcO211zZvOBAAmHa3pXF/AYD2dRAAaG/W9RkCAF2Luh4BAgRGE6h9A2M0NWcRIFCygABAydU1NwIE2goIALQVczwBAiUL1L5+FgAoubvNjQCBLAW8ASDLsg09aAGAoal2HSgA0N6s6zMEALoWdT0CBAiMJlD7BsZoas4iQKBkAQGAkqtrbgQItBUQAGgr5ngCBEoWqH39XH0AYHZ2tnnl/6mnnho2bNhQcq+bGwECmQgIAGRSqBGHKQDQHk4AoL1Z12cIAHQt6noECBAYTaD2DYzR1JxFgEDJAgIAJVfX3AgQaCsgANBWzPEECJQsUPv6WQBAAKDkz7e5EchSQAAgy7INPWgBgKGpdh0oANDerOszBAC6FnU9AgQIjCZQ+wbGaGrOIkCgZAEBgJKra24ECLQVEABoK+Z4AgRKFqh9/SwAIABQ8ufb3AhkKSAAkGXZhh60AMDQVAIA7anGdoYAwNhoXZgAAQKtBGrfwGiF5WACBKoQEACooswmSYDAkAICAENCOYwAgSoEal8/CwAIAFTxQTdJAjkJCADkVK32YxUAaG/mDQDtzbo+QwCga1HXI0CAwGgCtW9gjKbmLAIEShYQACi5uuZGgEBbAQGAtmKOJ0CgZIHa188CAL8MABx44IFh3bp1Q/f6/vvvH0477bSwYsWKoc9xIAECBIYREAAYRinfYwQA2tdOAKC9WddnCAB0Lep6BAgQGE2g9g2M0dScRYBAyQICACVX19wIEGgrIADQVszxBAiULFD7+lkA4JcBgK1bt7bq87Vr14bNmzeHVatWtTrPwQQIEFhIQABgIaG8/7kAQPv6CQC0N+v6DAGArkVdjwABAqMJ1L6BMZqaswgQKFlAAKDk6pobAQJtBQQA2oo5ngCBkgVqXz8LAPwyAHD88ceHk046aehen5mZCfEtAPG/+yNAgECXAgIAXWqmdy0BgPY1EQBob9b1GQIAXYu6HgECBEYTqH0DYzQ1ZxEgULKAAEDJ1TU3AgTaCggAtBVzPAECJQvUvn4WAPhlAODUU08NGzZsKLnXzY0AgUwEBAAyKdSIwxQAaA8nANDerOszBAC6FnU9AgQIjCZQ+wbGaGrOIkCgZAEBgJKra24ECLQVEABoK+Z4AgRKFqh9/SwAIABQ8ufb3AhkKSAAkGXZhh60AMDQVLsOFABob9b1GQIAXYu6HgECBEYTqH0DYzQ1ZxEgULKAAEDJ1TU3AgTaCggAtBVzPAECJQvUvn4WABAAKPnzbW4EshQQAMiybEMPWgBgaCoBgPZUYztDAGBstC5MgACBVgK1b2C0wnIwAQJVCAgAVFFmkyRAYEgBAYAhoRxGgEAVArWvn6sPADz44IPhM5/5THjOc54Tjj766Cqa3iQJEEhbQAAg7fosdnQCAO0FvQGgvVnXZwgAdC3qegQIEBhNoPYNjNHUnEWAQMkCAgAlV9fcCBBoKyAA0FbM8QQIlCxQ+/q5+gBAyc1tbgQI5CkgAJBn3YYdtQDAsFJzxwkAtDfr+gwBgK5FXY8AAQKjCdS+gTGamrMIEChZQACg5OqaGwECbQUEANqKOZ4AgZIFal8/CwCU3N3mRoBAlgICAFmWbehBCwAMTbXrQAGA9mZdnyEA0LWo6xEgQGA0gdo3MEZTcxYBAiULCACUXF1zI0CgrYAAQFsxxxMgULJA7etnAYCSu9vcCBDIUkAAIMuyDT1oAYChqQQA2lON7QwBgLHRujABAgRaCdS+gdEKy8EECFQhIABQRZlNkgCBIQUEAIaEchgBAlUI1L5+FgCoos1NkgCBnAQEAHKqVvuxCgC0N/MGgPZmXZ8hANC1qOsRIEBgNIHaNzBGU3MWAQIlCwgAlFxdcyNAoK2AAEBbMccTIFCyQO3rZwGAkrvb3AgQyFJAACDLsg09aAGAoal2HSgA0N6s6zMEALoWdT0CBAiMJlD7BsZoas4iQKBkAQGAkqtrbgQItBUQAGgr5ngCBEoWqH39LABQcnebGwECWQoIAGRZtqEHLQAwNJUAQHuqsZ0hADA2WhcmQIBAK4HaNzBaYTmYAIEqBAQAqiizSRIgMKSAAMCQUA4jQKAKgdrXzwIAVbS5SRIgkJOAAEBO1Wo/VgGA9mbeANDerOszBAC6FnU9AgQIjCZQ+wbGaGrOIkCgZAEBgJKra24ECLQVEABoK+Z4AgRKFqh9/SwAUHJ3mxsBAlkKCABkWbahBy0AMDTVrgMFANqbdX2GAEDXoq5HgACB0QRq38AYTc1ZBAiULCAAUHJ1zY0AgbYCAgBtxRxPgEDJArWvnwUASu5ucyNAIEsBAYAsyzb0oAUAhqYSAGhPNbYzBADGRuvCBAgQaCVQ+wZGKywHEyBQhYAAQBVlNkkCBIYUEAAYEsphBAhUIVD7+lkAoIo2N0kCBHISEADIqVrtxyoA0N7MGwDam3V9hgBA16KuR4AAgdEEat/AGE3NWQQIlCwgAFBydc2NAIG2AgIAbcUcT4BAyQK1r58FAErubnMjQCBLAQGALMs29KAFAIam2nWgAEB7s67PEADoWtT1CBAgMJpA7RsYo6k5iwCBkgUEAEqurrkRINBWQACgrZjjCRAoWaD29bMAQMndbW4ECGQpIACQZdmGHrQAwNBUAgDtqcZ2hgDA2GhdmAABAq0Eat/AaIXlYAIEqhAQAKiizCZJgMCQAgIAQ0I5jACBKgRqXz8LAFTR5iZJgEBOAgIAOVWr/VgFANqbeQNAe7OuzxAA6FrU9QgQIDCaQO0bGKOpOYsAgZIFBABKrq65ESDQVkAAoK2Y4wkQKFmg9vWzAEDJ3W1uBAhkKSAAkGXZhh60AMDQVLsOFABob9b1GQIAXYu6HgECBEYTqH0DYzQ1ZxEgULKAAEDJ1TU3AgTaCggAtBVzPAECJQvUvn4WACi5u82NAIEsBQQAsizb0IMWABiaSgCgPdXYzhAAGButCxMgQKCVQO0bGK2wHEyAQBUCAgBVlNkkCRAYUkAAYEgohxEgUIVA7etnAYAq2twkCRDISUAAIKdqtR+rAEB7M28AaG/W9RkCAF2Luh4BAgRGE6h9A2M0NWcRIFCygABAydU1NwIE2goIALQVczwBAiUL1L5+FgAoubvNjQCBLAUEALIs29CDFgAYmmrXgQIA7c26PkMAoGtR1yNAgMBoArVvYIym5iwCBEoWEAAoubrmRoBAWwEBgLZijidAoGSB2tfPAgAld7e5ESCQpYAAQJZlG3rQAgBDUwkAtKca2xkCAGOjdWECBAi0Eqh9A6MVloMJEKhCQACgijKbJAECQwoIAAwJ5TACBKoQqH39LABQRZubJAECOQkIAORUrfZjFQBob3bof/lp2Pnw99qf6IzOBJY99dywz3M+2Nn12lzIBkYbLccSIFC6QO0bGKXX1/wIEGgvIADQ3swZBAiUK2D9XG5tzYwAgfYCta+fBQDa94wzCBAgMFYBAYCx8k794gIA7UsgANDerMszluz95LDfsd8MS/Y5pMvLDn0tGxhDUzmQAIEKBGrfwKigxKZIgEBLAQGAlmAOJ0CgaAHr56LLa3IECLQUqH39LADQsmEcToAAgXEL9AIA/2nzTeO+letPQeDXHvhKeOLd35/CnfO95f6/ui3sXHZ/vhPIeORLliwNyw4/JyzZZ83UZmEDY2r0bkyAQIICtW9gJFgSQyJAYMoCAgBTLoDbEyCQlID1c1LlMBgCBKYsUPv6WQBgyg3o9gQIEOgX6AUAbr75ZjgECBCoXsAGRvUtAIAAgXkCtW9gaAYCBAj0CwgA6AkCBAjMCVg/6wYCBAjMCdS+fhYA8GkgQIBAYgICAIkVxHAIEJiqgA2MqfK7OQECiQnUvoGRWDkMhwCBBAQEABIogiEQIJCMgPVzMqUwEAIEEhCoff0sAJBAExoCAQIE5gsIAOgHAgQIzAnYwNANBAgQmBOofQNDLxAgQKBfQABATxAgQMD6WQ8QIEBgkEDt62cBAJ8LAgQIJCYgAJBYQQyHAIGpCggATJXfzQkQSEyg9g2MxMphOAQIJCAgAJBAEQyBAIFkBKyfkymFgRAgkIBA7etnAYAEmtAQCBAgMF9AAEA/ECBAYE7ABoZuIECAwJxA7RsYeoEAAQL9AgIAeoIAAQLWz3qAAAECgwRqXz8LAPhcECBAIDEBAYDECmI4BAhMVUAAYKr8bk6AQGICtW9gJFYOwyFAIAEBAYAEimAIBAgkI2D9nEwpDIQAgQQEal8/CwAk0ISGQIAAgfkCAgD6gQABAnMCNmGsJ9EAACAASURBVDB0AwECBOYEat/A0AsECBDoFxAA0BMECBCwftYDBAgQGCRQ+/pZAMDnggABAokJCAAkVhDDIUBgqgICAFPld3MCBBITqH0DI7FyGA4BAgkICAAkUARDIEAgGQHr52RKYSAECCQgUPv6WQAggSY0BAIECMwXEADQDwQIEJgTsIGhGwgQIDAnUPsGhl4gQIBAv4AAgJ4gQICA9bMeIECAwCCB2tfPAgA+FwQIEEhMQAAgsYIYDgECUxUQAJgqv5sTIJCYQO0bGImVw3AIEEhAQAAggSIYAgECyQhYPydTCgMhQCABgdrXzwIACTShIRAgQGC+gACAfiBAgMCcgA0M3UCAAIE5gdo3MPQCAQIE+gUEAPQEAQIErJ/1AAECBAYJ1L5+FgDwuSBAgEBiAgIAiRXEcAgQmKqAAMBU+d2cAIHEBGrfwEisHIZDgEACAgIACRTBEAgQSEbA+jmZUhgIAQIJCNS+fhYASKAJDYEAAQLzBQQA9AMBAgTmBGxg6AYCBAjMCdS+gaEXCBAg0C8gAKAnCBAgYP2sBwgQIDBIoPb1swCAzwUBAgQSExAASKwghkOAwFQFBACmyu/mBAgkJlD7BkZi5TAcAgQSEBAASKAIhkCAQDIC1s/JlMJACBBIQKD29bMAQAJNaAgECBCYLyAAoB8IECAwJ2ADQzcQIEBgTqD2DQy9QIAAgX4BAQA9QYAAAetnPUCAAIFBArWvnwUAfC4IECCQmIAAQGIFMRwCBKYqIAAwVX43J0AgMYHaNzASK4fhECCQgIAAQAJFMAQCBJIRsH5OphQGQoBAAgK1r58FABJoQkMgQIDAfAEBAP1AgACBOQEbGLqBAAECcwK1b2DoBQIECPQLCADoCQIECFg/6wECBAgMEqh9/SwA4HNBgACBxAQEABIriOEQIDBVAQGAqfK7OQECiQnUvoGRWDkMhwCBBAQEABIogiEQIJCMgPVzMqUwEAIEEhCoff0sAJBAExoCAQIE5gsIAOgHAgQIzAnYwNANBAgQmBOofQNDLxAgQKBfQABATxAgQMD6WQ8QIEBgkEDt62cBAJ8LAgQIJCYgAJBYQQyHAIGpCggATJXfzQkQSEyg9g2MxMphOAQIJCAgAJBAEQyBAIFkBKyfkymFgRAgkIBA7etnAYAEmtAQCBAgMF9AAEA/ECBAYE7ABoZuIECAwJxA7RsYeoEAAQL9AgIAeoIAAQLWz3qAAAECgwRqXz8LAPhcECBAIDEBAYDECmI4BAhMVUAAYKr8bk6AQGICtW9gJFYOwyFAIAEBAYAEimAIBAgkI2D9nEwpDIQAgQQEal8/CwAk0ISGQIAAgfkCAgD6gQABAnMCNjB0AwECBOYEat/A0AsECBDoFxAA0BMECBCwftYDBAgQGCRQ+/pZAMDnggABAokJCAAkVhDDIUBgqgICAFPld3MCBBITqH0DI7FyGA4BAgkICAAkUARDIEAgGQHr52RKYSAECCQgUPv6WQAggSY0BAIECMwXEADQDwQIEJgTsIGhGwgQIDAnUPsGhl4gQIBAv4AAgJ4gQICA9bMeIECAwCCB2tfPAgA+FwQIEEhMQAAgsYIYDgECUxUQAJgqv5sTIJCYQO0bGImVw3AIEEhAQAAggSIYAgECyQhYPydTCgMhQCABgdrXzwIACTShIRAgQGC+gACAfiBAgMCcgA0M3UCAAIE5gdo3MPQCAQIE+gUEAPQEAQIErJ/1AAECBAYJ1L5+FgDwuSBAgEBiAgIAiRXEcAgQmKqAAMBU+d2cAIHEBGrfwEisHIZDgEACAgIACRTBEAgQSEbA+jmZUhgIAQIJCNS+fhYASKAJDYEAAQLzBQQA9AMBAgTmBGxg6AYCBAjMCdS+gaEXCBAg0C8gAKAnCBAgYP2sBwgQIDBIoPb1swCAzwUBAgQSExAASKwghkOAwFQFBACmyu/mBAgkJlD7BkZi5TAcAgQSEBAASKAIhkCAQDIC1s/JlMJACBBIQKD29bMAQAJNaAgECBCYLyAAoB8IECAwJ2ADQzcQIEBgTqD2DQy9QIAAgX4BAQA9QYAAAetnPUCAAIFBArWvnwUAfC4IECCQmIAAQGIFMRwCBKYqIAAwVX43J0AgMYHaNzASK4fhECCQgIAAQAJFMAQCBJIRsH5OphQGQoBAAgK1r58FABJoQkMgQIDAfAEBAP1AgACBOQEbGLqBAAECcwK1b2DoBQIECPQLCADoCQIECFg/6wECBAgMEqh9/SwA4HNBgACBxAQEABIriOEQIDBVAQGAqfK7OQECiQnUvoGRWDkMhwCBBAQEABIogiEQIJCMgPVzMqUwEAIEEhCoff0sAJBAExoCAQIE5gsIAOgHAgQIzAnYwNANBAgQmBOofQNDLxAgQKBfQABATxAgQMD6WQ8QIEBgkEDt62cBAJ8LAgQIJCYgAJBYQQyHAIGpCggATJXfzQkQSEyg9g2MxMphOAQIJCAgAJBAEQyBAIFkBKyfkymFgRAgkIBA7etnAYAEmtAQCBAgMF9AAEA/ECBAYE7ABoZuIECAwJxA7RsYeoEAAQL9AgIAeoIAAQLWz3qAAAECgwRqXz8LAPhcECBAIDEBAYDECmI4BAhMVUAAYKr8bk6AQGICtW9gJFYOwyFAIAEBAYAEimAIBAgkI2D9nEwpDIQAgQQEal8/CwAk0ISGQIAAgfkCAgD6gQABAnMCNjB0AwECBOYEat/A0AsECBDoFxAA0BMECBCwftYDBAgQGCRQ+/pZAMDnggABAokJ9AIA/2nzTVMf2bMf+UF4+j/fOPVxtBnAiuc8EpY84e42pyR57Mw+B4ela14Tluz7lCTHZ1AEJiUgADApafchQCAHgdo3MHKokTESIDBZAQGAyXq7GwECaQtYP6ddH6MjQGCyArWvnwUAJttv7kaAAIEFBXoBgJUbrlvw2HEfcO7MVeH5X3z/uG/T6fXXvH15mAlf6vSaU7vYsgPDfuuvDDMHvWxqQ3BjAtMWsIEx7Qq4PwECKQnUvoGRUi2MhQCBNAQEANKog1EQIJCGgPVzGnUwCgIE0hCoff0sAJBGHxoFAQIEdgkIACyuGYoKAIQQluy7Nix/5Y8Wh+JsAhkL2MDIuHiGToBA5wK1b2B0DuqCBAhkLyAAkH0JTYAAgQ4FrJ87xHQpAgSyF6h9/SwAkH0LmwABAqUJCAAsrqIHv315WFLKGwB+SbH85f83LHnCMxcH42wCmQrYwMi0cIZNgMBYBGrfwBgLqosSIJC1gABA1uUzeAIEOhawfu4Y1OUIEMhaoPb1swBA1u1r8AQIlCggALC4qq55+8owE65Z3EUSO3u/l94cZla+MLFRGQ6ByQjYwJiMs7sQIJCHQO0bGHlUySgJEJikgADAJLXdiwCB1AWsn1OvkPERIDBJgdrXzwIAk+w29yJAgMAQAgIAQyDt4RABgMX5OZtAagI2MFKriPEQIDBNgdo3MKZp794ECKQpIACQZl2MigCB6QhYP0/H3V0JEEhToPb1swBAmn1pVAQIVCwgALC44gsALM7P2QRSE7CBkVpFjIcAgWkK1L6BMU179yZAIE0BAYA062JUBAhMR8D6eTru7kqAQJoCta+fBQDS7EujIkCgYgEBgMUVXwBgcX7OJpCagA2M1CpiPAQITFOg9g2Madq7NwECaQoIAKRZF6MiQGA6AtbP03F3VwIE0hSoff0sAJBmXxoVAQIVCwgALK74AgCL83M2gdQEbGCkVhHjIUBgmgK1b2BM0969CRBIU0AAIM26GBUBAtMRsH6ejru7EiCQpkDt62cBgDT70qgIEKhYQABgccUXAFicn7MJpCZgAyO1ihgPAQLTFKh9A2Oa9u5NgECaAv8/e3f6bEtV7ol6sGk3rYCAgPQKAtKIoKLIQRrpsUSUogiFUhHFqKi6f8G9X/x44n4ikFYQLcojHOqAchCBIz0igYJoCIIYgnSiIJ00gjfevJVrzb1Yi51r5pwzR+Z4ZoSh7J3NGM871pIxxm9mCg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cqqtevbZZ9OPfvSj9Mtf/jK9/vrrae2110477bRTOvbYY9PWW2891Xv3/eKvvvpquuaaa9LPf/7z9Morr6T11lsv7brrrun4449Pm2yyybK699xzz6XzzjsvbbPNNumUU05Ja665ZuPzo3aXXnpp+vznP5/22muvxufN6sC//vWv6eyzz0477LBDOvXUU6d62xtvvDHddNNN6fTTT6/GcdvPG2+8ka644or00EMPpTPPPDNtvvnmbS+57PMFAJZNtsoJAgDt/JxNIDcBCxi5VUR7CBDoUqD0BYwu7d2bAIE8BQQA8qyLVhEg0I2A+XM37u5KgECeAqXPnwUA8hyXU2vV73//+3TxxRen2OR83/vel97znvekxx57LN13333ptddeSyeffHLad999p3b/Pl84zL773e+mX/3qV2m77bZLW2yxRRUCeOGFF9IXvvCFtPHGGy+re3/+85/TueeeWwUAYpM8ghhNPwIA81LXXnttuvXWW9Npp52W3vve9zYlXPK4qPNll12W4mfljDPOSFtttVXray73AgIAyxVb9XgBgHZ+ziaQm4AFjNwqoj0ECHQpUPoCRpf27k2AQJ4CAgB51kWrCBDoRsD8uRt3dyVAIE+B0ufPAgB5jsuptCq+7X/RRRelJ554ovq29I477jh3n9iMvuCCC6p//spXvpI23XTTanM7jo9vqn/9619f9jfcV9eJ2Ex/4IEH0pe//OW0/fbbzx1eb25/8pOfTIcffvjqLjOzv3/mmWfSOeeck7bddttqs3k539ifdCMFACYjutQYnMzVx7+KAMD4dnGmAEA7P2cTyE3AAkZuFdEeAgS6FCh9AaNLe/cmQCBPAQGAPOuiVQQIdCNg/tyNu7sSIJCnQOnzZwGAPMflVFpVP5b9He94R/riF79YPb5+9BOvBYjHqce32ffcc08BgAVV+MMf/lCFJA4++ODOgwkCAJP5EREAWL3jWSuuSfvc8M+rPzCjIwQAMiqGphCYgIAFjAkgugQBAoMRKH0BYzCF1BECBCYmIAAwMUoXIkBgAALmzwMooi4QIDAxgdLnzwIAExtK+V/oxRdfrL7B/ve//736lv/bvds8NkbvvffeVToVTwyI4MDTTz9dbYTvv//+6fnnn68eif/+97+/eox9nBeTr4VPDLj++uvTzTffXH3b/8EHH0zXXXfdKteOUMJ/+k//Kf2v//W/quDB6Kd+z32Ta8eTBOonF7z55pvVaw7i8fDrrLPOXJvi76+55poUP/zxVIR4dP9RRx2V9ttvv7RixYpFC7mYxz777LNknxfeY/3116+uf+SRR6Z11123ukcdyNhhhx2q69SfaFNY3X777dXrBeLVAB/84AfTMcccMxfaqAMAn/vc59Ljjz+efvazn6VXX3216sunP/3pKsAx+nn22WfTVVddlX7zm9+kcInXFxx//PFp1113TWusscbbDt5xzl2qb3Hve+65J8Vj+2PsxFMUdt5553TCCSe85VH7o4YxZqPN4XfLLbdUT6OozUbHVv0kidXdJ85ZbAzW43axsVZfM86L/sVYifEVbY8nZozWL2oX7az7uNhxb4fuCQDtfp8KALTzczaB3AQsYORWEe0hQKBLgdIXMLq0d28CBPIUEADIsy5aRYBANwLmz924uysBAnkKlD5/FgDIc1xOrVXxDf/4pn9sWH7qU5+qNoAXe5R9vP88Nvp/8pOfpJdffjkdccQR1QbsLrvskv74xz9WAYDXXnttbgM3/vyQQw5pFACIzfh4DcFtt91WbV4feuihaeutt07vfve7q/BA3Ds27ffaa68qWLDTTjulCAgsNwAQ39iPz7ve9a4Um+zxSoHYVI62R58OPPDAKgQRvwTinvG6gcMOO2zRDfH4+4ceeqh6QsLuu+9etSsMIxSxsF1/+9vf0sUXX5wee+yxatM/jol/+YpN+3hHfbw+IDb1F9skj83/733ve9Wx0f+4V9w7Ns3DJ17dsHLlyurvL7300rTBBhtU//nwhz+cYqM++hIb0/Hu+m222abqf5wf7Qn3j370o9V/33nnnelPf/pTOvnkk9O+++675Hgb99zF+vbGG2+kyy+/vOpL1DRCDfHqiTvuuKMyH30tRdQp2vzII49Utdt7772rcXffffdVoY06fBENXxgA+Mc//pFuuOGG6s/DfvQ+tU3892JjMH4eojYLaxrX/Pd///cqmLHwmhHuiGBLjKW63TGO477xc/Hkk09WfYxwxplnnpk22mij1f58CwCsluhtDxAAaOfnbAK5CVjAyK0i2kOAQJcCpS9gdGnv3gQI5CkgAJBnXbSKAIFuBMyfu3F3VwIE8hQoff4sAJDnuJxaq+JbzLGJ+eMf/7jaSI3Nztj0/PjHP15tbI5+A77+Jv1zzz23yjf660fhb7nlltUTAWIDtP403aSP45d6/Hq9uR0b9rEpv9xr1+2OjdfYbI9N2PjEJu6VV16ZfvGLX1Ttjv7GJzamYzM9Nphjg/ad73znov5LvQJgYZ/jW/axef2JT3yi+sZ6fe8rrriieqpCbBbHpvZim+R33313+v73v18FESJ0UX87P35RxZ8fd9xx6aCDDpoLAMTmfWzi1yGO+vy4bwQrosaXXHJJtdk/+tSHl156qQpCxPUjLBChgoWfNucu1rdwibbExviJJ544N9aiTtGWzTbbbO7VFHU/Ylwee+yxcw4RSLjooovSbrvttuQTAOonXUSfwrp+1cWvf/3r9O1vf3uVuiw1BhfWNIII0cZ4ssKod92eCCR85jOfSb/73e+qOn3kIx9J//RP/zRHGoGLGHv16zVW9wMuALA6obf/ewGAdn7OJpCbgAWM3CqiPQQIdClQ+gJGl/buTYBAngICAHnWRasIEOhGwPy5G3d3JUAgT4HS588CAHmOy6m3KjbJY5M1HlUe38KOzfHtttsuxeP249v28VldAODggw9eZYM+zskpABDtiY3+egM4Hsd+9tlnV08EiI3Y0ScfxCP0Y4M+voUej2tf7NM0AFAfF4+2/+xnP1t9Q7/2jMf0R2BiqScAXHbZZdWTBr72ta+tEkSIpwpEaCPCCfEt/jokUb8eoW7vwjbGUwjOP//86nUN8cj/0c/VV19dfRs/Qg9hsvDT5tzFAgDRtwceeKAKItRPJ6jvGW2JGsSGfTzGP46Nf2Gt/7k+brHrLnwCwOi4DZ94ckIEHSLoEcGHsK8DD00DAPHkh7jPl770pblASbSpfl1D/O/4eYhrL/ZZKtSy1A+6AEC7X4ECAO38nE0gNwELGLlVRHsIEOhSoPQFjC7t3ZsAgTwFBADyrItWESDQjYD5czfu7kqAQJ4Cpc+fBQDyHJczbVVsisbjzWMDNjZmY9M1Nq2HFgCoN8ejX0t9Fm6ojx7XNAAQYYp4hUG85z42iOOR7/GN9fg2e2y019/qX7iZXXvHqxVik3z0yQoL29s0AFAft1R/IxyxcJO9PrbNuUv1Lf7861//evU4/NFPjL345nz4RwAjnqAQTy2IYzfZZJO5Q5sEAOLgCC985zvfSX/5y1+qTfkIFURwYo899lgl+NE0ABDHxbf7FwYzFnONJxBEWCD8XnjhhVUOWfhUi6XqIgDQ7legAEA7P2cTyE3AAkZuFdEeAgS6FCh9AaNLe/cmQCBPAQGAPOuiVQQIdCNg/tyNu7sSIJCnQOnzZwGAPMflzFsVm9bxLex4IkD9LfihBgDiG+EHHHDAosbxbvr6CQgLD2gaAKjPi2/tx2Pv77///vTwww+n+Od4/H08Kj6ePrDUJnm8pmH00fWLNXS5AYB4AsB73/vet1wq2vGe97xn0bBBfY9xzl2qbxE2iU30DTfccJW2jAYAYpM+HtX/xBNPjB0AiIvHN/6jZvHKh9/+9rfVky622GKL9F//639Nm2++eXX/5QQA4nH/EUhYanzE9eJ1Geedd16KJz0ccsghVfBj3XXXrcZBPGFCAGA2v9oEAGbj7C4EZiVgAWNW0u5DgEAfBEpfwOhDjbSRAIHZCggAzNbb3QgQyFvA/Dnv+mgdAQKzFSh9/iwAMNvx1undYiP0f/7P/1k9ln6xDfD41vJ1111XfQt7r732GtwTAGJzNl4BEE85WPgKgCaFaRoAiI3++OZ/PEWhfs1AbEZffvnl6ec///lcwGKpx+Qv9gqAuN6DDz5YXXPHHXds/AqAmAjHu+s/9KEPveUVAKvrc5tzl+pb9GGxVw7E5vi999479zSC+OcIICx8XUCTJwCE1csvv1xtvNevf4i+xvj/3ve+V70OIUIY8WkaAFjqFQBR1wh3xGeXXXZJd9xxR/rBD35Qja8IMtQfrwBY3Wib7N8LAEzW09UIdC1gAaPrCrg/AQI5CZS+gJFTLbSFAIE8BAQA8qiDVhAgkIeA+XMeddAKAgTyECh9/iwAkMc4nEkrnnnmmXTuuedWj6SPb/mPPoY9Nk3jkemx+RzfPo9vwse3mC+66KL07LPPrvJN7KU2wqMTsXEb75WvrxF/Vl/7kUceWeVx80u95/1Xv/pV9Q3wI444Ih1++OFzNk2vXT+5IE784he/OLcJHJu1seEb/yJ08sknp3333Xfu2hEOePzxx6vHz69YsWLRejQNAESQIv4TQYv4xn/9ufPOO9OVV15ZbQ7vueeeb3kCQBx39913V0GB6Pdhhx0297qA+Ab5JZdcko4++ujqXfNNnwAQYYTzzz+/ehR+1DzCA/UnvmEffx+1rl9LMNrxNucutlH/61//uqprbMCfeOKJc87xqP8Yl5ttttlcvepjDzrooHTsscfOtS/G57e+9a1qc/3UU0+tmhvWN99889zYqusUtYw61yGMp59+On3zm9+snoRwyimnVOcuNQZjnMQiQv0Kghi7EaTYe++900knnTR3zRgz4Rv1jFDBf/zHf6Qf/ehHVdvi2PjEd3i5lAAAIABJREFUEx0iWBMhAk8AmMmvuiQAMBtndyEwKwELGLOSdh8CBPogUPoCRh9qpI0ECMxWQABgtt7uRoBA3gLmz3nXR+sIEJitQOnzZwGA2Y63zu8W34KOd63HJndskO66667VBn9s2sd/x5MBPv3pT89tcMam+1133ZX22WefatM1Njpj4zg2Q2MjenSDPjpXb1RHyCDeuf73v/+9+uZ1bL4ufN/8rbfemq666qpqQzauH08dWLlyZXryySerDeG11lorfexjH6va+a53vavxtZcKAET74jHw0fbnn3++2qCNx9/HBnR8czvu/aUvfal6TPxin6YBgNF77LfffmnnnXeu3h8fxvE++/hWezxGfrFN8josEY7hsfvuu6d49HycG68uiE38aGfTAED0I86/+OKLU7zmIQIJ22233Vx7tt1223TaaadVTxZY7DPuuYv1rX4KQvQlQgfRlrAK+wggjAYUwiECD/Ho/jj2Ax/4QNWP++67rwqUxHhZKgCw2H3i1QPxeosXXnih2vyvN+eXGoMLAwBh92//9m8pQhwRohht+/rrr1+FD+K1Ao8++mi68MILqzbGuI5axZ/F+I+PAMBsfgUKAMzG2V0IzErAAsaspN2HAIE+CJS+gNGHGmkjAQKzFRAAmK23uxEgkLeA+XPe9dE6AgRmK1D6/FkAYLbjLYu7PfXUU+mGG26oNtRjszw2X2PT+9BDD62+FT/6Dfj4Znw8GSA2MeMR57FZHOcvFQCIjdLY4P33f//3apN97bXXrjZL47/jPe+xUbr99ttXDvEN8/i2+/333199+/uss86qnk4Q14iN2fjW9GuvvVbdM8IHTa/9dgGAuG+065prrqk20WOjNoIJsSF81FFHveXd9KMFaxoAWOwe0f/Y0D/yyCPTpptuWl12sU3y+PNoU3yjvd6wjkfZRzAjNo/rR9ovJwAQ14yaRdgiggixQR7O8VqAeE99XP/tPuOcu1Tf4t633XZb1b+oQ3w7PwISJ5xwQtpqq61WaUY8gSLqFE9FiCBJjNFob4yLHXbYYckAQFxk4X1ijEfY4ZhjjqnGcf3Eg6XG4MIAQFwzvskfYzvuH/2Ln5N63NQ1jePilQDxGoB4OkAdtIkAQ4RpdttttyqAsNgTF0Y7/41vfKN6WsQmJ97U+e+Ms1Zck/a54Z87b8dyGiAAsBwtxxLIX8ACRv410kICBGYnUPoCxuyk3YkAgb4ICAD0pVLaSYDALATMn2eh7B4ECPRFoPT5swBAX0aqdhIgkOI1Fuecc04VGqifADBEFgGAdlUVAGjn52wCuQlYwMitItpDgECXAqUvYHRp794ECOQpIACQZ120igCBbgTMn7txd1cCBPIUKH3+LACQ57jUKgJFC8Q3+K+//vq0//77V4/Wj088AeKWW25JP/zhD9Pxxx+fDjrooMEaCQC0K60AQDs/ZxPITcACRm4V0R4CBLoUKH0Bo0t79yZAIE8BAYA866JVBAh0I2D+3I27uxIgkKdA6fNnAYA8x6VWEShaIF49cd5556WXXnopHXjggdXj/+NfYOPVBzvuuGM6/fTT08qVKwdrJADQrrQCAO38nE0gNwELGLlVRHsIEOhSoPQFjC7t3ZsAgTwFBADyrItWESDQjYD5czfu7kqAQJ4Cpc+fBQDyHJdaRaB4gVdeeSVdd9116Z577kkvv/xyWm+99dK+++6bjjnmmOp/D/kjANCuug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q/1f9YP61I/9HuIhmdvcZ626X1D/tDRi3SFAKzFbCAMVtvdyNAIG+B0hcw8q6O1hEg0IWAAEAX6u5JgECuAubPuVZGuwgQ6EKg9PmzAEAXo849CRAg8DYCAgDthsegAgBrvSOtPOCqtGKzj7dDcTaBHgtYwOhx8TSdAIGJC5S+gDFxUBckQKD3AgIAvS+hDhAgMEEB8+cJYroUAQK9Fyh9/iwA0PshrAMECAxNoA4A/Lf/9/bOu7bnaw+lnf94W+ftWE4DNnj/a2mNDf+0nFOyPHbFuu9Ka251fFpjvW2zbJ9GEZiVgAWMWUm7DwECfRAofQGjDzXSRgIEZisgADBbb3cjQCBvAfPnvOujdQQIzFag9PmzAMBsx5u7ESBAYLUCdQDg7rvvXu2xDiBAgMDQBSxgDL3C+keAwHIESl/AWI6VYwkQKENAAKCMOuslAQLNBMyfmzk5igCBMgRKnz8LAJQxzvWSAIEeCQgA9KhYmkqAwNQFLGBMndgNCBDokUDpCxg9KpWmEiAwIwEBgBlBuw0BAr0QMH/uRZk0kgCBGQmUPn8WAJjRQHMbAgQINBUQAGgq5TgCBEoQsIBRQpX1kQCBpgKlL2A0dXIcAQLlCAgAlFNrPSVAYPUC5s+rN3IEAQLlCJQ+fxYAKGes6ykBAj0READoSaE0kwCBmQhYwJgJs5sQINATgdIXMHpSJs0kQGCGAgIAM8R2KwIEshcwf86+RBpIgMAMBUqfPwsAzHCwuRUBAgSaCAgANFFyDAECpQhYwCil0vpJgEATgdIXMJoYOYYAgbIEBADKqrfeEiDw9gLmz0YIAQIE5gVKnz8LAPhpIECAQGYCAgCZFURzCBDoVMACRq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MQAMisIJpDgECnAgIAnfK7OQECmQmUvoCRWTk0hwCBDAQEADIogiYQIJCNgPlzNqXQEAIEMhAoff4sAJDBINQEAgQIjAoIABgPBAgQmBewgGE0ECBAYF6g9AUMY4EAAQILBQQAjAkCBAiYPxsDBAgQWEyg9PmzAICfCwIECGQmIACQWUE0hwCBTgUEADrld3MCBDITKH0BI7NyaA4BAhkICABkUARNIEAgGwHz52xKoSEECGQgUPr8WQAgg0GoCQQIEBgVEAAwHggQIDAvYAHDaCBAgMC8QOkLGMYCAQIEFgoIABgTBAgQMH82BggQILCYQOnzZwEAPxcECBDITEAAILOCaA4BAp0KCAB0yu/mBAhkJlD6AkZm5dAcAgQyEBAAyKAImkCAQDYC5s/ZlEJDCBDIQKD0+bMAQAaDUBMIECAwKiAAYDwQIEBgXsAChtFAgACBeYHSFzCMBQIECCwUEAAwJggQIGD+bAwQIEBgMYHS588CAH4uCBAgkJmAAEBmBdEcAgQ6FRAA6JTfzQkQyEyg9AWMzMqhOQQIZCAgAJBBETSBAIFsBMyfsymFhhAgkIFA6fNnAYAMBqEmECBAYFRAAMB4IECAwLyABQyjgQABAvMCpS9gGAsECBBYKCAAYEwQIEDA/NkYIECAwGICpc+fBQD8XBAgQCAzAQGAzAqiOQQIdCogANApv5sTIJCZQOkLGJmVQ3MIEMhAQAAggyJoAgEC2QiYP2dTCg0hQCADgdLnzwIAGQxCTSBAgMCogACA8UCAAIF5AQsYRgMBAgTmBUpfwDAWCBAgsFBAAMCYIECAgPmzMUCAAIHFBEqfPwsA+LkgQIBAZgICAJkVRHMIEOhUQACgU343J0AgM4HSFzAyK4fmECCQgYAAQAZF0AQCBLIRMH/OphQaQoBABgKlz58FADIYhJpAgACBUQEBAOOBAAEC8wIWMIwGAgQIzAuUvoBhLBAgQGChgACAMUGAAAHzZ2OAAAECiwmUPn8WAPBzQYAAgcwEBAAyK4jmECDQqYAAQK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MQAMisIJpDgECnAgIAnfK7OQECmQmUvoCRWTk0hwCBDAQEADIogiYQIJCNgPlzNqXQEAIEMhAoff4sAJDBINQEAgQIjAoIABgPBAgQmBewgGE0ECBAYF6g9AUMY4EAAQILBQQAjAkCBAiYPxsDBAgQWEyg9PmzAICfCwIECGQmIACQWUE0hwCBTgUEADrld3MCBDITKH0BI7NyaA4BAhkICABkUARNIEAgGwHz52xKoSEECGQgUPr8WQAgg0GoCQQIEBgVEAAwHggQIDAvYAHDaCBAgMC8QOkLGMYCAQIEFgoIABgTBAgQMH82BggQILCYQOnzZwEAPxcECBDITEAAILOCaA4BAp0KCAB0yu/mBAhkJlD6AkZm5dAcAgQyEBAAyKAImkCAQDYC5s/ZlEJDCBDIQKD0+bMAQAaDUBMIECAwKiAAYDwQIEBgXsAChtFAgACBeYHSFzCMBQIECCwUEAAwJggQIGD+bAwQIEBgMYHS588CAH4uCBAgkJmAAEBmBdEcAgQ6FRAA6JTfzQkQyEyg9AWMzMqhOQQIZCAgAJBBETSBAIFsBMyfsymFhhAgkIFA6fNnAYAMBqEmECBAYFRAAMB4IECAwLyABQyjgQABAvMCpS9gGAsECBBYKCAAYEwQIEDA/NkYIECAwGICpc+fBQD8XBAgQCAzAQGAzAqiOQQIdCogANApv5sTIJCZQOkLGJmVQ3MIEMhAQAAggyJoAgEC2QiYP2dTCg0hQCADgdLnzwIAGQxCTSBAgMCogACA8UCAAIF5AQsYRgMBAgTmBUpfwDAWCBAgsFBAAMCYIECAgPmzMUCAAIHFBEqfPwsA+LkgQIBAZgICAJkVRHMIEOhUQACgU343J0AgM4HSFzAyK4fmECCQgYAAQAZF0AQCBLIRMH/OphQaQoBABgKlz58FADIYhJpAgACBUQEBAOOBAAEC8wIWMIwGAgQIzAuUvoBhLBAgQGChgACAMUGAAAHzZ2OAAAECiwmUPn8WAPBzQYAAgcwEBAAyK4jmECDQqYAAQK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OoAwCbnHhTZi2bfHPOWnFN2ueGf578hadwxQ323yptfNBVU7jy7C65xvq7pLV3/G9p7Z3+++xu6k4EWgoIALQEdDoBAoMSKH0BY1DF1BkCBCYiIAAwEUYXIUBgIALmzwMppG4QIDARgdLnzwIAExlGLkKAAIHJCQgATM5ykldaf/8t0yYHXT3JS3Z2rXXff05aa4evdnZ/NyawHAELGMvRciwBAkMXKH0BY+j11T8CBJYvIACwfDNnECAwXAHz5+HWVs8IEFi+QOnzZwGA5Y8ZZxAgQGCqAgIAU+Ud++JDCgCsscFuaf1DfjO2hRMJzFLAAsYstd2LAIHcBUpfwMi9PtpHgMDsBQQAZm/ujgQI5Ctg/pxvbbSMAIHZC5Q+fxYAmP2Yc0cCBAi8rYAAQJ4DZEgBgJRWpA2OeiGlNdfPE1urCIwIWMAwHAgQIDAvUPoChrFAgACBhQICAMYEAQIE5gXMn40GAgQImD/XAgIAfhoIECCQmYAAQGYF+T/N2eCAd6aNP/bDPBs3Rqs2OPYfY5zlFAKzF7CAMXtzdyRAIF8BAYB8a6NlBAh0IyAA0I27uxIgkKeA+XOeddEqAgS6ESh9/iwA0M24c1cCBAgsKSAAkOfgEA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Xy+QNaAAAgAElEQVQsYAy/xnpIgEBzgdIXMJpLOZIAgVIEBABKqbR+EiDQRMD8uYmSYwgQKEWg9PmzAEApI10/CRDojYAAQJ6lEgDIsy5aNXwBCxjDr7EeEiDQXKD0BYzmUo4kQKAUAQGAUiqtnwQINBEwf26i5BgCBEoRKH3+LAAwkJH+5ptvpl/84hfpxhtvTH/605+qXm2++ebp8MMPT/vuu29asWJFo54++uij6cILL0wf+chH0lFHHdXoHAcRmKXA9ddfn26++eb05S9/OW2//fbpueeeS+edd17aZptt0imnnJLWXHPNWTZnKvcSAJgKa+uLCgC0JnQBAmMJWMAYi81JBAgMVKD0BYyBllW3CBBoISAA0ALPqQQIDE7A/HlwJdUhAgRaCJQ+fxYAaDF4cjn1jTfeSFdccUWKwbzJJpuknXbaqWpaTIL+8pe/pD322COdfPLJaeXKlatt8iOPPJIuvvji9MEPfjCdcMIJqz3eAQRmLbAwAPDnP/85nXvuuVUA4NRTT01rr732rJs08fsJAEycdCIXFACYCKOLEFi2gAWMZZM5gQCBAQuUvoAx4NLqGgECYwoIAIwJ5zQCBAYpYP48yLLqFAECYwqUPn8WABhz4OR02q233pquvvrq6pv+J5100twGaAQDfvSjH1Xflv7kJz+ZDj300Gya/ctf/jJdeumlVbviKQVD+fzhD39IF1xwQdptt92qzWifyQssDABM/g7dX1EAoPsaLNYCAYA866JVwxewgDH8GushAQLNBUpfwGgu5UgCBEoREAAopdL6SYBAEwHz5yZKjiFAoBSB0ufPAgA9H+l/+9vf0vnnn59eeeWV9NWvfjVtvPHGq/TopZdeqjakX3311UX/vqvuCwB0Jd//+woA9L+Goz04a8U1aZ8b/rkXnRIA6EWZNHKAAhYwBlhUXSJAYGyB0hcwxoZzIgECgxUQABhsaXWMAIExBMyfx0BzCgECgxUoff4sANDzoR0Tndjgj2//f+Yzn1m0N/F0gDvuuCN96UtfSrvssksVFrjooovSm2++md73vveleILAOuusk77+9a+nv/71r9X1Dj744FW+mR/nXHPNNdVrBl5//fUqaHDUUUel/fbbL61YsaK673e/+93qtQPxFIKf/OQn6eGHH67+/L3vfW/1Z+94xztS/Q35uN7o5/Of/3zaa6+9qj964okn0g9+8IP0u9/9LsVTDBa7Vx0gOPHEE6tr3nvvvVW73vnOd6ZPf/rT1bvho7133333XHuPPvroqr1rrLHG3K3D4J577knXXnttev7556unJ8TrD4455pi03nrrVcfV9/rc5z6XHn/88fSzn/2sClRsttlm6VOf+lTafffdK7ezzz67eh/96Gf0CQcLDddff/2qPUceeWRad911VzsSn3322XTVVVel3/zmN1Xttthii3T88cenXXfddZU+LbzQP/7xj6oW4fHHP/6x+uulzo17xHh54IEHlqxznB/W8WSJ22+/Pb3wwguLusVxC33XXHPNtPPOO1evl9hqq61Waeqoz9///veqjWFzyy23VK+2qJ+osDAAUNvvsMMOqzx1oUlt6/H40Y9+NEU9Yty++OKLacMNN0xHHHFE+shHPlLZLjVu6w6M1jlswiXaHWMq+hw/Z9HnTTfddLV1jgM8AaAR08wPEgCYObkbEqgELGAYCAQIEJgXKH0Bw1ggQIDAQgEBAGOCAAEC8wLmz0YDAQIEzJ9rAQGAnv801JvTn/3sZ9MBBxywaG8WHlMHAGJTMz7vete7UmyexiZmvE99YQCg/rOXX345HXjggWnzzTevggC///3vq5DAYYcdVm2SRgDg/vvvr8IEO+20U7Ux/eCDD1YL9xECOO2006qN44ceeqg6N4IHsen//ve/vzo+AgL33Xdfuuyyy6p7xKZsbMjHJn4cH5vdBx10UNXmuk+xuRptj0376E9s5sefxYZ6/OfDH/5wiqckxDViozraEJux8YlwweWXX16dE+2Ijfy4T/zzu9/97nT66aenlStXzt1rgw02SPGfuGZslIdBhB/OOOOMarM6+hrhhRtvvLF6H/3HPvaxtPXWW1e+tWFsCMem/4477li5RD/if9f3Wmo4RrsuvvjiyjZc4r/vvPPO9Kc//SmdfPLJVQBkqU+0J14FEffZf//9qxrEBnW0adTjqaeeqoIhMT7ers5x/ve+972q7W/nNuob9Y0axT0jjBLjJfocbYpP3DP698gjj1T13HvvvauwQoyHuN8+++yzrABA09rWG/tRxzANn/gsHC8x9mPcxnXrT/zvCAxEn0455ZSqzXU/YgEi+huBmyeffLLqcwRZzjzzzLTRRhut9reOAMBqiTo5QACgE3Y3JSAAYAwQIEBgREAAwHAgQIDAqgICAEYEAQIE5gUEAIwGAgQIzAuUPn8WAOj5T0O9ET76DfqFXVr4uP06ABAbk7EBHJuU9afeEK2fABDfHr/yyivTL37xi/TFL35xbsM2Nj8vvfTSapM2NjXjm/cRAIh7RRghNj/jE8fFn8fGbhwXm+HxWewVAPGt7+9///vpmWeeSV/4wheqb33HJ15jcN5551XfyI82xMZ+fX6089hjj537Bnxsiv/rv/5r9QSAeOJBbODHJ+4fwYbYfK+flBDfpL/kkkvSJz7xierb3vWTAe66667qGvHUgtgQru8Vm+yx2R4Bg/jEJnG0dzSYUPvttttucxvWtWE8OSDqtMcee1Tnx5//9Kc/rXzj/hGmWOwTG+DRztjs/8pXvlKFI2qX6FO0O0IIdV9HrxEb11GnMPvP//k/zz3V4Omnn07f/OY3q2BGbF7XdYpN7oV1js3+3/72t3P1q/sdwY9Rt/hlGh7HHXdcFdSofWMsxJMa6idFxLiLdscTFOJeUdf6mh//+MdXqWcEHyKUMOrZ5AkATWtb12vLLbdc7XgZdY3a3XDDDSnaMhqCiadWhEE8OeCf/umf5k6JcRl1jnG95557rva3jgDAaok6OUAAoBN2NyUgAGAMECBAYESg9AUMg4EAAQILBQQAjAkCBAjMCwgAGA0ECBCYFyh9/iwA0POfhjYBgOh6vQFbMywMAMQ31uPR9rFxH5uX9eZ3HB8b2ldccUX1Te74Vn39CoB4lUC9eR/HLfbO9sUCAEuVog4sxOP162sv1e+6/fHt+3h8fP1Z7DHx8aSB2PD+2te+VgUY6k8EEM4555xqoz7CAqu71+jrEhYLANSG9YZ3PNWg/sQGfYQb4tvnC2tRH/PYY4+l888/vwojRNhg9BOP648nFoyGK5oM6dojnroQ933ttdeWrHPc/7bbbqueaBBPRljKLZ608OMf/7iyjKcUxHHxKoEILcQTERa2O8bPl7/85SqsEcfGv6DW//x2dWsSAGha24Xj/e3uO9r++okM8XMR479+XcRS9ssZ73ENAYAmo3j2xwgAzN7cHQmEgAUM44AAAQLzAqUvYBgLBAgQWCggAGBMECBAYF7A/NloIECAgPlzLSAA0POfhjavAIiury4AsLp3n8c16qcPTCIAEN+sjn9RiW9XP/7446s8cj02q5sGAEY35aONCwMAdaggNnKX+tSPnW8bAKgN4xUD8W370U988/7b3/529eqAhcGJ+rj6/ku1MzafF26cL7xHLBTefPPN1VMEwrj+xCP4YwzEEwHiW/nxGomFIYPRa9VuERiIjf31119/0WbVx4V79Csefz/6ic3/+KZ8jJ0Ij8Tj/6NtCw0WC26sLgCwnNqOEwCoX+cQ/Qn3+okMdf9efPHFKvQSdYvXTox+4jUbSz3pYfQ4AYA8fzELAORZF60avoAFjOHXWA8JEGguIADQ3MqRBAiUISAAUEad9ZIAgWYC5s/NnBxFgEAZAqXPnwUAej7OY6ITG7fxePr60fYLuxTvf7/pppuqR5zH4/7rDdI4rmkAIL75HZvDi33i/e6xOT+JAEC8r/66666rvn3/oQ99KG299dbVt9PjG92xsTrpAMBf/vKXFI+yX+wb3Jtuumn1yoNJBQAiULCwRssJAMQTAOKR/Qs/8VSG97znPYtuxsf14ykNP//5z6vXMsQ1ol+xMR2b7vVTCeoAwMInJyy8Vz123nzzzWrze6lvvtfHxesb4gkLG2644SqXGg0ARK2XCkG0CQA0qe1yAwDhGa9EiDERr8+I8MLoJ55SEU90ePXVV9MhhxxSvbogXr8QrySIOggAvPU3yFkrrkn73PDPvfhNLADQizJp5AAFLGAMsKi6RIDA2AKlL2CMDedEAgQGKyAAMNjS6hgBAmMImD+PgeYUAgQGK1D6/FkAoOdDOx67Ho+Hjw3Xr371q2/5pvVif7+cAEBsaMYrAOIR7gtfAbCQrm0AIDb449H78W3xCCbUj8of5xUAq3sCQHwL/jvf+U6KJwAsfAXAwn61DQDUrwCIR+PH4+JHXwFQ93mDDTZY8hUAdcgjAhFv9+38xYbyk08+mc4999zqvfMRPlhjjTWqw5bzCoAYA4888kiqgx5LPV7/9ddfTw8++GCKvkRwIo6Lf17s9QSxGX7vvffOPbkg/jmcF74uYJwAwHJqu5wAQFw3nkwR3+6Pb/FHcKT2rO1vvfXW9IMf/KD6WYlgQ/3xCoClf9EKAHT3f0IbHDv/NJDuWuHOBFYvYAFj9UaOIECgHIHSFzDKqbSeEiDQVEAAoKmU4wgQKEHA/LmEKusjAQJNBUqfPwsANB0pGR931113Vd8ujqcAnHTSSXMbzPEt7disjG/VxzePDz300KoXywkAxDeeY2M//uXh5JNPru5Rf2JjOB7TH9+CXrFixbKeAPCrX/2q+tb3EUccMfdI9HqjfJNNNlllMzy+nX7hhRdWj66f1BMAog9333139Rj6/fbbr3KLb9LHJ/ocG7bRr/iG+3ICAI899lgVyNh1113TqaeeWl0v2h31iV828cj70Y3hunajDguHWh3iiG+0R4AgNtfrT7w6IP4+NucXbkbHMXV74pvo8fqB+piHH344XXLJJSneYV+HLaLOv/vd71a5R7T9yiuvTPfdd9/c5ny4XX755W/ZBI9vucc1jz766BQBjF//+tdVjeOpAyeeeGI1RuITj/qPUEL99IEwro896KCD0rHHHjvXzoceeih961vfqsxqz9W9AmA5tV1OAKDuX1hGHevxMlqv+FmLJ25EW/fee+/qr+LnMJ5qUf8cegXAqiNcAKC7/3MRAOjO3p2XJ2ABY3lejiZAYNgCpS9gDLu6ekeAwDgCAgDjqDmHAIGhCpg/D7Wy+kWAwDgCpc+fBQDGGTWZnVM/5j0Gc2yex2ZwbLY++uij1bvdY/M0Nu9XrlxZtXw5AYA4vn7neWzQx6ZmPG4+NnHvuOOO6prxaoEttthiWQGA+pvpa621VorHzsdme1wjNspjg3nLLbdM2223XbW5/dvf/jbFt8vjNQOTDACEW2xk33PPPWmHHXaYCzfceeedVf/iG/Oxeb2cAED9jf54xH5sgu+8887Vf0YNI3AQm/jxL2Rx7fjfsbFf12ex4RVPKohH9seGfDzKP2xisz7avu2221aPo49v3i/8RK3jvPgGf5wTxtG2MI1rxb3r10BETSK88Pe//z0deOCB1bvtY0zFvUe/8R61iKcnxIb4XnvtlXbffffqmGhLvCqi7suob4zJaHc4xLiJIMJomCGuGeGBaFcc+4EPfKC6ZgQP4u/i9QnLCQA0rW3TAED9aP/4GYggTbxGYfQT9vF6jQjERFgl2hyva4ia1j+HcbxXALx1dAsAdPd/KAIA3dm78/IELGAsz8vRBAgMW6D0BYxhV1fvCBAYR0AAYBw15xAgMFQB8+ehVla/CBAYR6D0+bMAwDijJsNz4lvGv/jFL6pvGcfmdXxiAzc2buNb+/W3r+PPlxsAiHNi4/Oaa66pNqxjczO+tR1hgKOOOmru/e7LeQVAbD7H49Ljm9GvvfZatYEdQYV4d3p8gzreER//O14HEPeIR8nHhnO8d3777bdf1qZ8tH+xR8nHn8dG8W233ZZuvvnmqo/xre7YxI5H7cd94rOcAEAcH083iCDDSy+9VH0bPt4Fv5jh+uuvXz194Mgjj6zeE7+6z1NPPZWuuuqqauM/2r3RRhuleC1AXP/tzo9+/fCHP6w202OcRAggNqLDPza2zzrrrCpcEZ9nn302XX311emBBx6o6hzf0o9jF46h+Lswu/3226tAQdz/gAMOqI6NsVF/FvONQMQJJ5yQttpqq1W6HPWOMRYBkAghRDujbzFGIqCxnABA09o2DQDUx8XPzmKf0SBFPF0hXgMQYYD4uYtwSwQaYkwsfBLDUjX/xje+UT15YZMTb1rdsOj93wsAdFdCAYDu7N15eQIWMJbn5WgCBIYtUPoCxrCrq3cECIwjIAAwjppzCBAYqoD581Arq18ECIwjUPr8WQBgnFHjHAIEZiLwzDPPpHPOOad6ikIdAJjJjTu+iQBAxwVY4vYbHPDOtPHHfphn48ZolQDAGGhO6UTAAkYn7G5KgECmAqUvYGRaFs0iQKBDAQGADvHdmgCB7ATMn7MriQYRINChQOnzZwGADgefWxMg8P8LxJMCrr/++uqVC/HkivjEUyJuueWW6ukF8USGgw46qBguAYA8Sy0AkGddtGr4AhYwhl9jPSRAoLlA6QsYzaUcSYBAKQICAKVUWj8JEGgiYP7cRMkxBAiUIlD6/FkAoJSRrp8EMhaIVxGcd9551WsTDjzwwOrx//EvrPH6hXi8/umnn55WrlyZcQ8m2zQBgMl6TupqAgCTknQdAssTsICxPC9HEyAwbIHSFzCGXV29I0BgHAEBgHHUnEOAwFAFzJ+HWln9IkBgHIHS588CAOOMGucQIDBxgVdeeSVdd9116Z577kkvv/xyWm+99dK+++6bjjnmmOp/l/QRAMiz2g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bbD/Vmnjg67Ks3HLbNWKTT+aVn70tmWe5XAC3QhYwOjG3V0JEMhToPQFjDyrolUECHQpIADQpb57EyCQm4D5c24V0R4CBLoUKH3+LADQ5ehzbwIECCwiIACQ57AYTABgxXpp5UeuTys2/Vie0FpFYIGABQxDggABAvMCpS9gGAsECBBYKCAAYEwQIEBgXsD82WggQICA+XMtIADgp4EAAQKZCdQBgIP/x62ZtWzyzTnqjTvTnr/8l8lfeApXXHfnDdIGH/jZFK48u0uu2GCXtPZO/1dasdH7Z3dTdyLQUsACRktApxMgMCgBAYBBlVNnCBCYgIAAwAQQXYIAgcEImD8PppQ6QoDABARKnz8LAExgELkEAQIEJilQBwDuvvvuSV7WtQgQINBLAQsYvSybRhMgMCWB0hcwpsTqsgQI9FhAAKDHxdN0AgQmLmD+PHFSFyRAoMcCpc+fBQB6PHg1nQCBYQoIAAyzrnpFgMB4AhYwxnNzFgECwxQofQFjmFXVKwIE2ggIALTRcy4BAkMTMH8eWkX1hwCBNgKlz58FANqMHucSIEBgCgICAFNAdUkCBHorYAGjt6XTcAIEpiBQ+gLGFEhdkgCBngsIAPS8gJpPgMBEBcyfJ8rpYgQI9Fyg9PmzAEDPB7DmEyAwPAEBgOHVVI8IEBhfwALG+HbOJEBgeAKlL2AMr6J6RIBAWwEBgLaCzidAYEgC5s9Dqqa+ECDQVqD0+bMAQNsR5HwCBAhMWEAAYMKgLkeAQK8FLGD0unwaT4DAhAVKX8CYMKfLESAwAAEBgAEUURcIEJiYgPnzxChdiACBAQiUPn8WABjAINYFAgSGJSAAMKx66g0BAu0ELGC083M2AQLDEih9AWNY1dQbAgQmISAAMAlF1yBAYCgC5s9DqaR+ECAwCYHS588CAJMYRa5BgACBCQoIAEwQ06UIEOi9gAWM3pdQBwgQmKBA6QsYE6R0KQIEBiIgADCQQuoGAQITETB/ngijixAgMBCB0ufPAgADGci6QYDAcAQEAIZTSz0hQKC9gAWM9oauQIDAcARKX8AYTiX1hACBSQkIAExK0nUIEBiCgPnzEKqoDwQITEqg9PmzAMCkRpLrECBAYEICAgATgnQZAgQGIWABYxBl1AkCBCYkUPoCxoQYXYYAgQEJCAAMqJi6QoBAawHz59aELkCAwIAESp8/CwAMaDDrCgECwxAQABhGHfWCAIHJCFjAmIyjqxAgMAyB0hcwhlFFvSBAYJICAgCT1HQtAgT6LmD+3PcKaj8BApMUKH3+LAAwydHkWgQIEJiAgADABBBdggCBwQhYwBhMKXWEAIEJCJS+gDEBQpcgQGBgAgIAAyuo7hAg0ErA/LkVn5MJEBiYQOnzZwGAgQ1o3SFAoP8CAgD9r6EeECAwOQELGJOzdCUCBPovUPoCRv8rqAcECExaQABg0qKuR4BAnwXMn/tcPW0nQGDSAqXPnwUAJj2iXI8AAQItBQQAWgI6nQCBQQlYwBhUOXWGAIGWAiOp1jEAACAASURBVKUvYLTkczoBAgMUEAAYYFF1iQCBsQXMn8emcyIBAgMUKH3+LAAwwEGtSwQI9FtAAKDf9dN6AgQmK2ABY7KerkaAQL8FSl/A6Hf1tJ4AgWkICABMQ9U1CRDoq4D5c18rp90ECExDoPT5swDANEaVaxIgQKCFgABACzynEiAwOAELGIMrqQ4RINBCoPQFjBZ0TiVAYKACAgADLaxuESAwloD581hsTiJAYKACpc+fBQAGOrB1iwCB/goIAPS3dlpOgMDkBSxgTN7UFQkQ6K9A6QsY/a2clhMgMC0BAYBpybouAQJ9FDB/7mPVtJkAgWkJlD5/FgCY1shyXQIECIwpIAAwJpzTCBAYpIAFjEGWVacIEBhToPQFjDHZnEaAwIAFBAAGXFxdI0Bg2QLmz8smcwIBAgMWKH3+LAAw4MGtawQI9FNAAKCfddNqAgSmI2ABYzqurkqAQD8FSl/A6GfVtJoAgWkKCABMU9e1CRDom4D5c98qpr0ECExToPT5swDANEeXaxMgQGAMAQGAMdCcQoDAYAUsYAy2tDpGgMAYAqUvYIxB5hQCBAYuIAAw8ALrHgECyxIwf14Wl4MJEBi4QOnzZwGAgQ9w3SNAoH8CAgD9q5kWEyAwPQELGNOzdWUCBPonUPoCRv8qpsUECExbQABg2sKuT4BAnwTMn/tULW0lQGDaAqXPnwUApj3CXJ8AAQLLFBAAWCaYwwkQGLSABYxBl1fnCBBYpkDpCxjL5HI4AQIFCAgAFFBkXSRAoLGA+XNjKgcSIFCAQOnzZwGAAga5LhIg0C8BAYB+1UtrCRCYroAFjOn6ujoBAv0SKH0Bo1/V0loCBGYhIAAwC2X3IECgLwLmz32plHYSIDALgdLnzwIAsxhl7kGAAIFlCAgALAPLoQQIDF7AAsbgS6yDBAgsQ6D0BYxlUDmUAIFCBAQACim0bhIg0EjA/LkRk4MIEChEoPT5swBAIQNdNwkQ6I+AAEB/aqWlBAhMX8ACxvSN3YEAgf4IlL6A0Z9KaSkBArMSEACYlbT7ECDQBwHz5z5USRsJEJiVQOnzZwGAWY009yFAgEBDAQGAhlAOI0CgCAELGEWUWScJEGgoUPoCRkMmhxEgUJCAAEBBxdZVAgRWK2D+vFoiBxAgUJBA6fNnAYCCBruuEiDQDwEBgH7USSsJEJiNgAWM2Ti7CwEC/RAofQGjH1XSSgIEZikgADBLbfciQCB3AfPn3CukfQQIzFKg9PmzAMAsR5t7ESBAoIGAAEADJIcQIFCMgAWMYkqtowQINBAofQGjAZFDCBAoTEAAoLCC6y4BAm8rYP5sgBAgQGBeoPT5swCAnwYCBAhkJiAAkFlBNIcAgU4FLGB0yu/mBAhkJlD6AkZm5dAcAgQyEBAAyKAImkCAQDYC5s/ZlEJDCBDIQKD0+bMAQAaDUBMIECAwKiAAYDwQIEBgXsAChtFAgACBeYHSFzCMBQIECCwUEAAwJggQIGD+bAwQIEBgMYHS588CAH4uCBAgkJmAAEBmBdEcAgQ6FRAA6JTfzQkQyEyg9AWMzMqhOQQIZCAgAJBBETSBAIFsBMyfsymFhhAgkIFA6fNnAYAMBqEmECBAYFRAAMB4IECAwLyABQyjgQABAvMCpS9gGAsECBBYKCAAYEwQIEDA/NkYIECAwGICpc+fBQD8XBAgQCAzAQGAzAqiOQQIdCogANApv5sTIJCZQOkLGJmVQ3MIEMhAQAAggyJoAgEC2QiYP2dTCg0hQCADgdLnzwIAGQxCTSBAgMCogACA8UCAAIF5AQsYRgMBAgTmBUpfwDAWCBAgsFBAAMCYIECAgPmzMUCAAIHFBEqfPwsA+LkgQIBAZgICAJkVRHMIEOhUQACgU343J0AgM4HSFzAyK4fmECCQgYAAQAZF0AQCBLIRMH/OphQaQoBABgKlz58FADIYhJpAgACBUQEBAOOBAAEC8wIWMIwGAgQIzAuUvoBhLBAgQGChgACAMUGAAAHzZ2OAAAECiwmUPn8WAPBzQYAAgcwEBAAyK4jmECDQqYAAQK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OoAwAXXPHTTlu223O/aH3/tTZJacVGL7S+ziQvsMaaK9OKjfdOacXKSV7WtQgQmJKAAMCUYF2WAIFeCpS+gNHLomk0AQJTFRAAmCqvixMg0DMB8+eeFUxzCRCYqkDp82cBgKkOLxcnQIDA8gXqAMAmJ960/JMneMa5/3FY66ttfsr2aZ2tvt/6OhO/wJobpnX3+mZaa9tTJ35pFyRAYLICFjAm6+lqBAj0W6D0BYx+V0/rCRCYhoAAwDRUXZMAgb4KmD/3tXLaTYDANARKnz8LAExjVLkmAQIEWggIALTAW+apK//pV2nFhnss8yyHEyAwSwELGLPUdi8CBHIXKH0BI/f6aB8BArMXEACYvbk7EiCQr4D5c7610TICBGYvUPr8WQBg9mPOHQkQIPC2AkMKAGx2ynZp3a0uz7bia7/3/07r7Pr/ZNs+DSNAICULGEYBAQIE5gVKX8AwFggQILBQQADAmCBAgMC8gPmz0UCAAAHz51pAAMBPAwECBDITGFIAYPP/snVaZ8v/nZnwfHPW2v7M6lUAPgQI5CtgASPf2mgZAQKzFxAAmL25OxIgkLeAAEDe9dE6AgRmK2D+PFtvdyNAIG+B0ufPAgB5j0+tI0CgQAEBgNkVXQBgdtbuRGBcAQsY48o5jwCBIQqUvoAxxJrqEwEC7QQEANr5OZsAgWEJmD8Pq556Q4BAO4HS588CAO3Gj7MJECAwcQEBgImTLnlBAYDZWbsTgXEFLGCMK+c8AgSGKFD6AsYQa6pPBAi0ExAAaOfnbAIEhiVg/jyseuoNAQLtBEqfPwsAtBs/ziZAgMDEBQQAJk4qADA7UnciMHEBCxgTJ3VBAgR6LFD6AkaPS6fpBAhMSUAAYEqwLkuAQC8FzJ97WTaNJkBgSgKlz58FAKY0sFyWAAEC4woIAIwrt/zzPAFg+WbOIDBrAQsYsxZ3PwIEchYofQEj59poGwEC3QgIAHTj7q4ECOQpYP6cZ120igCBbgRKnz8LAHQz7tyVAAECSwoIAMxucAgAzM7anQiMK2ABY1w55xEgMESB0hcwhlhTfSJAoJ2AAEA7P2cTIDAsAfPnYdVTbwgQaCdQ+vxZAKDd+HE2AQIEJi4gADBx0iUvKAAwO2t3IjCugAWMceWcR4DAEAVKX8AYYk31iQCBdgICAO38nE2AwLAEzJ+HVU+9IUCgnUDp82cBgHbjx9kECBCYuIAAwMRJBQBmR+pOBCYuYAFj4qQuSIBAjwVKX8Docek0nQCBKQkIAEwJ1mUJEOilgPlzL8um0QQITEmg9PmzAMCUBpbLEiBAYFwBAYBx5ZZ/nicALN/MGQRmLWABY9bi7keAQM4CpS9g5FwbbSNAoBsBAYBu3N2VAIE8Bcyf86yLVhEg0I1A6fNnAYBuxp27EiBAYEkBAYDZDQ4BgNlZuxOBcQUsYIwr5zwCBIYoUPoCxhBrqk8ECLQTEABo5+dsAgSGJWD+PKx66g0BAu0ESp8/CwC0Gz/OJkCAwMQFBAAmTrrkBQUAZmftTgTGFbCAMa6c8wgQGKJA6QsYQ6ypPhEg0E5AAKCdn7MJEBiWgPnzsOqpNwQItBMoff4sANBu/DibAAECExcQAJg4qQDA7EjdicDEBSxgTJzUBQkQ6LFA6QsYPS6dphMgMCUBAYApwbosAQK9FDB/7mXZNJoAgSkJlD5/FgCY0sByWQIECIwrIAAwrtzyz/MEgOWbOYPArAUsYMxa3P0IEMhZoPQFjJxro20ECHQjIADQjbu7EiCQp4D5c5510SoCBLoRKH3+LADQzbhzVwIECCwpIAAwu8EhADA7a3ciMK6ABYxx5ZxHgMAQBUpfwBhiTfWJAIF2AgIA7fycTYDAsATMn4dVT70hQKCdQOnzZwGAduPH2QQIEJi4gADAxEmXvKAAwOys3YnAuAIWMMaVcx4BAkMUKH0BY4g11ScCBNoJCAC083M2AQLDEjB/HlY99YYAgXYCpc+fBQDajR9nEyBAYOICAgATJxUAmB2pOxGYuIAFjImTuiABAj0WKH0Bo8el03QCBKYkIAAwJViXJUCglwLmz70sm0YTIDAlgdLnzwIAUxpYLkuAAIFxBQQAxpVb/nmeALB8M2cQmLWABYxZi7sfAQI5C5S+gJFzbbSNAIFuBAQAunF3VwIE8hQwf86zLlpFgEA3AqXPnwUAuhl37kqAAIElBQQAZjc4BABmZ+1OBMYVsIAxrpzzCBAYokDpCxhDrKk+ESDQTkAAoJ2fswkQGJaA+fOw6qk3BAi0Eyh9/iwA0G78OJsAAQITFxAAmDjpkhcUAJidtTsRGFfAAsa4cs4jQGCIAqUvYAyxpvpEgEA7AQGAdn7OJkBgWALmz8Oqp94QINBOoPT5swBAu/HjbAIECExcQABg4qQCALMjdScCExewgDFxUhckQKDHAqUvYPS4dJpOgMCUBAQApgTrsgQI9FLA/LmXZdNoAgSmJFD6/FkAYEoDy2UJECAwroAAwLhyyz/PEwCWb+YMArMWsIAxa3H3I0AgZ4HSFzByro22ESDQjYAAQDfu7kqAQJ4C5s951kWrCBDoRqD0+bMAQDfjzl0JECCwpIAAwOwGhwDA7KzdicC4AhYwxpVzHgECQxQofQFjiDXVJwIE2gkIALTzczYBAsMSMH8eVj31hgCBdgKlz58FANqNH2cTIEBg4gICABMnXfKCAgCzs3YnAuMKWMAYV855BAgMUaD0BYwh1lSfCBBoJyAA0M7P2QQIDEvA/HlY9dQbAgTaCZQ+fxYAaDd+nE2AAIGJCwgATJxUAGB2pO5EYOICFjAmTuqCBAj0WKD0BYwel07TCRCYkoAAwJRgXZYAgV4KmD/3smwaTYDAlARKnz8LAExpYLksAQIExhUQABhXbvnneQLA8s2cQWDWAhYwZi3ufgQI5CxQ+gJGzrXRNgIEuhEQAOjG3V0JEMhTwPw5z7poFQEC3QiUPn8WAOhm3LkrAQIElhQQAJjd4BAAmJ21OxEYV8ACxrhyziNAYIgCpS9gDLGm+kSAQDsBAYB2fs4mQGBYAubPw6qn3hAg0E6g9PmzAEC78eNsAgQITFxAAGDipEteUABgdtbuRGBcAQsY48o5jwCBIQqUvoAxxJrqEwEC7QQEANr5OZsAgWEJmD8Pq556Q4BAO4HS588CAO3Gj7MHLPD666+niy66KD3xxBPpK1/5Stpmm2163ds33ngjXXHFFemhhx5KZ555Ztp8881b9+e73/1uisn217/+9bTJJpukP/zhD+mCCy5IBx98cDr88MNbX39SF1hOu2688cZ00003pdNPPz3ttNNOE2nCo48+mi688ML0kY98JB111FGrvaYAwGqJJnaAAMDEKF2IwNQELGBMjdaFCRDooUDpCxg9LJkmEyAwZQEBgCkDuzwBAr0SMH/uVbk0lgCBKQuUPn8WAJjyAHP5/go8/vjj6bzzzksvv/xyOuSQQ9IxxxzT386klCIAcNlll6Xf//736YwzzkhbbbVV6/4MMQBw7bXXpltvvTWddtpp6b3vfW9ro7jAI488ki6++OL0wQ9+MJ1wwgmrvaYAwGqJJnaAAMDEKF2IwNQELGBMjdaFCRDooUDpCxg9LJkmEyAwZQEBgCkDuzwBAr0SMH/uVbk0lgCBKQuUPn8WAJjyAHP5/gpcc8016c4770zrrrtu2mijjapN85UrV2bToVdeeaV6QsFzzz039w38unGxMf/AAw+kL3/5y2n77befWpuHGACYGtYyLiwAsAyslocKALQEdDqBGQhYwJgBslsQINAbgdIXMHpTKA0lQGBmAgIAM6N2IwIEeiBg/tyDImkiAQIzEyh9/iwAMLOh5kZ9Evjb3/6Wzj///GrDf88990xXXXVV9Uj4973vfdl0QwCgeSmW8wqA5led3pECANOzXXhlAYDZWbsTgXEFLGCMK+c8AgSGKFD6AsYQa6pPBAi0ExAAaOfnbAIEhiVg/jyseuoNAQLtBEqfPwsAtBs/zh6owG9+85vqke3HHXdctel/zjnnpN133z195jOfSWusscYqvY6N+HhaQPwyef3119P666+f9ttvv3TkkUdWTw+Izy9/+cvq8fsnnXRS9b/j+m+++WbaYost0qc+9am3PGo+/u6ee+5J8Tj6559/Pq299trV4+PjNQTrrbdeim/e33vvvau0Y8cdd0w777xzinfYj37e8Y53zD0hYOE39pcqX/Tpuuuuq9oQr0BYeP/6vKWeAHDggQdWh9x+++3p1VdfTRtvvHE6+uijK5dRv9X1s7a79NJLq1rcf//9KSb3RxxxRDr88MPTP/7xj/Tggw+mq6++Ov3pT39Ka621Vtp///3TdtttV4U26icg1AGAj370o1V9fvKTn6QXX3yx+t+HHXZYOuigg+badf3116ebb775LU9PePbZZ6trjtbu+OOPT7vuumt1bh3IiD7FmInXCKyzzjqV/V//+td0wQUXpIMPPrhq9+o+AgCrE5rc3wsATM7SlQhMS8ACxrRkXZcAgT4KlL6A0ceaaTMBAtMVEACYrq+rEyDQLwHz537VS2sJEJiuQOnzZwGA6Y4vV++hQGwqX3HFFelXv/pVOvPMM6tN+tjofuyxx9JZZ52VYkO9/sSTAiIoEH8Xm9uxCR//ohWb/PH++HiPfGyexz/HJvaaa65ZbU7vvffe6Y9//GO67777qr+PpwvEufF544030uWXX15tvu+1115V8OD3v/999c/vfve7q2Ofeuqp9PTTT1cb2bFBHxvi0c4NNtig+vPbbrstPf744+nQQw9NW2+9dbVJHfdpEgCIVwqcd9551QZ5bOS/613vSg8//HAVcNhll13m+hRtXSoA8Nprr6V3vvOd6cMf/nAKo7vvvju98MIL6eSTT0777rtv437GExhquxUrVlThh5122qny+8AHPlD5RbAiNtojILHpppumn/70p5VBHLswABDXiGMjJBCful1Rp/rpDosFAMI/6hznRogg/jteDxGhg7pPdQAgwgbxCbcddtghffKTn0x//vOfBQAy/V0gAJBpYTSLwIiABQzDgQABAvMCpS9gGAsECBBYKCAAYEwQIEBgXsD82WggQICA+XMtIADgp4HAAoH4xv03v/nNakP9C1/4QrVpHxvFsSkf3+CvN4/jtPpJAZ/4xCeqb/zHpw4QxDf0YwM6NoHrTez49nds1tffgn/ggQfSt7/97bTbbrulU089tbpXXPOSSy5Jcc3RY++66670r//6r3NtGOcVAE0CANHXH/3oR+nTn/502mOPPeb6FN+yjwXHM844owoixGepAECEDiKoEBv48YkN8AgVxMb5V7/61Sqo0LSftd0+++yTPve5z1VBhvjUr2mIetVBjfjzCFB873vfq66/MACw5ZZbpi996Utz7XrkkUeqjfn3v//96ZRTTqmuuzAAEE91iHrEZv9XvvKVtPnmm1fHvfTSS9W5Ucswif++6KKL0pNPPlmFJCIsUX+W+woCTwCY3a8lAYDZWbsTgXEFLGCMK+c8AgSGKCAAMMSq6hMBAm0EBADa6DmXAIGhCZg/D62i+kOAQBuB0ufPAgBtRo9zBykQG+Df//73q432Aw44oOrjM888k84999y0zTbbzIUC4s/rjd149P5nP/vZamM7PrE5H4++j0fMjz4B4POf/3z1rf76E5vLsWkcG+TxqPhNNtmk+kb7Qw89lL72ta9V36KvP9GGeBVBbMrHqwimFQBYqqixMR6vBRjtw1IBgMUedR8Bgggx1KGIpv2sAwAL7eKpC+eff34VnojN+9FXCyzcxF9qAz4ezX/22WdXIY0IYMRn4bn1fSL4EY/8H/1En+LJDBFAiCdDRC3j88UvfrF6AkH9EQD439n+rhAAyLY0GkZgTsAChsFAgACBeYHSFzCMBQIECCwUEAAwJggQIDAvYP5sNBAgQMD8uRYQAPDTQGBEIL49Xm9qj27A138e3xiPzd54vHt84tv+8a73a6+9NsVm/kYbbVRtSH/84x+vjqk3pZfaxI5rxP3iSQCxMR7fUI9N5Hjk/FKf+CZ8bFZPMwAQ33b/8Y9/XH2LPu4z+hk3ABBOV111VRUgiNcjNO3nUnb10xfiqQrxn9HPJAMA9f2Xqkf9qoG6dnGcAMC81ub/Zeu0zpYCAH7REiAwvoAFjPHtnEmAwPAEBACGV1M9IkCgnYAAQDs/ZxMgMCwB8+dh1VNvCBBoJ1D6/FkAoN34cfbABOLx7fFN/3i8+1Kf4447LsU33Ec/8Tj62JC+//7708MPP1w9nj7eSR/f1I/H+i83APCXv/wlHXbYYat8i7y+X7znfscdd5xaAODRRx9NF154Ydpwww2rfsaj7Ndaa610yy23pJtvvnnsJwAsFgBo0s+l7MI52nnooYfOJAAQTwCI4MLCT9T3Pe95T1qxYoUnACzyQyMAMLBfkrpDoAMBCxgdoLslAQLZCpS+gJFtYTSMAIHOBAQAOqN3YwIEMhQwf86wKJpEgEBnAqXPnwUAOht6bpyjQGxw//CHP0wHHXTQ3Hvu63bGI/1vvPHG6lHv9Te8Y6M/vvkfj/6PjeD4xNMCLr/88vTzn/88nX766el973vfkgGAOPfiiy+u3i8frwDYeOON03e+853qCQALXwGw0GtaTwC44oorqvbG++7jlQf1Z5KvANh+++0b93OpAEAd1thzzz2roMW0XgEQiwkXXHBB+tCHPvSWVwCM1qSuR/yZJwDMywgA5PibTpsI9EvAAka/6qW1BAhMV6D0BYzp6ro6AQJ9FBAA6GPVtJkAgWkJmD9PS9Z1CRDoo0Dp82cBgD6OWm2eikC9gfviiy+mr371q9Vm/OgnHvcfm+OxsR+P699pp52q98XHfz772c9W3/ivP3feeWe68sor0xe+8IUUG9T1JnY8qv6II46Y26x+6KGH0re+9a3qtQHxWP8IEdx9993p+9//ftpvv/3SSSedtEqwIK4TgYJ47HwEEuIx+s8++2wVHthkk03m7n/ZZZel+Be+aGdsttef+vUGC48f7edi50ZQ4V/+5V/Svffe2+gJAFtvvXUVfli5cmV16T//+c/pvPPOq4ISZ5xxRvXnTfu5VAAg2hT9j/BEvJZhiy22qO4VAYxLL700/e53v5vr/x/+8IdqEz+eaDD6uoC//vWv6eyzz0477LBD5R+fha8PiJDH+eefn+JpBdGnePpC/XniiSeqpz3EWKjrEX8nADA/ogQApvLrykUJFCVgAaOocussAQKrESh9AcMAIUCAwEIBAQBjggABAvMC5s9GAwECBOYFSp8/CwD4aSDwfwQeeeSRapP4Ax/4wFu+UV4j1Y+dP/DAA6tvg8fGdpzz/PPPVxv2O++8c7XxfM8991Qb8vEt+nhiQL2JHd9S32uvvdLuu++enn766XTHHXdUj44f3ViunyAQ14iN6X333be6fYQKYrM7vu0ej6OPTwQS7rrrrrTPPvukPfbYowobrL322ql+3H48sj7+Lu4Zm+5NAgD33XdfihDAOuusk3bdddeqfWHz3HPPVff8/Oc/X10vPguvV2+0v/baa1WAom5nbPa/8MIL6eSTT57rT9N+vt3rE+K1C5dccknV1qhJBAx++tOfVrYRkqgDEG0CANHPeCJDPKkhQiAR9Nhuu+3m6rztttum0047rQpqRCAhPgIA879WBAD8iiVAoK2ABYy2gs4nQGBIAqUvYAyplvpCgMBkBAQAJuPoKgQIDEPA/HkYddQLAgQmI1D6/FkAYDLjyFV6LhAbu1dffXW6/fbb5x7bv1iX6m+Dx9MC6qcExOb/NddcU23yx7fSYwM+NsiPPPLItOmmm1aXqTexjzvuuGozPTau33zzzepb65/61Kfe8m752By/7bbbUrySIK4fm8vvfve7q9DB6Df6Y1M+Xhnw6KOPpl122aXaiF533XWrb6XHawjuv//+tNlmm6WzzjorbbTRRo0CAGER3/S/9tprq2+9R39i0zvuG08miCcY1N+iXyoA8IlPfCKFUWzGv/zyy1UY4Oijj65CEqOP6m/Sz7cLAITtb3/72/Rv//ZvVThirbXWqkIH0eYIRkwqABD3eeqpp9JVV11VbfxHu8MzXgtwyCGHVOZeAbD4LwEBgJ7/ctR8AhkIWMDIoAiaQIBANgKlL2BkUwgNIUAgGwEBgGxKoSEECGQgYP6cQRE0gQCBbARKnz8LAGQzFDVkyAKr28Qect+76FuEOX72s5+95RUIXbRlnHt+4xvfqF4hscmJN41z+sTOOfc/Dmt9LQGA1oQuQKB4AQsYxQ8BAAQIjAj8f+3d+69dRcE38JH7pVKVS7nTQlO8cXlBEQTFUFoSGogCSeMNLcil8j5/y/OTSqlcFNQoGA0kja1KInITChE1Cggi0hYbClKw1KDSN7Pe7HN2D+e0a++19t6zZj77lydPWZeZz8wZ18z6rrVKX8DQGQgQIDBTQABAnyBAgMC0gPmz3kCAAIFpgdLnzwIA/hoIjEFAAGA0yPHV/Js2bQrnn3/+1JsF4hsT1qxZU51w9erVYd68eaM5+QiPKgAwQtwZh97vxBvCgafdPL4TOhMBSgtAPQAAIABJREFUAgMLWMAYmMwOBAhkLFD6AkbGTatqBAgMKSAAMCSc3QgQyFLA/DnLZlUpAgSGFCh9/iwAMGTHsRuBQQQEAAbRqr/t/fffHzZs2BAWLlxYfaZgx44d1Wcc3nzzzbBy5cpw5pln1j9YQlsKAIyvMQQAxmftTASGFbCAMayc/QgQyFGg9AWMHNtUnQgQaCYgANDMz94ECOQlYP6cV3uqDQECzQRKnz8LADTrP/YmUEtAAKAW08Ab7dq1Kzz//PNh3bp1YfPmzdX+CxYsCCtWrAhLliyZeivAwAee8A4CAONrAAGA8Vk7E4FhBSxgDCtnPwIEchQofQEjxzZVJwIEmgkIADTzszcBAnkJmD/n1Z5qQ4BAM4HS588CAM36j70JECDQuoAAQOukcx5QAGB81s5EYFgBCxjDytmPAIEcBUpfwMixTdWJAIFmAgIAzfzsTYBAXgLmz3m1p9oQINBMoPT5swBAs/5jbwIECLQuIADQOqkAwPhInYlA6wIWMFondUACBDosUPoCRoebTtEJEBiRgADAiGAdlgCBTgqYP3ey2RSaAIERCZQ+fxYAGFHHclgCBAgMKyAAMKzc4Pt5A8DgZvYgMG4BCxjjFnc+AgRSFih9ASPltlE2AgQmIyAAMBl3ZyVAIE0B8+c020WpCBCYjEDp82cBgMn0O2clQIDAnAICAOPrHAIA47N2JgLDCljAGFbOfgQI5ChQ+gJGjm2qTgQINBMQAGjmZ28CBPISMH/Oqz3VhgCBZgKlz58FAJr1H3sTIECgdQEBgNZJ5zygAMD4rJ2JwLACFjCGlbMfAQI5CpS+gJFjm6oTAQLNBAQAmvnZmwCBvATMn/NqT7UhQKCZQOnzZwGAZv3H3gQIEGhdQACgdVIBgPGROhOB1gUsYLRO6oAECHRYoPQFjA43naITIDAiAQGAEcE6LAECnRQwf+5ksyk0AQIjEih9/iwAMKKO5bAECBAYVkAAYFi5wffzBoDBzexBYNwCFjDGLe58BAikLFD6AkbKbaNsBAhMRkAAYDLuzkqAQJoC5s9ptotSESAwGYHS588CAJPpd85KgACBOQUEAMbXOQQAxmftTASGFbCAMayc/QgQyFGg9AWMHNtUnQgQaCYgANDMz94ECOQlYP6cV3uqDQECzQRKnz8LADTrP/YmQIBA6wICAK2TznlAAYDxWTsTgWEFLGAMK2c/AgRyFCh9ASPHNlUnAgSaCQgANPOzNwECeQmYP+fVnmpDgEAzgdLnzwIAzfqPvQkQINC6gABA66QCAOMjdSYCrQtYwGid1AEJEOiwQOkLGB1uOkUnQGBEAgIAI4J1WAIEOilg/tzJZlNoAgRGJFD6/FkAYEQdy2EJECAwrIAAwLByg+/nDQCDm9mDwLgFLGCMW9z5CBBIWaD0BYyU20bZCBCYjIAAwGTcnZUAgTQFzJ/TbBelIkBgMgKlz58FACbT75yVAAECcwoIAIyvcwgAjM/amQgMK2ABY1g5+xEgkKNA6QsYObapOhEg0ExAAKCZn70JEMhLwPw5r/ZUGwIEmgmUPn8WAGjWf+xNgACB1gUEAFonnfOAAgDjs3YmAsMKWMAYVs5+BAjkKFD6AkaObapOBAg0ExAAaOZnbwIE8hIwf86rPdWGAIFmAqXPnwUAmvUfexMgQKB1AQGA1kkFAMZH6kwEWhewgNE6qQMSINBhgdIXMDrcdIpOgMCIBAQARgTrsAQIdFLA/LmTzabQBAiMSKD0+bMAwIg6lsMSIEBgWAEBgGHlBt/PGwAGN7MHgXELWMAYt7jzESCQskDpCxgpt42yESAwGQEBgMm4OysBAmkKmD+n2S5KRYDAZARKnz8LAEym3zkrAQIE5hQQABhf5xAAGJ+1MxEYVsACxrBy9iNAIEeB0hcwcmxTdSJAoJmAAEAzP3sTIJCXgPlzXu2pNgQINBMoff4sANCs/9ibAAECrQsIALROOucBBQDGZ+1MBIYVsIAxrJz9CBDIUaD0BYwc21SdCBBoJiAA0MzP3gQI5CVg/pxXe6oNAQLNBEqfPwsANOs/9iZAgEDrAgIArZMKAIyP1JkItC5gAaN1UgckQKDDAqUvYHS46RSdAIERCQgAjAjWYQkQ6KSA+XMnm02hCRAYkUDp82cBgBF1LIclQIDAsAICAMPKDb6fNwAMbmYPAuMWsIAxbnHnI0AgZYHSFzBSbhtlI0BgMgICAJNxd1YCBNIUMH9Os12UigCByQiUPn8WAJhMv3NWAgQIzCkgADC+ziEAMD5rZyIwrIAFjGHl7EeAQI4CpS9g5Nim6kSAQDMBAYBmfvYmQCAvAfPnvNpTbQgQaCZQ+vxZAKBZ/7E3AQIEWhcQAGiddM4DCgCMz9qZCAwrYAFjWDn7ESCQo0DpCxg5tqk6ESDQTEAAoJmfvQkQyEvA/Dmv9lQbAgSaCZQ+fxYAaNZ/7E2AAIHWBQQAWicVABgfqTMRaF3AAkbrpA5IgECHBUpfwOhw0yk6AQIjEhAAGBGswxIg0EkB8+dONptCEyAwIoHS588CACPqWA5LgACBYQUEAIaVG3w/bwAY3MweBMYtYAFj3OLOR4BAygKlL2Ck3DbKRoDAZAQEACbj7qwECKQpYP6cZrsoFQECkxEoff4sADCZfuesBAgQmFNAAGB8nUMAYHzWzkRgWAELGMPK2Y8AgRwFSl/AyLFN1YkAgWYCAgDN/OxNgEBeAubPebWn2hAg0Eyg9PmzAECz/mNvAgQItC4gANA66ZwHFAAYn7UzERhWwALGsHL2I0AgR4HSFzBybFN1IkCgmYAAQDM/exMgkJeA+XNe7ak2BAg0Eyh9/iwA0Kz/2JsAAQKtCwgAtE4qADA+Umci0LqABYzWSR2QAIEOC5S+gNHhplN0AgRGJCAAMCJYhyVAoJMC5s+dbDaFJkBgRAKlz58FAEbUsRyWAAECwwpkFQD4/InhgAV3D0sx8v0OPOOOsN/xXxn5eZyAAIHhBSxgDG9nTwIE8hMofQEjvxZVIwIEmgoIADQVtD8BAjkJmD/n1JrqQoBAU4HS588CAE17kP0JECDQsoAAQMugcxxun8P+Tzj4U0+O52TOQoDA0AIWMIamsyMBAhkKlL6AkWGTqhIBAg0FBAAaAtqdAIGsBMyfs2pOlSFAoKFA6fNnAYCGHcjuBAgQaFugFwD4n/99uO1DD3S8y174zkDbz7bxgafsF/Y/8sXGx2n7AO/Zb17Yf+H/DWGfg9o+tOMRINCygAWMlkEdjgCBTguUvoDR6cZTeAIERiIgADASVgclQKCjAubPHW04xSZAYCQCpc+fBQBG0q0clAABAsML9AIAGzduHP4g9iRAgEAmAhYwMmlI1SBAoBWB0hcwWkF0EAIEshIQAMiqOVWGAIGGAubPDQHtToBAVgKlz58FALLqzipDgEAOAgIAObSiOhAg0JaABYy2JB2HAIEcBEpfwMihDdWBAIF2BQQA2vV0NAIEui1g/tzt9lN6AgTaFSh9/iwA0G5/cjQCBAg0FhAAaEzoAAQIZCRgASOjxlQVAgQaC5S+gNEY0AEIEMhOQAAguyZVIQIEGgiYPzfAsysBAtkJlD5/FgDIrkurEAECXRcQAOh6Cyo/AQJtCljAaFPTsQgQ6LpA6QsYXW8/5SdAoH0BAYD2TR2RAIHuCpg/d7ftlJwAgfYFSp8/CwC036cckQABAo0EBAAa8dmZAIHMBCxgZNagqkOAQCOB0hcwGuHZmQCBLAUEALJsVpUiQGBIAfPnIeHsRoBAlgKlz58FALLs1ipFgECXBQQAutx6yk6AQNsCFjDaFnU8AgS6LFD6AkaX207ZCRAYjYAAwGhcHZUAgW4KmD93s92UmgCB0QiUPn8WABhNv3JUAgQIDC0gADA0nR0JEMhQwAJGho2qSgQIDC1Q+gLG0HB2JEAgWwEBgGybVsUIEBhCwPx5CDS7ECCQrUDp82cBgGy7tooRINBVAQGArracchMgMAoBCxijUHVMAgS6KlD6AkZX2025CRAYnYAAwOhsHZkAge4JmD93r82UmACB0QmUPn8WABhd33JkAgQIDCUgADAUm50IEMhUwAJGpg2rWgQIDCVQ+gLGUGh2IkAgawEBgKybV+UIEBhQwPx5QDCbEyCQtUDp82cBgKy7t8oRINBFAQGALraaMhMgMCoBCxijknVcAgS6KFD6AkYX20yZCRAYrYAAwGh9HZ0AgW4JmD93q72UlgCB0QqUPn8WABht/3J0AgQIDCwgADAwmR0IEMhYwAJGxo2ragQIDCxQ+gLGwGB2IEAgewEBgOybWAUJEBhAwPx5ACybEiCQvUDp82cBgOy7uAoSINA1AQGArrWY8hIgMEoBCxij1HVsAgS6JlD6AkbX2kt5CRAYvYAAwOiNnYEAge4ImD93p62UlACB0QuUPn8WABh9H3MGAgQIDCQgADAQl40JEMhcwAJG5g2segQIDCRQ+gLGQFg2JkCgCAEBgCKaWSUJEKgpYP5cE8pmBAgUIVD6/FkAoIhurpIECHRJQACgS62lrAQIjFrAAsaohR2fAIEuCZS+gNGltlJWAgTGIyAAMB5nZyFAoBsC5s/daCelJEBgPAKlz58FAMbTz5yFAAECtQUEAGpT2ZAAgQIELGAU0MiqSIBAbYHSFzBqQ9mQAIFiBAQAimlqFSVAoIaA+XMNJJsQIFCMQOnzZwGAYrq6ihIg0BUBAYCutJRyEiAwDgELGONQdg4CBLoiUPoCRlfaSTkJEBifgADA+KydiQCB9AXMn9NvIyUkQGB8AqXPnwUAxtfXnIkAAQK1BAQAajHZiACBQgQsYBTS0KpJgEAtgdIXMGoh2YgAgaIEBACKam6VJUBgLwLmz7oIAQIEpgVKnz8LAPhrIECAQGICAgCJNYjiECAwUQELGBPld3ICBBITKH0BI7HmUBwCBBIQEABIoBEUgQCBZATMn5NpCgUhQCABgdLnzwIACXRCRSBAgEC/gACA/kCAAIFpAQsYegMBAgSmBUpfwNAXCBAgMFNAAECfIECAgPmzPkCAAIHZBEqfPwsA+LsgQIBAYgICAIk1iOIQIDBRAQGAifI7OQECiQmUvoCRWHMoDgECCQgIACTQCIpAgEAyAubPyTSFghAgkIBA6fNnAYAEOqEiECBAoF9AAEB/IECAwLSABQy9gQABAtMCpS9g6AsECBCYKSAAoE8QIEDA/FkfIECAwGwCpc+fBQD8XRAgQCAxAQGAxBpEcQgQmKiAAMBE+Z2cAIHEBEpfwEisORSHAIEEBAQAEmgERSBAIBkB8+dkmkJBCBBIQKD0+bMAQAKdUBEIECDQLyAAoD8QIEBgWsACht5AgACBaYHSFzD0BQIECMwUEADQJwgQIGD+rA8QIEBgNoHS588CAP4uCBAgkJiAAEBiDaI4BAhMVEAAYKL8Tk6AQGICpS9gJNYcikOAQAICAgAJNIIiECCQjID5czJNoSAECCQgUPr8WQAggU6oCAQIEOgXEADQHwgQIDAtYAFDbyBAgMC0QOkLGPoCAQIEZgoIAOgTBAgQMH/WBwgQIDCbQOnzZwEAfxcECBBITEAAILEGURwCBCYqIAAwUX4nJ0AgMYHSFzASaw7FIUAgAQEBgAQaQREIEEhGwPw5maZQEAIEEhAoff4sAJBAJ1QEAgQI9AsIAOgPBAgQmBawgKE3ECBAYFqg9AUMfYEAAQIzBQQA9AkCBAiYP+sDBAgQmE2g9PmzAIC/CwIECCQmIACQWIMoDgECExUQAJgov5MTIJCYQOkLGIk1h+IQIJCAgABAAo2gCAQIJCNg/pxMUygIAQIJCJQ+fxYASKATKgIBAgT6BQQA9AcCBAhMC1jA0BsIECAwLVD6Aoa+QIAAgZkCAgD6BAECBMyf9QECBAjMJlD6/FkAwN8FAQIEEhMQAEisQRSHAIGJCggATJTfyQkQSEyg9AWMxJpDcQgQSEBAACCBRlAEAgSSETB/TqYpFIQAgQQESp8/CwAk0AkVgQABAv0CAgD6AwECBKYFLGDoDQQIEJgWKH0BQ18gQIDATAEBAH2CAAEC5s/6AAECBGYTKH3+LADg74IAAQKJCQgAJNYgikOAwEQFBAAmyu/kBAgkJlD6AkZizaE4BAgkICAAkEAjKAIBAskImD8n0xQKQoBAAgKlz58FABLohIpAgACBfgEBAP2BAAEC0wIWMPQGAgQITAuUvoChLxAgQGCmgACAPkGAAAHzZ32AAAECswmUPn8WAPB3QYAAgcQEBAASaxDFIUBgogICABPld3ICBBITKH0BI7HmUBwCBBIQEABIoBEUgQCBZATMn5NpCgUhQCABgdLnzwIACXRCRSBAgEC/gACA/kCAAIFpAQsYegMBAgSmBUpfwNAXCBAgMFNAAECfIECAgPmzPkCAAIHZBEqfPwsA+LsgQIBAYgICAIk1iOIQIDBRAQGAifI7OQECiQmUvoCRWHMoDgECCQgIACTQCIpAgEAyAubPyTSFghAgkIBA6fNnAYAEOqEiECBAoF9AAEB/IECAwLSABQy9gQABAtMCpS9g6AsECBCYKSAAoE8QIEDA/FkfIECAwGwCpc+fBQD8XRAgQCAxAQGAxBpEcQgQmKiAAMBE+Z2cAIHEBEpfwEisORSHAIEEBAQAEmgERSBAIBkB8+dkmkJBCBBIQKD0+bMAQAKdUBEIECDQLyAAoD8QIEBgWsACht5AgACBaYHSFzD0BQIECMwUEADQJwgQIGD+rA8QIEBgNoHS588CAP4uCBAgkJiAAEBiDaI4BAhMVEAAYKL8Tk6AQGICpS9gJNYcikOAQAICAgAJNIIiECCQjID5czJNoSAECCQgUPr8WQAggU6oCAQIEOgXeOCBB0K8YL/hhhvAECBAoHiBbdu2VQZHHHFE8RYACBAgsGXLlnDooYeG+fPnwyBAgACBEML27dvDjh07wrHHHsuDAAECxQuYPxffBQAQINAnUPr8WQDAnwMBAgQIECBAgAABAgQIECBAgAABAgQIECBAgAABAgQIEMhAQAAgg0ZUBQIECBAgQIAAAQIECBAgQIAAAQIECBAgQIAAAQIECBAgIACgDxAgQIAAAQIECBAgQIAAAQIECBAgQIAAAQIECBAgQIAAgQwEBAAyaERVIECAAAECBAgQIECAAAECBAgQIECAAAECBAgQIECAAAECAgD6AAECBAgQIECAAAECBAgQIECAAAECBAgQIECAAAECBAgQyEBAACCDRlQFAgQIECBAgAABAgQIECBAgAABAgQIECBAgAABAgQIECAgAKAPECBAgAABAgQIECBAgAABAgQIECBAgAABAgQIECBAgACBDAQEADJoRFUgQIAAAQIECBAgQIAAAQIECBAgQIAAAQIECBAgQIAAAQICAPoAAQIECBAgQIAAAQIECBAgQIAAAQIECBAgQIAAAQIECBDIQEAAIINGVAUCBAgQIECAAAECBAgQIECAAAECBAgQIECAAAECBAgQICAAoA8QIEAgEYH//ve/4Ve/+lV46KGHwptvvhn233//cOqpp4bPfvaz4bDDDkuklIpBgACB4QX+/e9/h4cffjj8+te/Dm+88UbYd999w/HHHx+uuOKKcMwxx+x24E2bNoW1a9eGnTt3vuuECxcuDNdcc0046KCDqv8Wj/XTn/40PPPMMyGe473vfW84//zzw4UXXlidw48AAQIpCgwyzg1ynWhMTLG1lYkAgbkEtm/fHr7xjW+E119/fU6keM33ta99LZx44onVNoOMn8ZEfY8Aga4I/OMf/6jWBV999dXwxS9+cWq+21/+rVu3hnvuuacaB995550wf/78cMkll4SzzjorvOc975nadNeuXeHJJ58M69evD3Gc3Weffaq591VXXRUWLFiwG8kg15ldsVROAgS6L7C3MTGOc88//3xYt25d2Lx5c1XhOCYuX768GhPjuNf7xevBeL0Zjznz9773vS/cdNNN1b7xl9OYKADQ/b8DNSBAIAOB+D9YP/nJT8JvfvObsGjRonD22WeHv/3tb9XF+vvf//5www03VDe0/AgQINBVgXhj/q677gpPP/10+NCHPhQ+8pGPVAsbjzzySLVQ8dWvfjXEG/u934svvhi+/e1vh+OOO64aB/t/RxxxRPj0pz9dBaViYGrNmjXVRXy8wI8Lw0888UR44YUXwic+8Ynwuc99breFkK76KTcBAvkJ1B3nBrlONCbm10/UiEDuAvEa8dlnnw1vv/32u6oaF2AfeOCB8J///CfceOONU8H4uuOnMTH33qN+BLovEMe5P/7xj+H+++8PW7ZsCfG6b2bgvVfL+N9jSD7e+D/vvPOqMfHRRx8NMRRw2WWXhQsuuGAK5MEHHwz33XdfdbP/3HPPrULzce4db4hdd9114dhjj622HeQ6s/vaakCAQOoCg4yJ8SHKe++9Nxx55JHV+l98AKg3Ji5btiwsXbp0aj0wBk1jAODQQw991wNIBx98cIjbx/+b25goAJB6j1c+AgSKEPj73/9e3cA66aSTwpe//OWpJ1Yfe+yx8OMf//hdF/JFoKgkAQJZCWzcuDHcfffd1QV4vLDuPZ3w3HPPhdtvv70KBHz+85+f+vff//73VWDg6quvrv7bXL/ewsaVV14ZzjnnnGqzOGG48847Q1wcjgGqo48+OitLlSFAIA+BuuPcINeJxsQ8+oZaECDw/wXiza5bbrmlusa79NJLp1jqjp/GRD2JAIHUBX7xi1+EDRs2hA984ANVoD3evIqB9/433vXqENcH44NCq1atCosXL67+eceOHVVwPoaoVq9eHebNmxf++c9/hm9961vhgAMOqN6eEm94xV9v7h3PE+fP8TfIdWbqlspHgED3BeqOidu2bavupcSn9q+99trq5n3/mBjHxq9//eshPt0ff/FByzhWfuYznwkXXXTRnFC5jYkCAN3/m1ADAgQyEHj88cerV3jFV3ydfvrpUzWK6bRvfvObVTIt3gTzKusMGlsVCBQqEBcrnnrqqd1e3xop3nrrrWphNy5O9C9yxHExPrHQ/7rXmXTxRv93v/vd8PLLL+92YR+3+93vfhe+973vVa84/PjHP16oumoTIJCyQJ1xLpa/7nVi3NaYmHKLKxsBAoMKxFe6xlD89ddfP/W0am9cdJ04qKbtCRBIUSDelDrwwAPDUUcdVT2lH59QjTesZgYA5po3xzrFG2bxDQLxJtgpp5xSvRL71ltvrW5yXXzxxVPV/te//hVuu+22KiwQx9VDDjmk9nWm9cgUe48yEchPoO6YGN8uescdd1RjXP84F0XiNWKcQ/evJ/bGxfjg0WmnnTYnXN25d1fGRAGA/P5G1IgAgQ4KxIv1+GrDmTe6ehfnsUqzpX87WFVFJkCgUIGdO3dWr2+NTx/0f4er93RCXOSInwGIr/XvLWLE13nt6Qn+PY2RvXRv/FTAzMlAoU2g2gQIJCYQr//2Ns71xsM614lx27ioO9t1ozExscZXHAIE9irQe7Lr1FNPrZ5U7f+2dZ3x03XiXoltQIBAYgLbt2+fMwDQ+2/xzaHx4aH+X3wrSnwDXnyjaLyxNfP/7982huTjm/J637u2HplYJ1AcAgSmBPY0JsZPSMVgVAwy9dYRezvGB5D+8Ic/7LaeGMfFOP7FdccPfvCDcyrnNiYKAPiDIkCAQAICP/jBD8Kf/vSnOQMA8bU1vVd5JVBcRSBAgEBrAvF7h3GxYsWKFbt9s7A3LsbX97/00kvVdw4PP/zwsHz58nDGGWdUi8C9JyTiK79mhqR6N7vitr3XG7ZWaAciQIBACwJ1xrl4mrrXiXGcjE+NGRNbaByHIEBg4gIx+LR+/fpqjrxo0aLdylNn/HSdOPEmVAACBAYU2NPNrk2bNoW1a9eGJUuWzBkAuPzyy6s5dXwbwM9+9rOpQEB/MeINsPgpgF7Qvu51Zvy0gB8BAgTGKbCnMXGucsTrv5tvvrn6rMpXvvKVqXBAHBfjzf0TTjghxPE0BggOO+ywEB8aOv/886feupzbmCgAMM4e61wECBCYQyBegD/zzDNzBgDipwB66VyIBAgQyEXg1Vdfrb7BddBBB+32bcJYvzguxk8GxFchxgv0+AaBP//5z1UQYOXKleHMM88Me5oM9AIA8amxmU9I5OKnHgQIdFugzjjXGw/rXCfGbed6bawxsdt9RekJlCYQr/vija74WuwY8pz5ZFed8dN1Ymm9Rn0JdF9g2HGr98R/DMvHt9/1vqHdeyNAv8zM9Ufrkd3vN2pAIFeBQQMA8TOh8RPL8ZOgq1atCosXL56i6Y2L8e2jMVga1xafffbZEN8YtWzZsrB06dLqQaPcxkQBgFz/OtSLAIFOCeT2Py6dwldYAgQmIhAXduP3urZu3Vq9gmvhwoVT5di1a1d1w/+1116rvvfa+2TAX//612qf+BmB+FaUeHHvZtdEms9JCRBoKFB3nItPW9W9ThQAaNgodidAIBmB3/72t+GHP/xh9Ranj33sY7uVq+746ToxmeZUEAIEagoIANSEshkBAkUIDBIAiNeHv/zlL6sAVAxC9W7o96Dijf5XXnklxLeM9oKlvYeS4n/rvRWl7tw7vnWvCz8BgC60kjISIJC9QG6vl8m+wVSQAIFGAr1Ublzc7T3NX/eA8Vte8c0A8XWwMbnrddd15WxHgEBXBPrHuRNPPNEnALrScMpJgEArAvGVrLfddlv1pqcbb7yxej1r3Z/rxLpStiNAIEUBnwBIsVWUiQCBSQkMEgDohUfj20KvuuqqqVf6763sDz74YLj33nunPpmS2z0aAYC99QD/nQABAmMQiOm0+I3DeEMrLvT2fjGBFhc/4m/m963HUCynIECAQOsCe0vl7u2Ecbz8+c9/Xn3L6+STT55zjOy97jp+zyumf/0IECDQFYH+ce7DH/5w9RRDnevEWL+5rhuNiV1pfeUkQOCFF16oPhH0QbqZAAAPtElEQVQVv8d66aWXDgTiOnEgLhsTIJCYwJ5udvX+20knnfSuT9z1PgHQe+X/zP+/v5rx6dYXX3xx6jOjda8z42f7/AgQIDBOgboBgN7bQhcsWFC9YfTggw+uXczeeLlixYpw4YUX1p57d2VMFACo3RVsSIAAgdEJxJTa97///fCFL3yh+q517/f6669XT7fGUMCXvvSl6ls0fgQIEOiyQBzvfvSjH4ULLrggXHLJJbOmcjdv3lw98Rpv3p9zzjm7Vfe+++4Ljz/+eBWYOuGEE8Jdd90V4o2tm266qXojQO8317jaZTtlJ0AgH4G641y8Bqx7nRh1jIn59BE1IVCiQHxLVLxOjN9kve6666pPQc381R0/XSeW2IPUmUC3BfZ0sys+IBTDUfEX58L9N5/Wr18f4lOs8d9jQCDe4I/b9ubcPZXZjlH3OtN6ZLf7ltIT6KJAnQBA7zX+8VOhV1999axvjnrzzTfDd77znbBo0aIQb/T3/+L64t133z31BoDcxkQBgC72fGUmQCA7gW3btoU1a9aE4447rvofnH333beq42OPPRbiawwvu+yy6sLdjwABAl0WiBfS8cL69NNP3+Mrud54441w8803h0MOOSRce+21U+ndeNEex8q4+BBfCRsv8Ddu3BjuueeecMUVV0yFBeLi8Z133lktfPS+49VlN2UnQCA/gUHGuUGuE42J+fUVNSJQksCWLVvCLbfcEj760Y+GK6+8ctYA/CDjpzGxpN6jrgS6L7C3m13r1q0LDz30UFi1alVYvHhxVeEdO3ZUN/vffvvtsHr16jBv3rywc+fOsHbt2hDfvhdDAXHeHH/PPfdcuP3228NZZ51VjbHxN8h1ZveF1YAAgS4J7G1MjDf/45gW1wDjWHf44YfPWr3e56Vee+21cP31109tF/89BgNefvnl6t/jGwRyGxMFALrU45WVAIFsBfpfib1w4cJw9tlnV0+0Pvnkk+Goo47a7YI9WwQVI0Aga4GXXnop3HrrrWG//fYLF1100ayv5DrmmGPC0UcfXTnEhY34Ha54AX7uuedWCxoPP/xwiCGAlStXTr0tJS5u3HHHHWHTpk3VQkZ8WvaJJ54I8fWxn/rUp6p0r6cVsu5aKkegswJ1x7lBrhONiZ3tDgpOgEAIoXdzKy7ixqe05vrVHT+NiboVAQJdEqhzsyve7H/rrbfCeeedVz3p+uijj4atW7dWN/T7357X+x72kUceWc2nY3jqkUceCfvvv38Vko//Hn+DXGd2yVJZCRDovsDe3ooS1wLj6//jZ6OOP/74d1U4hp9OOeWU6kHLp59+unpQKP7bJz/5yXDAAQdMjZ/Lli0LS5curdYOcxsTBQC6/3egBgQIZCIQ02pxISN+4zVemMeL8tNOO6367mG8qPcjQIBAlwV639XaUx2WL18eLr744qmFiPj61/jK/1deeaX6txgGiDf0lyxZsttN/ThmxgXjeI6Y4I1jZvx8QJwE9N6o0mU7ZSdAIE+BuLhQd5wb5DrRmJhnf1ErArkL9J7snz9/frjmmmuq+fBcv0HGT2Ni7j1H/QjkI7C3AECsabzZH4Pyf/nLX8I777xTPcka59FnnHHGbnPkOE4+9dRTYcOGDSE+JbvPPvuEk08+OVx++eXVvLr/N8h1Zj7aakKAQOoCexoTe/8tfj55rl98yDJeU/Y+mRKf9I9vWo4PKMVfvOaM42d8mCiOkb1fTmOiAEDqvVz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j8P6Ra8Xmgz7J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447" name="Picture 7" descr="C:\Users\5315499\Downloads\N° Disservizi2019, N° Disservizi2018 e N° Disservizi2017 (1).png"/>
          <p:cNvPicPr>
            <a:picLocks noChangeAspect="1" noChangeArrowheads="1"/>
          </p:cNvPicPr>
          <p:nvPr/>
        </p:nvPicPr>
        <p:blipFill>
          <a:blip r:embed="rId2" cstate="print"/>
          <a:srcRect/>
          <a:stretch>
            <a:fillRect/>
          </a:stretch>
        </p:blipFill>
        <p:spPr bwMode="auto">
          <a:xfrm>
            <a:off x="827584" y="764704"/>
            <a:ext cx="7416824" cy="48965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260648"/>
            <a:ext cx="7931150" cy="561975"/>
          </a:xfrm>
        </p:spPr>
        <p:txBody>
          <a:bodyPr/>
          <a:lstStyle/>
          <a:p>
            <a:pPr eaLnBrk="1" hangingPunct="1"/>
            <a:r>
              <a:rPr lang="it-IT" sz="2800" dirty="0" smtClean="0"/>
              <a:t>Tempestività</a:t>
            </a:r>
          </a:p>
        </p:txBody>
      </p:sp>
      <p:sp>
        <p:nvSpPr>
          <p:cNvPr id="9219" name="Text Box 203"/>
          <p:cNvSpPr txBox="1">
            <a:spLocks noChangeArrowheads="1"/>
          </p:cNvSpPr>
          <p:nvPr/>
        </p:nvSpPr>
        <p:spPr bwMode="auto">
          <a:xfrm>
            <a:off x="323528" y="4653136"/>
            <a:ext cx="8569325" cy="338554"/>
          </a:xfrm>
          <a:prstGeom prst="rect">
            <a:avLst/>
          </a:prstGeom>
          <a:noFill/>
          <a:ln w="9525">
            <a:noFill/>
            <a:miter lim="800000"/>
            <a:headEnd/>
            <a:tailEnd/>
          </a:ln>
        </p:spPr>
        <p:txBody>
          <a:bodyPr>
            <a:spAutoFit/>
          </a:bodyPr>
          <a:lstStyle/>
          <a:p>
            <a:pPr>
              <a:buFontTx/>
              <a:buChar char="•"/>
            </a:pPr>
            <a:r>
              <a:rPr lang="it-IT" sz="1600" dirty="0" smtClean="0">
                <a:solidFill>
                  <a:srgbClr val="FF0000"/>
                </a:solidFill>
              </a:rPr>
              <a:t>Aumento</a:t>
            </a:r>
            <a:r>
              <a:rPr lang="it-IT" sz="1600" dirty="0" smtClean="0"/>
              <a:t> dei reclami sulla tempestività su tutte le causali</a:t>
            </a:r>
            <a:endParaRPr lang="it-IT" sz="1600" dirty="0"/>
          </a:p>
        </p:txBody>
      </p:sp>
      <p:graphicFrame>
        <p:nvGraphicFramePr>
          <p:cNvPr id="102931" name="Group 531"/>
          <p:cNvGraphicFramePr>
            <a:graphicFrameLocks noGrp="1"/>
          </p:cNvGraphicFramePr>
          <p:nvPr>
            <p:ph idx="1"/>
          </p:nvPr>
        </p:nvGraphicFramePr>
        <p:xfrm>
          <a:off x="251521" y="908720"/>
          <a:ext cx="8712966" cy="4084868"/>
        </p:xfrm>
        <a:graphic>
          <a:graphicData uri="http://schemas.openxmlformats.org/drawingml/2006/table">
            <a:tbl>
              <a:tblPr/>
              <a:tblGrid>
                <a:gridCol w="1784055"/>
                <a:gridCol w="707260"/>
                <a:gridCol w="707260"/>
                <a:gridCol w="707260"/>
                <a:gridCol w="707260"/>
                <a:gridCol w="692936"/>
                <a:gridCol w="692936"/>
                <a:gridCol w="692936"/>
                <a:gridCol w="692936"/>
                <a:gridCol w="653480"/>
                <a:gridCol w="674647"/>
              </a:tblGrid>
              <a:tr h="833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Arial" charset="0"/>
                        </a:rPr>
                        <a:t>Causale</a:t>
                      </a:r>
                      <a:r>
                        <a:rPr kumimoji="0" lang="it-IT" sz="1400" b="1" i="0" u="none" strike="noStrike" cap="none" normalizeH="0" baseline="0" dirty="0" smtClean="0">
                          <a:ln>
                            <a:noFill/>
                          </a:ln>
                          <a:solidFill>
                            <a:schemeClr val="tx1"/>
                          </a:solidFill>
                          <a:effectLst/>
                          <a:latin typeface="Arial" charset="0"/>
                        </a:rPr>
                        <a:t> </a:t>
                      </a:r>
                      <a:endParaRPr kumimoji="0" lang="it-IT"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Disservizi 2019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Disservizi 2018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Disservizi 2017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 2016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2015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2014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2013 </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2012 </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2011 </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 2019/2018</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740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Tempo di attesa per ottenere l'erogazione della prestazione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110</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94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80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59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9,4</a:t>
                      </a:r>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630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Rispetto dei programmi prefissati e comunicati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31</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54</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52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50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58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14,5</a:t>
                      </a:r>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6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Tempo di attesa per prenotare la prestazione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41</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78</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42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34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40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110,1</a:t>
                      </a:r>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630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TOTALE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317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243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178</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145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227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269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188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164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157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algn="r" fontAlgn="b"/>
                      <a:r>
                        <a:rPr lang="it-IT" sz="1400" b="0" i="0" u="none" strike="noStrike" dirty="0" smtClean="0">
                          <a:solidFill>
                            <a:srgbClr val="000000"/>
                          </a:solidFill>
                          <a:latin typeface="Tahoma"/>
                        </a:rPr>
                        <a:t>30,5</a:t>
                      </a:r>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18</a:t>
            </a:fld>
            <a:endParaRPr lang="it-IT"/>
          </a:p>
        </p:txBody>
      </p:sp>
      <p:graphicFrame>
        <p:nvGraphicFramePr>
          <p:cNvPr id="6" name="Tabella 5"/>
          <p:cNvGraphicFramePr>
            <a:graphicFrameLocks noGrp="1"/>
          </p:cNvGraphicFramePr>
          <p:nvPr/>
        </p:nvGraphicFramePr>
        <p:xfrm>
          <a:off x="395536" y="5013176"/>
          <a:ext cx="6096000" cy="1632180"/>
        </p:xfrm>
        <a:graphic>
          <a:graphicData uri="http://schemas.openxmlformats.org/drawingml/2006/table">
            <a:tbl>
              <a:tblPr firstRow="1" bandRow="1">
                <a:tableStyleId>{21E4AEA4-8DFA-4A89-87EB-49C32662AFE0}</a:tableStyleId>
              </a:tblPr>
              <a:tblGrid>
                <a:gridCol w="1016000"/>
                <a:gridCol w="1016000"/>
                <a:gridCol w="1016000"/>
                <a:gridCol w="1016000"/>
                <a:gridCol w="1016000"/>
                <a:gridCol w="1016000"/>
              </a:tblGrid>
              <a:tr h="408045">
                <a:tc>
                  <a:txBody>
                    <a:bodyPr/>
                    <a:lstStyle/>
                    <a:p>
                      <a:pPr algn="l" fontAlgn="b"/>
                      <a:r>
                        <a:rPr lang="it-IT" sz="1000" u="none" strike="noStrike" dirty="0"/>
                        <a:t> </a:t>
                      </a:r>
                      <a:endParaRPr lang="it-IT" sz="1000" b="0" i="0" u="none" strike="noStrike" dirty="0">
                        <a:solidFill>
                          <a:srgbClr val="000000"/>
                        </a:solidFill>
                        <a:latin typeface="Arial"/>
                      </a:endParaRPr>
                    </a:p>
                  </a:txBody>
                  <a:tcPr marL="9525" marR="9525" marT="19050" marB="19050" anchor="b"/>
                </a:tc>
                <a:tc>
                  <a:txBody>
                    <a:bodyPr/>
                    <a:lstStyle/>
                    <a:p>
                      <a:pPr algn="l" fontAlgn="b"/>
                      <a:r>
                        <a:rPr lang="it-IT" sz="1000" u="none" strike="noStrike" dirty="0"/>
                        <a:t>residenti</a:t>
                      </a:r>
                      <a:endParaRPr lang="it-IT" sz="1000" b="0" i="0" u="none" strike="noStrike" dirty="0">
                        <a:solidFill>
                          <a:srgbClr val="000000"/>
                        </a:solidFill>
                        <a:latin typeface="Arial"/>
                      </a:endParaRPr>
                    </a:p>
                  </a:txBody>
                  <a:tcPr marL="9525" marR="9525" marT="19050" marB="19050" anchor="b"/>
                </a:tc>
                <a:tc>
                  <a:txBody>
                    <a:bodyPr/>
                    <a:lstStyle/>
                    <a:p>
                      <a:pPr algn="l" fontAlgn="b"/>
                      <a:r>
                        <a:rPr lang="it-IT" sz="1000" u="none" strike="noStrike" dirty="0"/>
                        <a:t>prenotazioni</a:t>
                      </a:r>
                      <a:endParaRPr lang="it-IT" sz="1000" b="0" i="0" u="none" strike="noStrike" dirty="0">
                        <a:solidFill>
                          <a:srgbClr val="000000"/>
                        </a:solidFill>
                        <a:latin typeface="Arial"/>
                      </a:endParaRPr>
                    </a:p>
                  </a:txBody>
                  <a:tcPr marL="9525" marR="9525" marT="19050" marB="19050" anchor="b"/>
                </a:tc>
                <a:tc>
                  <a:txBody>
                    <a:bodyPr/>
                    <a:lstStyle/>
                    <a:p>
                      <a:pPr algn="l" fontAlgn="b"/>
                      <a:r>
                        <a:rPr lang="it-IT" sz="1000" u="none" strike="noStrike" dirty="0"/>
                        <a:t>reclami</a:t>
                      </a:r>
                      <a:endParaRPr lang="it-IT" sz="1000" b="0" i="0" u="none" strike="noStrike" dirty="0">
                        <a:solidFill>
                          <a:srgbClr val="000000"/>
                        </a:solidFill>
                        <a:latin typeface="Arial"/>
                      </a:endParaRPr>
                    </a:p>
                  </a:txBody>
                  <a:tcPr marL="9525" marR="9525" marT="19050" marB="19050" anchor="b"/>
                </a:tc>
                <a:tc>
                  <a:txBody>
                    <a:bodyPr/>
                    <a:lstStyle/>
                    <a:p>
                      <a:pPr algn="l" fontAlgn="b"/>
                      <a:r>
                        <a:rPr lang="it-IT" sz="1000" u="none" strike="noStrike" dirty="0" smtClean="0"/>
                        <a:t>Reclami x residenti</a:t>
                      </a:r>
                      <a:endParaRPr lang="it-IT" sz="1000" b="0" i="0" u="none" strike="noStrike" dirty="0">
                        <a:solidFill>
                          <a:srgbClr val="000000"/>
                        </a:solidFill>
                        <a:latin typeface="Arial"/>
                      </a:endParaRPr>
                    </a:p>
                  </a:txBody>
                  <a:tcPr marL="9525" marR="9525" marT="19050" marB="19050" anchor="b"/>
                </a:tc>
                <a:tc>
                  <a:txBody>
                    <a:bodyPr/>
                    <a:lstStyle/>
                    <a:p>
                      <a:pPr algn="l" fontAlgn="b"/>
                      <a:r>
                        <a:rPr lang="it-IT" sz="1000" u="none" strike="noStrike" smtClean="0"/>
                        <a:t>Reclami x prenotazioni</a:t>
                      </a:r>
                      <a:endParaRPr lang="it-IT" sz="1000" b="0" i="0" u="none" strike="noStrike" dirty="0">
                        <a:solidFill>
                          <a:srgbClr val="000000"/>
                        </a:solidFill>
                        <a:latin typeface="Arial"/>
                      </a:endParaRPr>
                    </a:p>
                  </a:txBody>
                  <a:tcPr marL="9525" marR="9525" marT="19050" marB="19050" anchor="b"/>
                </a:tc>
              </a:tr>
              <a:tr h="408045">
                <a:tc>
                  <a:txBody>
                    <a:bodyPr/>
                    <a:lstStyle/>
                    <a:p>
                      <a:pPr algn="r" fontAlgn="b"/>
                      <a:r>
                        <a:rPr lang="it-IT" sz="1000" b="0" i="0" u="none" strike="noStrike" dirty="0" smtClean="0">
                          <a:solidFill>
                            <a:srgbClr val="000000"/>
                          </a:solidFill>
                          <a:latin typeface="Arial"/>
                        </a:rPr>
                        <a:t>2019</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b="0" i="0" u="none" strike="noStrike" dirty="0" smtClean="0">
                          <a:solidFill>
                            <a:srgbClr val="000000"/>
                          </a:solidFill>
                          <a:latin typeface="Arial"/>
                        </a:rPr>
                        <a:t>542000</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b="0" i="0" kern="1200" dirty="0" smtClean="0">
                          <a:solidFill>
                            <a:schemeClr val="dk1"/>
                          </a:solidFill>
                          <a:latin typeface="+mn-lt"/>
                          <a:ea typeface="+mn-ea"/>
                          <a:cs typeface="+mn-cs"/>
                        </a:rPr>
                        <a:t>1889828</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b="0" i="0" u="none" strike="noStrike" dirty="0" smtClean="0">
                          <a:solidFill>
                            <a:srgbClr val="000000"/>
                          </a:solidFill>
                          <a:latin typeface="Arial"/>
                        </a:rPr>
                        <a:t>317</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b="0" i="0" u="none" strike="noStrike" dirty="0" smtClean="0">
                          <a:solidFill>
                            <a:srgbClr val="000000"/>
                          </a:solidFill>
                          <a:latin typeface="Arial"/>
                        </a:rPr>
                        <a:t>5,8x10000</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b="0" i="0" u="none" strike="noStrike" dirty="0" smtClean="0">
                          <a:solidFill>
                            <a:srgbClr val="000000"/>
                          </a:solidFill>
                          <a:latin typeface="Arial"/>
                        </a:rPr>
                        <a:t>1,7x10000</a:t>
                      </a:r>
                      <a:endParaRPr lang="it-IT" sz="1000" b="0" i="0" u="none" strike="noStrike" dirty="0">
                        <a:solidFill>
                          <a:srgbClr val="000000"/>
                        </a:solidFill>
                        <a:latin typeface="Arial"/>
                      </a:endParaRPr>
                    </a:p>
                  </a:txBody>
                  <a:tcPr marL="9525" marR="9525" marT="19050" marB="19050" anchor="b"/>
                </a:tc>
              </a:tr>
              <a:tr h="408045">
                <a:tc>
                  <a:txBody>
                    <a:bodyPr/>
                    <a:lstStyle/>
                    <a:p>
                      <a:pPr algn="r" fontAlgn="b"/>
                      <a:r>
                        <a:rPr lang="it-IT" sz="1000" u="none" strike="noStrike" dirty="0"/>
                        <a:t>2018</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a:t>539898</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a:t>1784451</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a:t>243</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smtClean="0"/>
                        <a:t>4,5 x 10000</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smtClean="0"/>
                        <a:t>1,3 x10000</a:t>
                      </a:r>
                      <a:endParaRPr lang="it-IT" sz="1000" b="0" i="0" u="none" strike="noStrike" dirty="0">
                        <a:solidFill>
                          <a:srgbClr val="000000"/>
                        </a:solidFill>
                        <a:latin typeface="Arial"/>
                      </a:endParaRPr>
                    </a:p>
                  </a:txBody>
                  <a:tcPr marL="9525" marR="9525" marT="19050" marB="19050" anchor="b"/>
                </a:tc>
              </a:tr>
              <a:tr h="408045">
                <a:tc>
                  <a:txBody>
                    <a:bodyPr/>
                    <a:lstStyle/>
                    <a:p>
                      <a:pPr algn="r" fontAlgn="b"/>
                      <a:r>
                        <a:rPr lang="it-IT" sz="1000" u="none" strike="noStrike" dirty="0"/>
                        <a:t>2017</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a:t>538604</a:t>
                      </a:r>
                      <a:endParaRPr lang="it-IT" sz="1000" b="0" i="0" u="none" strike="noStrike" dirty="0">
                        <a:solidFill>
                          <a:srgbClr val="000000"/>
                        </a:solidFill>
                        <a:latin typeface="Arial"/>
                      </a:endParaRPr>
                    </a:p>
                  </a:txBody>
                  <a:tcPr marL="9525" marR="9525" marT="9525" marB="0" anchor="b"/>
                </a:tc>
                <a:tc>
                  <a:txBody>
                    <a:bodyPr/>
                    <a:lstStyle/>
                    <a:p>
                      <a:pPr algn="r" fontAlgn="b"/>
                      <a:r>
                        <a:rPr lang="it-IT" sz="1000" u="none" strike="noStrike" dirty="0"/>
                        <a:t>1679753</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a:t>178</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smtClean="0"/>
                        <a:t>3,0 x10000</a:t>
                      </a:r>
                      <a:endParaRPr lang="it-IT" sz="1000" b="0" i="0" u="none" strike="noStrike" dirty="0">
                        <a:solidFill>
                          <a:srgbClr val="000000"/>
                        </a:solidFill>
                        <a:latin typeface="Arial"/>
                      </a:endParaRPr>
                    </a:p>
                  </a:txBody>
                  <a:tcPr marL="9525" marR="9525" marT="19050" marB="19050" anchor="b"/>
                </a:tc>
                <a:tc>
                  <a:txBody>
                    <a:bodyPr/>
                    <a:lstStyle/>
                    <a:p>
                      <a:pPr algn="r" fontAlgn="b"/>
                      <a:r>
                        <a:rPr lang="it-IT" sz="1000" u="none" strike="noStrike" dirty="0" smtClean="0"/>
                        <a:t>1,1 x10000</a:t>
                      </a:r>
                      <a:endParaRPr lang="it-IT" sz="1000" b="0" i="0" u="none" strike="noStrike" dirty="0">
                        <a:solidFill>
                          <a:srgbClr val="000000"/>
                        </a:solidFill>
                        <a:latin typeface="Arial"/>
                      </a:endParaRPr>
                    </a:p>
                  </a:txBody>
                  <a:tcPr marL="9525" marR="9525" marT="19050" marB="1905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19</a:t>
            </a:fld>
            <a:endParaRPr lang="it-IT"/>
          </a:p>
        </p:txBody>
      </p:sp>
      <p:sp>
        <p:nvSpPr>
          <p:cNvPr id="56328" name="AutoShape 8" descr="data:image/png;base64,iVBORw0KGgoAAAANSUhEUgAABxAAAAYcCAYAAAAi2h+jAAAgAElEQVR4XuzdabA0ZZ036BQXRFZBVhFoQNYGQUBRBFldQKQZsVF5BRFRlJiYmZiJ9+NMzJf5MBETMxMTCIiyu4ALbyOgQDegCLKjiKJsikujqLgAKoow8cvurKgnT1VlVmWeU+c858oIA+FkZWZd952Z59y//N/5ohdeeOGFwkKAAAECBAgQIECAAAECBAgQIECAAAECBAgQIECAAIGiKF4kQNQPCBAgQIAAAQIECBAgQIAAAQIECBAgQIAAAQIECBCoBASI+gI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AAECBAgQIECAAAECBAgQIECAAAECAwEBos5AgAABAgQIECBAgAABAgQIECBAgAABAgQIECBAgIAAUR8gQIAAAQIECBAgQIAAAQIECBAgQIAAAQIECBAgQGChgApEvYIAAQIECBAgQIAAAQIECBAgQIAAAQIECBAgQIAAgYGAAFFnIECAAAECBAgQIECAAAECBAgQIECAAAECBAgQIEBAgKgPECBAgAABAgQIECBAgAABAgQIECBAgAABAgQIECCwUEAFol5BgAABAgQIECBAgAABAgQIECBAgAABAgQIECBAgMBAQICoMxAgQIAAAQIECBAgQIAAAQIECBAgQIAAAQIECBAgIEDUBwgQIECAAAECBAgQIECAAAECBAgQIECAAAECBAgQWCigAlGvIECAAAECBAgQIECAAAECBAgQIECAAAECBAgQIEBgICBA1BkIECBAgAABAgQIECBAgAABAgQIECBAgAABAgQIEBAg6gMECBAgQIAAAQIECBAgQIAAAQIECBAgQIAAAQIECCwUUIGoVxAgQIAAAQIECBAgQIAAAQIECBAgQIAAAQIECBAgMBAQIOoMBAgQIECAAAECBAgQIECAAAECBAgQIECAAAECBAgIEPUBAgQIECBAgAABAgQIECBAgAABAgQIECBAgAABAgQWCqhA1CsIECBAgAABAgQIECBAgAABAgQIECBAgAABAgQIEBgICBB1BgIECBAgQIAAAQIECBAgQIAAAQIECBAgQIAAAQIEBIj6AAECBAgQIECAAAECBAgQIECAAAECBAgQIECAAAECCwVUIOoV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uIid4ZlnninuvPPO4r777it+85vfFH/5y1/Kvb34xS8uNtlkk2LnnXcu3vzmNxdbbbVV8aIXvWjmI8l+vvvd7xZ33XXXGvt56UtfWmy66abF7rvvXrzpTW8qXvnKV7beR471/PPPL37yk5+Un8m2Tj311PKYp1nq28n3PvPMM4uNN954wWa+973vFZdccsk0mx+57gc/+MFir732Gvxsmu2mHTbccMPi1a9+dbHffvuVdvnusywvvPBC8cQTTxS333578cADDxS///3vi7///e/lpl7xilcUW265ZbmP173udcW6667behc//elPi09/+tOD/pRj/chHPlKsv/76rbeRFevbyXGcdNJJg23867/+a3HddddNtc02K7/tbW8rjjzyyImrPv/88+Xx3XHHHcXDDz9c/OEPfyjimfbJ93zNa15T7L///sUee+xRnk9LvXzrW98qrrzyysG5Ef9/+Id/mPow6n0z3yf9d9rvVN/OOON5nNdN/WxqtNoHxl3/YrjZZpsV++yzT3meTXP9q3bxu9/9rrjllluK73//+wvO3+2337444IADyj64zjrrdP0aRfb1jW98o9xX+sB222039TZzjvzsZz8rbrvttuLBBx8snnrqqfK8yTUs15vcB+Ix6zVt6gMa8YF8z7vvvru8Zz355JPF3/72t8F5lGPMeZ1r0bTXs3zPX/7yl8XNN9+84JqRa3rOz4MOOqhIu3W53+Zgcx3/wQ9+UNxwww3F5ptvXnzgAx+YiSbXudxjc8w//vGPiz/96U/ldqq++/rXv7544xvfOLXFTAcz4kP5nulHuQ4/9thjRc616joc01122aV4wxveUPbVac+BZ599tuwD6avDvx9VfXXvvfcuDjzwwOLlL39556+Tfd17773FTTfdVPavpvtPdvjZz362PL4+ljb3vD72s5jbcJ0dr1v9rpf7cK4Lua7lXJ70++5itpVtEyBAgAABAgQIECBAgACBPgUEiH1q/ue2Mkh/1VVXleFhBhaalgRA//zP/1xsvfXWTauu8fPs5+qrry6DwyqYGreBDJjuuuuuxfHHH99qIL0eNGS7GSQ87bTTivXWW6/1ca60ALH+xRLsHXXUUcVb3vKWqQZIH3/88eKLX/xi8Ytf/KKxD2TA9LDDDive+ta3thrYrwcyOeYMiOY4pxkYbwp25hEg5nzJgPW//Mu/lIPKTUv64rHHHltkoH3aAeymbY/7eQKPhOuPPPLIYJUM8r/nPe+ZepP14C/f4b3vfW8ZeE2zzBogLsV53dTPpvmew+vmmpdAICFOFUJNuv7lYY2jjz661TmWbefamvCw6Rr+qle9qjj55JPLB0GmXYaDqH//938v95XAJIH0tAHiH//4x+JLX/pS8aMf/WjiMSeYe9/73lfeD5ZySYiT+2LCqCbTXBNzPTvkkENandd//vOfi8svv7wcvG/adoLEPCix0UYbTf31q5A3AWi+T5b6gxdtN/qrX/2q+MIXvlDeIyYtsTj88MOLQw89dOoHC9oey6j1HnrooeLLX/5yGYY0LXmgIyFqAvs2S0LytFfarem7v/vd7y5DymnubdlmFSjn+nD//fcPfkdqG+YJEP+jZVxnx/fQpt9XBIhtrgbWIUCAAAECBAgQIECAAIHlLiBA7LmF8pT+pZdeWlZMTbNkkDDBQapD2iyptLj44otbhSzD28vgdMLKf/zHf5y4m1EBYgbw3v72t5eDmW2XlR4gVt8z1RBpn6ZKwQwoZYA81WlNoUbdcJtttik+9KEPlU+tT1pGBYipaEy4m4HctktTsLPUAWIGKq+//vrixhtvbAwB6t8xVWAnnnjiVOF2W6f6eqkUSgXocPsmRDrjjDOmDiVGVcdmWx/96Ecb+8HwcXUJEBf7vG7qZ7O0Q8KbBPSp7p5mSQV1qvsmPQSRfpggLiFR2yXnX87dHXbYofEj44KN6oOzBIi//e1vyz6Zf7ZZUuGW86Xt/abNNietk3Az96v0hbZL+mWC9ATzkypyE0JdeOGFZQVf2yVBV0LaNoHXcPXaqDBtlgAxVYc55qrisOm421o0bafNz9M/UzWfhziaHkwa3l6C6cxS0BR8f+c73ykuu+yy1tvOd0+YfMQRR7QKEVMp9+1vf7u49dZbi6effnrBV17qADHHn98dUvm40hbX2fEtlnM3IXhmlxj30IIAcaX1eMdLgAABAgQIECBAgAABAqMEBIg99otRg4IbbLBBOQ1XBmpT8ZCgMNPKZbAzQUmCwGrJIOn73//+ImHVpGXUYHE+m1Aw+0lFYwatUuGQJ+8zdVdVLZHttgkrRwWI+ey0QVWXALE+FemsTVUPV8ZtN4FQBh/TNt/85jeLqiKo2m/aMRWckyohRg2Opg+kgmK33XYrqz+fe+65ciA9FaqpYhsefNpiiy3KQdhJA9ujAsQc44477liGGG2nfOsj2KmHjLO2WQz+7d/+rQwQhz0yBW/cM1VeBqjTj9M+mfau3j5twqFZ+9Dw56655pqy8m14mXWQeNz0uhlsbgpOhvffJUBc7PO6j342/F0TaqQyKpXX1ZJAMA83DE99mdAqFYSZbnY47E1V2zHHHDP2PM4DANl+1Q+z7ay/7777ltfOTDuZCuOvf/3rZbVstV5ThXZTEFV9l2kDxFxjE0Y9+uijA4/cA971rneVgWbuDbHIdMTDVfHThJ5dzptRx5fz+h3veEd5Tcz3jWHCuVwDEtxWpjmvch7k+jlqyXqpFM31ulqy7eOOO668ZuS7p7/k3pzqx+Fqv9wrE6KOCiebQt7hY5k2QMz9/9xzzy2nt66W1772tWV1bGYhSBVy7kP5TsN9Nxaptk41/GIuCeU///nPDwK+KrxMlXzuSzm+nE+pIsw5MByqNk2n/etf/7r87umPWbLtTAOcUK+qCB113qaPfPjDHx4b0FdTweZ+VL+n1q3aBohdjIfvEU0mXfazmJ91nR2vm/DwoosuWuOhhfTlTMGca1WuPenPbX8XW8x2tG0CBAgQIECAAAECBAgQINBVQIDYVfA/P5/3233qU58aVARmMCEDixn8HFe1lkGvDBJee+21g8G6puqjUdUWmZItU9KNe8dXBnC/+tWvlgPu1cBs1k2V07igalyAmK+bwZFTTjml1VSAKylAHO4Ko6owmgb26wFy+kCmncv0ouPeOZYgIoO1w0HypIHtHOO4AHHaAeY+gp2+AsR68BqvBCCZGnTU1KTV1GGpFBuu9p1lKtdpLgGpaDn77LOLDIRnybHlPM6SAD9TI07z/sJxAWK2kXMsAUubpWuAuJjndR/9bNgg78S84IILBqFgU+VugrVUv1XVXnl3W659GeytL/VwJ9fJVPYm2K8v9UrFphB53JSIuT/kul+FW03Xmfpx1APPBJ0nnHDCgmtOzpl77rmnrK6sKsumuZa36Yej1qkf36Rq4VHHmHZKde+odyLmIYLzzjuvDNyyJMRN0JRwtL7U7525xox7d+mka2zaKn2p2ue0AWLu+QkzqyVVlmmvUdeNH/7wh+U0p1XfnbXSuW3b5TulknW4L06asaAepOQcSHib6YLrS9r2iiuuKB/+qK6d+d75/qMeyqnfEyZdX8ddR7PdhLK5XlcPESx2gJgA9Jxzzhn8Lpj7WB5aWGmL6+zoFks/SniYh0eqJedlpvCtHt5baW3teAkQIECAAAECBAgQIECAwCQBAWIP/WNUFcSkQcHhXY767KQBrlQkJAysgsCEh6k6a3ovYUKOhD2p8Kg+m4HmDA6OGricFCA2VYUMf7+VGiDmO4xqm4MPPrisAqkv9UGlaaZdqw/CJpRKIDxuesFxg9s5pjz1/rGPfazYfPPNG3t2H8FOHwFiPbSZZnrFDAznfYTV1I3Thi+NSLUV8o61hFE5nxJSHHTQQeU5lX9PwBH7ad6FN27gO7udpnKljwBxsc7rPvpZ1Qw5JxO4J1zI0lSZVH2uXjWa96qNquRK9VWCvuynTSBfDwt22mmnMsAa9cDAcICYbefanf6TQC396pJLLhl8p7bvQKxfX/NASMLRcQ+T1EOcSSHatOfGqPXrx9f04Eq2kXAzVqmez5LrYe5xo8L04etPm9A9gWMe9KkCuVQL5SGfeoBV77OpIs97VtNeudfmmpMHRrJMEyDWPZoCwfo9aJJFH+013P+zvTYPZNSndE41Zdqrfg7kIatPfvKTRf6ZpSm8zndPJXAC6Cy53qZv54GB+lK//qUKNW2bB1BS8X/WWWcN9rvYAeLw72gbb7xxeU9IO6+kxXV2fGvVfwdfyunTV1IfcqwECBAgQIAAAQIECBAgsPYICBB7aMvf/OY35bRcVSVUqlUyaJRKlzZL/fMZIMtAWb2Koj5YPU1YlONIBcZnPvOZwXuoJg3I1Qc6MxiYgd2q2qrtvldygBizVAambatqkwz6JyCoV5UOB0v5XAaVMp1n22q0DEZnUDpeWSYFEfXB7YQo1eem2XcfwU4fAWK9Iqdpisn6OZUpD/M+vKpvjgsF2pyLk9apBxu77757OaXtcOXxtNUm9YHvelu2tZg1QFyK87qPfla1S70CdFxYUW/H+jHk4YlMF11fEljk/W9Z2g7+54GOm2++ufzMpBA5odjPfvazQbAxXFE33H7ThOA///nPywq8XNuztAlH6tNIJmRJiLYYS/362XZf9SAr053W372bhzYydetDDz1UHvq2225bnH766Y3vt8wDAHlvWZY8aPHxj3+8SEA4vKS/pMo1U8DmoZH8s6qErt/TpgkQE54lzKp+VxjXD4ePJe9VTlVgNQ15mzaetS2H+3/bByJGhcRnnnnmgvfBppoy7ZXrdFO1bnX8mY40v7MkBMwyLvjP+ZP30e21115le+UhjioUjvVSBYg5D3M+5rzMslj3olnbt+3nXGdHS/3ud78r7/fVA0tN01a39bYeAQIECBAgQIAAAQIECBBYzgICxB5apx6ATBsi1J/2fslLXlJOm5cQaXjJFKQJSqoKwkyPmfcmTbPUg65x26gPCmagJFOBVYPr2WfTVJtZZ6UHiDn+DN5mQDlLKmjqg6P1YGmWqp56tcU00+ulKiYBZDXtXAa63/ve95ZTw01a+gh2ugaI9QHXtqHN8PdKkJDwNYPNWWbZRptzaDjoHx4AHx50bxNiDO+rHvzlPX7f/va3B+8Ia1thN2uAuBTndR/9rDKrB2ZHHHFE+e7DpqUeIowKfernegLik08+ufEhgHowks/sueeeCw4pAdDLXvaykdM1zhogphLzc5/7XLmvcfeN+oHkejUcoo17YKXJtM3P85687Ku6Z2Wav3GV1cPbq/eZUaFZPYwbVx1eP85UEF155ZXlf041YULHnLfDS4xyzDGtL10CxDbfq76/et9tEzq2aZv6OumfuY6mojBLrg2phG3zHrfh6tpNNtmkvEfmOjy8ZKr2VGtnycNVCW6bKvPqQda4756AMdfkUQ/sLGWAOPz71TQPArRtr+rdnHlg4Uc/+lH5Pu0s2Vcq1jN1bB5eavvg0rj9us6Olhn+XT+/o+V91Xn3soUAAQIECBAgQIAAAQIECKzNAgLEjq1br4JoOzBW3+2dd95ZhoPVkgDogAMOGPx7PWScVD046Stl6rY8QZ2p3LKksiIVdfVBwvogadbLMeXdL0888UT52QxSpYpn7733HrvLtSFAHJ6ubtTgaH1qtknVg5Papl5tMa7SZNQgdAbA0zbVu82a3qWZ4+gj2OkaINaPYdaKjeHzJwPJeRfhpH45y2k/HDwMh5TDU/hNGx7Xg79UrWbAe3ia4h133LGcEnDSQP6sAeJSnNd99LOqvRKSZwrTqhrrrW9968ipSOvt2yaEqa/TNpCqD7aPqpZr6m+zBojD51/6ZIKbXKOalhtuuKH4+te/Xq7WttKsaZujfp5wNQF7taTSsc17Pet9ZpRpfZ36PXPc8Q6HmrlWjAt8x31+3gFi2yrOadsr51Tet1hVz+Wekqm0x73DeXj7wwHiqIdssu7wOm1D63qoOW4GgEnfdakCxPqDLLO8E7fpd7dUWaZ6tgrkR62f6Vvze9n2228/bRcYrO86u5Cuft733b4zN5YPEiBAgAABAgQIECBAgACBRRYQIHYErg9OtZ1Sr77bTCuXp5urqboyODFcxVJ/En9c8Nfm62QA/t577y1XHTd4PCpATNCYSrdpgqq1LUAcNTg6XIEU01mnmMsUtZlqLdNkZRnXl0YFiKnEuuKKK4rbbrtt0AX233//cmrCcdUIfQQ7XQPE4VCuS/BXD3H6HmSvDw6niiqDtDnmehXlNPseFSAmYMk59uCDD5ZtmX2kyq4+hePwud4lQFzs87qPftbmujZpnfpUmqOmQpylOiz7rN8Dpmn/6pj7CBDHVX6NchneXwKiVJp1CRy6tk/988PX1HHv/Rt17mQKy6al3s7jpsUct50uAWL9Gt+mmrA+hem0x9vk0fXn9YeoRt23xv0+MW1147gpZyd9h6UKEIcfJEmfTTCdasA+lkyZmZkQqqkzm7YZ17zfOr9HLuWytl5nYzj83dpOwbuU9vZFgAABAgQIECBAgAABAgQWS0CA2FG2Phg5y+Bxm0PoMyAZDm3GDc6OG/BLhVUqSjKdarUceOCB5bvgqncODX+flR4gZtrKs88+ezBV2KjB0eFqnnGebdq4PhA76f1cGUys3ntYBZaphBx+H1+Cw1NOOWVsxU8fwU7XALFNmN3GbtZ3NrXZdtZpGhwedkj15xlnnLHgHWCj9jUuBMm78vLur1QMZ0nQn6kWU7nTZjvjQux5nNd99LO27TRuveEK1XHV2/XjTDVom0CqzfSoTcffR4A4TfX7rOFb0/fo6+fD75Ucdz7NajZrUFx9ty4BYn26680226x833EeTBm3XHPNNcVNN91U/ngxpsXs2mb1e+SoKdy7mLWZHnXSd1iKADHtmurA6sGsaaeynnT8ef9y7vfVFOX5PSvXpTxUknMj/55g+rrrritynauqE9On0rfSx5ZqWVuvs/Ebni66utbGONPW3nrrrWX7VL+T5ee77rprkQr5Lbfccqn47YcAAQIECBAgQLiWbWEAACAASURBVIAAAQIECCyKgACxI2v9HU+zVp81HUZfVW7ZT33weNTUb5MqBupPw096F8xKDhAzEHf11VeXlaHVMqp9h9+B13WAd3iwdFwgMGkAPINcl1122WAq07wXKdVFCaDqSx/BTpcAsR6YTlNBVf8u9X7Wdoq8pvOu+vnwIP6oYDdTAie8TeA3TXXCuCAnfS/vC7v++usHA8KpZkmoNaqitGsFYvrtYp3XffSztu00ar36APw4x5UYIA4/DNL2HYij7gFtw9Iu7dD2s6nGP/fccwfvAT3kkEOKY445ZsEDKisxQIzBww8/XFxwwQVFrn9Z8q7aE044YeR5nYr/Cy+8cPAgQSoWU1nW9R13bduiab36PXKjjTYqPvaxjxW5Rg4va3uAWL/+H3vssa2mVp7WN+3+zne+s8j0yqMe2Krf/yc93NW072l/vjZfZ2Mx/FBDfr9IG+d3vwTo45a0UWaCSNVwm6mApzW3PgECBAgQIECAAAECBAgQWAoBAWJH5bYD9x13syD0+8AHPlBkGsVZlvqUaKNCsaYpx+6+++7ynY3PP/98eQjjgqqVGiBmYPT2228v/uVf/mUQxo0bHB0O/aZ5D9motrv22mvL4CjLuDByUoCYSogEiBlIrJZxA/B9BDtdAsR639huu+3KsLPNtHZ1u7TXpZdeWp4nWbqEkfVt16sbR70brx6Gtn0/0qRKsEyNmirEtFOWDEZmStq8J7K+tL0OzeO87qOfzXKdy2fqQeykhx3qD4O0DdXmWYHY9r2pdb9MdfyVr3xl8J/bftdZ26Ht53L9+tKXvlTk/pJl3DU3Pxuu/J7mwY15ViCO6pP5b3m3Xyr3EkwkJEpF2S233FIkIK6CxlSS5fq4lBVlTe1WDzjH3WvqU7e+7nWvK99T22ZZ7hWI9RB1mgr0pu+fYPK8884rEs5lye98J5544tgAuV4JmfvgJz7xiVbvRW06lkk/X9uvs/nuw/3wZS97Wfm7b/XKgSa7SQ8JNH3WzwkQIECAAAECBAgQIECAwLwFBIgdW6DtwH3H3SwIELsM+LYZQG0KGjJQdckll5TTN1XLkUceWRx11FFrPBnfJUCc1mycyTTT9eV4M11sgrFMW1lNB5ZB3QzcjQptuw5wDn/P4UBulgAx26pX8GQ7ec9d3ps5vPQR7PQZIHZ5r2d9gK/PADF9/OKLLy4HDBNAZRA/A/71ZXj6tnHvFq1/pqlv1quVxk1L1/Y6NI/zuo9+Nu21oFo/Acf5558/mFpu0ntBm9pi3DHMM0Csh9ttpsQc9T61LveTWdtm1OeGH0xpevdnm2vlqH20uf9N+k5dqumq7eb+meriG2+8cXCPmbTPBItpo+UUHtYfcEhwlikzc+2tL13Oka7318WewjQVaKmYzX6yHHroocXRRx/dy2kx3MfHTb1c31Gb94f2cnBDG1nbr7P1c7766rlG5XeB/N6b31/Ghf9N17K+28P2CBAgQIAAAQIECBAgQIBAnwICxI6abQfuO+5m2QWI+T71oCoDXKeddlrxmte8ZvB1l2OAOG1bNE0b1nWAc/h42gyKtxkAv+OOO8rptaoAdMcddyw+9KEPrVHd10ews7YHiPHLexqris5JIWd9IHnUu8Dqfa8ptBo1je6oEKztdagpQFyM87qPfjbtOZv160FZUwVXU1uMO4Yu4Ui1zVmn48znh6fXzb9PqnaJSR78SGXT8LIcAsR6NVsG5nPNWm+99UbSt7lWjvpgm+vnpP7WR4CY7eeBhLw77aqrrhpU8o/abxxSrZdqzOWy1CtFJz1gk2Puco50vb8udoCYKc7Thlnahnxt2rFe1d72AZu8C/mss84aBJqLNa1+9R1Ww3V2VICYPn/ccccVee/5qOlkH3300fLBo+o9xpmdItP7Jmi3ECBAgAABAgQIECBAgACBlSQgQOzYWm0H7jvuZlkGiPlOmWIt74YZF1St9AAxgz3HH3988drXvnZsE3Yd4BzecJtB8TYD4Bl8vOiii4oHH3yw3PyoJ+D7CHbW9gBxmlCwHjZuu+22xemnnz42AEm7tAmtnnrqqbLC5YknnijbMgOX73//+4u999570HXaXofaBIh9n9d99LNpr58ZtE3/TxVxlnFVuMPbbdMWo46jSzhSba9LgJjAIO/fHH4XV6aUznS3qVxbZ511yikx81DBzTffXKRybHjJzxPU7bbbbtMy97Z+HkZJpWjCiCzjKm2nvVaOOsA2189JX6yPADHtkftG1T+bIBOi5j2JmRp5VFjR9Pk+f57gM9f9TLVd3fdHzT4wvM8u50jX++tiBoj1a3PbqavbtEf9uBNU5ZxuWtI/P/3pTw+mvp5mutimbdd/vlqus3XTnIOpOjziiCMmno/134/yLsS3vOUt0zJbnwABAgQIECBAgAABAgQIzFVAgNiRv+3Afcfd9PoOxDbvzWobNGS9Cy+8sMjT1lkysHLssccOBkm6BIh9VcXU26htW+yyyy7lwPpLXvKSiR/p8x2ICWMzyJ9l1ilMq4P92c9+Vr5Dr3oCPtNqJtBKqJClj2CnzwCxyzsQUxGTp/0feOCB8rv1NYVpAvIrr7yy3Gab6pK2051WbdQ2tLrvvvvKSsh8zyxbbLFFWc2w4YYblv/e9jo0j/O6j37W9pzNegnIck2qwpm2g71t26J+LF3CkVH9YJr3+VWfr1fvTfLKNLy77rprcf/990+8zkxj3mXdegVTUzVbta82D1uMOq55B4j175v2SKjw5je/uawyTH/NAyB5J+fXv/714sknnyy/RlMlfJc2aPvZ+rvu8rmmStGs0+UcWc4B4l133VW+Czouk6a3bus7vF69n86yjXxmsQLE1XSdrfffNg8Hxb7+ANLuu+9enHzyyWPfYTlrG/scAQIECBAgQIAAAQIECBBYTAEBYkfdDPIluKiexF+s6aKG32uTQ+6yn/pA+Xvf+97igAMOWEOibdCQD9WDqgyCJtzYfPPNy3ePpbIkA9xZJgU7sw7gNzVh2+3W3+uYAcFTTz212HnnnSfuIlOF3n777eU6swz+D298eLA04dDHP/7xBVNeTTMAfsMNNxTXXnvtoH/uscce5bu0MhjdR7DTJUCsT9HWJfSr97OEpHkfV0K/WZccX/puAvcsbQb/Ull0zjnnDKrBmqpGpumb6WcZsK6WQw45pDjmmGPKwKHvALHP87qPfta2DetTK7YND7P9+nG2fYChSzhSfa8uFYjVNh566KHi8ssvH0xdOMps0003LauYUrWY4CNLptY788wzR767rq37rOvVQ4i24WH2N6vZNNfPUd+rSwVivTI816cECplietTy7LPPlu2UBwiq+8uo99nO6j/t5zKV82WXXTZ4kKFNeJh9dDFbrgFi/f6w0047le8azu8NfSzLOUBcbdfZWa/x9Qeb8jtxfqfbYIMN+ugitkGAAAECBAgQIECAAAECBJZEQIDYkbk+yNMUGMy6u5///OfFeeedN5h+rst+hquqMsCeAcw999xzjUObJkBMeHr99deX05pVSxVUVYNsKyFAzLGnainTf+W4s6QK8ZRTTpk4KJiQLpUiWbpMB1gP1DKNXwb26+++mmYAPAP0qULMZ7KkvRMgvOENb5h7gJjjSVXdvffeWx5bKiQTPG+11VZTnyZPP/10cfbZZ5fv5cySge0M5q677rpTb6v6QB8DuJkC94wzzhj7/rK2AWKOKZVLmaryd7/7XXmIwwH3YgSIfZ3XSxUgZrA2Yfk3vvGNQWA+6X2A9Y6x0gPEfJ9cQ+65556yijn9JSYJ5XJOpcJtn332KftNnDIFZZY+wvZZTrJ6ODZN2Jv9rcQAcbhCefhaPMkv53vO+2p61z6nyZym3fIQ0xe+8IVBRXvTO0WHt702Boj1tsyDWHk/bV9LH/efHEvfFYir8TqbWRxyDlbvjp3GdHhWiS4PSfXVr2yHAAECBAgQIECAAAECBAhMKyBAnFastn4qOc4666xB1UfelZdpL6d9Cj0BSCqd8n6hLFtvvfUaQUo9INlhhx3KgCQVb9MubUKbaQLE7L8eVCVIy4BagsmVUoGY75HBsVQ8VNP75XskYE0gOm7pqzo01WvpS1VANK4vTRMg5pgT3qYN0qZZqveLPfPMM2VYWv33aQbFKosuFYjZRj3MPumkk9Z4t1/bvt1nwF7t85prriluuummtocwcr2EBJMGlqcJELODu+++u6xIqq4Tmfb1tNNOKx5++OHikksuGRzDuArleZzXSxEgjppacd999y3fG9f2WlzvQ22rvOvVKQcffHA5jfM0y6xh2DT7qNatP6iQUDHv1FzKd+uNqmDK+8TyLr1cc9ss9er/thWj9f44qgJ/0v67hGHD1eoJEz7xiU+0qvwcDiHGVaa3MZt1nfoUuQkP8/tHKqraLAmLcw+qphWe5veX4QrEWcLuxXgHYv33hKYHRdoY1deZ9j4/yz6m/cxqvc7Wz/lpHlAa/h1JgDhtj7M+AQIECBAgQIAAAQIECCwHAQFix1aoD8bOOrh35513DqaUyyHVBzXrUyG1eR/bqK9Wf5J63IDctEFD9pUQ44ILLhhU72VQLeHbV77ylRUxhWnlVR+4axrszHtuUv321FNPlZuYdSqz+rspxwUR0w4sZtDv6quvLr75zW8OukQqJTJtbdprngFi/TunMjIVktOGGU3nz7SneT2wn/bzw+tPqhiaNkCsT7Mbp7e//e3lQP5iBIh9nNdLESDOOrXicDvVg4a2Vd714PEd73hHcfjhh0/VZZYyQKxfr6YN0Kb6YiNWHhVCTFMpOu46/e53v3vw7t1JxzgcPI6rwJ/0+VkDxC4hWvr35z73ufKw8k7ePDSQ+8xSLPV3NuZ3jzwklfviNMtwENh2Kse62TTBTXVsixEg1mcqeNe73lVkSuk+l1/+8pfFueeeW+RBnyyzPJjQ5/FkW6v1Optr1qWXXlpWPWeZJshWgdh3L7Q9AgQIECBAgAABAgQIEFhqAQFiD+LDTxi3nZZseLcZnEhVYAZnsmTaxY985CPF9ttvv8bR5f1nqT6q3rd46KGHFkcfffRU32B42q1Jg1KzBIg5riuuuKK47bbbBse01157le/bynsSsyzndyBWB52QJu8Sq6bWbGrTejVCKp7SfhnsbLvELtUpd9xxR/mRSYPE0waI2V7CzQxGPvHEE+X2M61hpjRM8DbPADGVq5maNyFMlryPLdOYJnxuu9TfRTVriD+8v+HzpE0Vav1Yh68Jk6ZmnTZAzH4yjVrMqoHlDOgnDM7UndXSVwVittf1vF7sADHXzVwXq2mHc95l2uFp339ZDyvaVpMPB1KzTmG8lAFiHiS46qqryq7Sx7nS9jyt+tKNN964xntZp60UrfZXr9huG/gOTzk9y7TJswaIs9xTq+86y3VimnYZt27CwzxkUt03mt7ZOGmfs7jP2sbDx9F3gFi/V89yz2rTNvWHvWZ9MKnNvtqss9qvs8P39Lbvuq4/+DdN8NimTaxDgAABAgQIECBAgAABAgSWQkCA2INyBvTzfpQM+GR59atfXQZIGZxss6QiJOFOBrqybLvttsXpp59erLfeemt8PINp55xzTpH1s+TdeAlb2k4jlgHMCy+8sHj00UfLz08aBJl1sDNhYSyqY0z4lv9VUy6uhAAxNtO2aT2Yrd4BmaCuzZKANe8qrPrQpKrHWQLEHMN9991XBtUZ1MqSsCODoVUgPY8pTHMcw4FG/j2VHMccc0zrKsT690og8c///M9lSDrLUg/0Z5mert5G4ypUZg0GMhif99hVbZe2rM6xfOc+A8Rsr8t5vZgB4qipFXPtzRSLsyzDU0y2Dddm+Uz92JYqQMw7QnOvyb0kS9dzZVrjPiqYqn3Wq//bDM7P8pn6d5w1QKxXMbWtwsv+h99Z2Ta8mLZt6uvn4Y78vlBNO5rr6Yknnli+R3OWpT7Vd5vK11k+Uz+2vgPE+jk0a9V8k2H9PjTLg0lN+2j7c9fZhe/HbvMAX+6bn/zkJ8v7Z5Z5TBfdto2tR4AAAQIECBAgQIAAAQIExgkIEHvoG6MqdNqGIKOml5w0HVbeGZcpkargINU2mU6sHjbWv9a4d9eMC1pmDRCz33qgM3wsKyVArLdpQtC81+wtb3nLyB6TgemLLrqoePDBB8ufZ/2jjjqqyHu9mqbjrA/UJgx63/veN3agdtYAMcFhwo5Uso5a5hUgjqqObDtQXZ9er4/B9XqgP8sAcf38GfdQwKwBYv1hgHp79h0gdjmvFytArLf9tO9lG3UOTPs+07yvNA9M5FiytK1arO97KQLEhIYXX3xxkfbI0se5Ms3tsx5CzFopOrzP4XeoNl0387l6X2xbtTi8z1kDxGxjuIqpbWVz9a7aX/ziF+Vh5B22Z555ZvkA0WIt9XdUJjzM+0Rf//rXN97Pxh3TtO9xrs8EMEu1aI6l7wBx+N24ix3q1R9M2nHHHcvf95refZ3rUcL6/L6SGS26LK6z/6FXn+mgepf0pIdVhn9fb3ofcpc28lkCBAgQIECAAAECBAgQILCYAgLEnnTrgywZLHjrW99avp9sXCVUKoYy3WcCwaoqbIsttiirClP9Mmqph01ZJwOxCZwyoDFqycDH9ddfX05xWAWPTdWLXQLEfJfLLrtsMCXr8DGtlAAxx1yfKrKpEq0+QJ4+kKfUjzzyyCIDjaOWBBB5N1Q1qJ91mqoXZw0Qs+300wQe2W99mVeAmOOoVybFK0F6Bvgz0D5qyYB6ApHh79I2uJ902tdDibzHM20y7TJcWTluoHnWADHHkv52/vnnD6agHT6+xQgQZz2vFyNA7Ou9bPU2rU+pO+l9b/WQpcsA8WIGiLnm58GGTC/95JNPll+5zQMOuQdkWtcsOQcT4Iw7F5vOjb4rmKr91cP+DOaPq0Ct3ztnDX+6BIj1yvam0Dt9LNWHw/fuAw88sDj++OPXCPLyu0SCxqoKOaFRU8g0rs1G9eu2D8M09YPh8K2pD9bvCZPeJTtpv30GiPVZIJru1U0eTT8f9WBS3hea9h/3O0XenZj7Ys6NVOV+8IMfnLki23V2zRaqPxw36QG++jWv6Xf7pr7g5wQIECBAgAABAgQIECBAYF4CAsQe5esDBtl0QqfDDz+8rExJKJjBuQxCPfLII0WCigz2VMukwerhw6wP6uRnCSkzwJbBpa233rpcPcFKBjwyEJen/6ulzVRkXQLE7GdcULWSAsRRlaXjgpnKtj7omf++wQYbFKli23vvvctB+Gw3U5bec889RSqeqvA4604aAK/20SVAzDbuvvvu8p1xw1Ne5r/PM0AcVSGbY9p0002Lgw46qNh1113LSornnnuuPHdil6n1qkA867atxp10yterDJpC40nbqocFo6qdugSI+e55MCBVTfVlMQLEWc/rvgPEehDU5b1so9qvPkicICYPgqT6KpXecc91O2FIgrmqD7atDhq1z74DxBjl+n///feX50oVHFb7zn0iFWWTpvkdrpabdN1uuoUuRgXT8D7r0/nmnXSZAnnPPfcsQ5Zc53JvzoM6VRVfPr///vsX73nPe6ae6rhLgDjqnpI+lf6V62817XnuCTnm6667bjCF6KT7Q18hWf06nJAvVfR5CGbW8Hi4rUZNhZzzKtvPtT77SxCahy/y+1H1XtOc46eddlrxmte8pqm7Lfh5XzbZ8PBDIW0rSKc+4NoH6lOm5sdbbbVV+f7rvBcxfTztlt8rb7311jXc2vw+Me74XGcXytTD9ep3lOOOO67YZZddymtJ3NJ3b7rppkH/bfM7d9d+4vMECBAgQIAAAQIECBAgQGCxBASIPcsmEPrCF74weJdd281nkDrTiSYEbLMMP2XeZv1qnbb76RogZn933HFHOWXmcMizkgLEfIf64F1T5Wa+a773lVdeORg8ats+qRbI9GQxmrR0DRAzCHbJJZcUmR5teJlngJjjyHElELvxxhvX6DNt/FIJkmlPm6bybdpWH1McVvtoE0Z2CRCzn/r0htW+FytAnOW87jtA/G//7b+VA+Vdl3HXovTDq6++urjlllta98OEVjl38/7bWZa+AsTh0G/UcSSgOeyww8rplZveEdpHgJhzINea3Be7LuPeC5t7Ve659evZpP2lndJeabdply4BYvaVqs48wJGgeppl0gNGfYVkCcQvuOCCNR5qmeYYh9dN5dtee+214OMPPPBA+S7eOLZZ0k8Tlh188MFtVl+wTl829erkcdNSz3SQDR/KNTTtkut92yVh9Kmnnlpst912bT+yxnqus6PZ0g9yTXv44YdbuTZV2rbaiJUIECBAgAABAgQIECBAgMAcBQSIi4Cfyo9MF/ejH/2ocQA6gwt5ijyVEJPepTLqMDMQmYHuO++8s3HAL/tJFVemvho31enwPvoIEOvTb2X7Ky1AHPWOyjbTZP7qV78qp3FNxctwgDqqHVNBkEH9THk7blqy4c91DRCzrfr0rPlv8w4Qq+/40EMPledPpmBrWhIY5t2UqWLpo0JmeIq9bC8hw2677dZ0GGN/PlyxMmqKy64BYnaccCbv3xyuZF3MAHHa87rvADFT/n73u9+duU2qD066FsUyFSSpbquqoMbtMGFUppDecsstZz6mxQ4Q0/dSoZtKmapCvelg+wgQ6/eRpn1O+vm4ADGfyb3wqquuKh/emHS9re6Dqb6c9R2CXQPEHO80/Svrp/LuAx/4wNjfEfoKyerXoy7tNS5AzDZzjc/DRfXK2Pr+cn1/97vf3endi33ZZHaBBNVV5f6kd1V3cRv32fxeefnllxePPvpo4+8UTf2lzfG5zo5Xanu9ye9z6b+ZgaLpXdht2sQ6BAgQIECAAAECBAgQIEBgHgICxEVSzyDmE088Udx+++1FnrjP1F3VAH+qAFP5sPvuuxdvetObWgV6kw4zT6VnQP2uu+4qQ5fqyf4MXmRasFn200eAmGOuB1UrLUDMd6i/ZytT0X70ox9tDAwm9YFUkyRwyFSCCe4yPWfbpY8AMfvKNFuZ1q8acF8uAWKOLYO0+Z4JBPKkfwaBc5wZhEtlRQZIMwVhKg+bKqnautbfb7X55psXH//4x8spaGddUil87rnnDipH6u/x6iNAnGaq3Xmc1ysxQKzaO/0uD2gkPMhUnNU1POdvArlMS5up67qG130HiDlPcp1KWJjrf/rdtIHZSgoQq/ZKxfi3v/3tshoxgUt1zYhF2invD8y1o8tgfh8BYnW84+7dOb486JOpz9/85jeXU1ZOOua+QrKlChDz/RPMZ4rdXOPzoM3w7y25N+b6ngdDZn2X4/A5fNZZZ5W/g2VpmoZ81LW+Xk2e39/yrupMcb2USzV98s0337zgvthnH893WooAcaVeZ6vjzoNieT9pKnefeuqp8npT/d697777ludu1/67lP3LvggQIECAAAECBAgQIECAwCgBAaJ+QYAAAQIECAwEMhB+6aWXFgmUsiQs/fCHPzzVgw44l07gscceKz796U+XlZgJGk8++eTyHZAWAgQIECBAgAABAgQIECBAgAABAl0EBIhd9HyWAAECBAisZQJ/+tOfik996lNlBXmWQw89tHwPnWV5CqRKNu9VzDKv6rjlKeOoCBAgQIAAAQIECBAgQIAAAQIEuggIELvo+SwBAgQIEFjLBDIF6MUXX1xOJZzpWjNl8zbbbLOWfcu14+vUp9fM+9byTuUu07SuHTK+BQECBAgQIECAAAECBAgQIECAQFcBAWJXQZ8nQIAAAQJriUACqYsuuqh8r1eWvIsugVRf7xpdS5iWzdf44Q9/WLZX3s+ZsPe0004r3/NoIUCAAAECBAgQIECAAAECBAgQINBVQIDYVdDnCRAgQIDAWiKQ6sO8//C5554rNttss+IjH/lI+U/L8hP461//WlaKJuxNxeFRRx1VHHHEEaoPl19TOSICBAgQIECAAAECBAgQIECAwIoUECCuyGZz0AQIECBAYHEEHnvsseLKK68sjjvuuGK77bZbnJ3Yai8CqRj92te+ViRMPP7441WK9qJqIwQIECBAgAABAgQIECBAgAABAhEQIOoH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PHzBmwAAIABJREFU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wKIKPP2Xorj2e38rbvnR33vdz1abvKj47w54abHzluv0ul0b60fg+aefKn5/xWXFn797Tz8b/M+trLvTa4tNjn9f8ZKttu51uzbWk8Dffl/89aH/vXj+j9/paYP/sZl1NtqneNlr/7eieOkmvW7XxvoReOzpXxfnfP9rxfd++1g/G/zPrbxl6z2KM/Z8R7HJy9bvdbs2RoAAAQIECBAgQIBAs4AAsdnIGgQIECBAgAABAh0Ezrr+r8VX7vxbhy2M/+j66xbFlf+zgeVFwe240cf/t/9aPHPrNztuZfTHX7Ll1sUOl16xKNu20W4Cf/72ocXzT36j20bGfPrFmx1avPzAGxdl2zbaTWCvy/774mfP/KbbRsZ8+ujt9is+d+T/sijbtlECBAgQIECAAAECBMYLCBD1DgIECBAgQIAAgUUV+J8u/XNx30+fX7R9/F8nvbzYZ/sXL9r2bXg2gUf/6Yji+Weeme3DLT618/W3tVjLKkst8MzVL1rUXa5/zAuLun0bn01gk/PfP9sHW3xq45e9onjsv3ymxZpWIUCAAAECBAgQIECgTwEBYp+atkWAAAECBAgQILBAYCUFiH/5y1+K6667rvjud79bPPXUU+V32XDDDYvXve51xdve9rbi5S9/+cgWfvzxx4urr766+PGPf1z87W9/K1784hcX22yzTfHOd76z2GmnnYoXvWh8qJL1H3rooeLOO+8ssv9TTjll7H6y7q233lrccsstxR/+8IfyWDbffPPi8MMPL/bZZ59inXWWz3SuDx914KKeDX0GiPX2S3s1uT7//PPFd77zneKGG24ofv3rXxcvvPBC2W577LFH8fa3v7145StfOfH7//GPfyzuv//+4rbbbiv71xFHHDF2/a77WtSGqG18JQWIy7XdP/vZz5bXoDbLJptsUpx55pnFxhtv3Gb1RVtnMQPEHPTvP/z53o59qds914Ynn3yyuPfee4u77rqrOOaYY4q99tqr8fv8/e9/L37wgx+U1/xf/OIX5f3hgx/8YKvPNm7cCgQIECBAgAABAgRaCAgQWyBZhQABAgQIECBAYHaBlRIg/vznPy8uuuiiMphLgJTgMEuCxAwAb7bZZsVHPvKR8p/DS0KkL37xi2Vw+NKXvrR4xSteUTz77LPlYG+2kzDpsMMOWyNEzLoPPPBA8e1vf7v4yU9+UmSgOMsOO+xQfPjDHx4ZIP75z38uLrzwwjKkzHbXX3/9IsHSn/70p/Lf99tvv+I973lPGV4uh2UlBIhp15tvvrn42te+VrZB1X5pn7hmiesJJ5ywhmvW/fKXv1zcfffdZd9Im+ezTz/9dLmdtM2pp55abLfddms0RULDBAj5329/+9vys1kSTh955JEjmy3Hcvnllw8Cpfq+8u8f+tCHyr6zHJaVECAu93a/4ooryuBo0lL10TygkGtG+t88l5UQIC5lu1ehYa7xuUfk3K+WNiHgL3/5y+Liiy8ufvOb/5gWtron5Vq02267zbOp7ZsAAQIECBAgQGAVCQgQV1Fj+6oECBAgQIAAgXkIrIQA8Zlnnik+/elPl1UeqQx573vfOwjxUl12/vnnl4HPP/7jPxYnnXTSIExKuHjuueeWFWhvfetbi6OOOqocyE+wl8qyr371q+V2Tj/99LIisVqGK4w22GCDYtNNNy1++tOfjg0QMxidUCHbTICZwCAVcll++MMfFl/4wheKBIwJEN/whjfMo5kX7HMlBIgPP/xwccEFF5TtdeyxxxYHHnhgWcUZ73vuuaf40pe+VP4s/WH//fcffMeYJ2xed911ixNPPLEc0M8Af0LjhMnf+973il122aWsJq2CnQTTZ511VvH73/++XHfLLbcsg+bf/e53EwPEhI3Z5nrrrVecfPLJxY477lgex/C+tt1227KPZZ15LyshQFwJ7T6pHRNS5xry/e9/f0HfnFf7r4QAcSnbPdfz3FOqB0lyjqYKMfeapgAxn811Keu++tWvLq9NeUBgOVWYz6uf2S8BAgQIECBAgMDSCggQl9bb3ggQIECAAAECq05gJQSI9913Xzkgn3DujDPOKDbaaKM12inVQKkGSWXZxz/+8eJVr3pV+fPqcxnkrQc4GeS/5JJLykqieoVZwsCEVAcddFCxxRZblFNZZt1xFYgJnT75yU+WA8qpbNt5553XOL477rijrIgbdRzz6nDLPUCM/+c///myOiiha8LX4alm8/OYxnb33Xcvw7tUdw5/7tBDDy2OPvroNYgTJidU/utf/1pWrFZViKlAStCbKU733Xffsi9VQfK4CsTs69JLLy0DyVHrpDrp7LPPLqtfh/c1rzbPfpd7gLgS2r2p/f793/+9+NSnPlVOk5t2T1+a97LcA8SlbvdUtF9zzTXFAQccUJ7z2X8eREnF+aQAMedyHk548MEHi7333rsMiPOggoUAAQIECBAgQIDAPAQEiPNQt08CBAgQIECAwCoSWAkB4r/+67+W7z7Mu+hSYVhfquqxVJMMBzUJmG6//fbi4IMPLqtE6su3vvWt4sorr1wjgBrV9AmIJgWIjzzySPGZz3ymDBs/+tGPllNmDi9VwJiKtgSZqXaZ97LcA8S0ZdOA/qh2yTSlCe1SOXjaaaeV77gcXhIAZKrZvNcyg/8JEMYtTQFi2jPHmGlrR4UOCZTPOeecsgI205guh6kNl3uAuBLafdK5Oxxsv+td7yoOOeSQeZ/q5f6Xe4A473Zvs/84Vg+rJBzOtb7pXarLovEdBAECBAgQIECAwForIEBca5vWFyNAgAABAgQILA+BlRAgZnA3Yc3LXvaykdNA5n1UqSrLdJSf+MQnik022aR8112qEvMuw3FBUaYYzDrbb7/92HcbppWaAsSmn7cdnF7KHrHcA8QEMXnP4XPPPTd4h2HdpwqA99lnn+L9739/WaFYVf1l3eFq1OHPprLx3nvvnTg1adZvChCzThVSj6qSrCrRclwf+9jHiq222mopm3jkvpZ7gLhS2n1cQ1YVrlWbV9XQ82745R4gzrvd216jq/N9VHXzvNvY/gkQIECAAAECBFafgABx9bW5b0yAAAECBAgQWFKBlRAgNoF885vfLK666qo13oHYZkC4eg9W3oN45plnFhtvvPHIXTUFhHnnXqraEhCNqkBscyxN37Hvny/3ALHp+6aSMNV/jz766BrvmWvTpk0VrdW+2wSICSwTXqfy8bDDDivftZmgO+HhZZddVvzqV78q3715xBFHrDEFa9P3W6yfL/cAsel7L5d2H3ecmRbzpptuKisPjznmmGXR5jnW5R4gzrvd21yjs07em5hzOxXH+eett95a5F27mT457z9N1enWW2/d9HX8nAABAgQIECBAgEAvAgLEXhhthAABAgQIECBAYJzASg8QM4h73nnnlRWHw9OXthkQbhM2xa0pQKyq3rLPUe9A/O1vf1u+Ey3Tak56v9ZS9tKVHiCm+vCrX/3qgurRNm3aZ4CYNktImPcn/uIXv1ijCVMRe/jhhxepVkrAsByWlR4gLqd2r7dnzu+c53/+85/LBwm22Wab5dDk5TGs9ABxsdu9zf2imio770vNQwL5TB4+yTsQ8wBB7kE5z0888cQiVdEWAgQIECBAgAABAostIEBcbGHbJ0CAAAECBAiscoGVHCBmoD6Vfz/5yU8WVHm1GRBuEza1CRAzcHz55ZeX02Juttlm5XSom2++edmzHn/88SJTZmaa1SwCxO4nXNo77Z4l7xbcYYcdBhtt06Z9BoiZevGOO+4o36WZ6VbXX3/9MkRIoPD8888Xu+66a3HCCScUG220Ufcv3sMWVnKAuJzafVRTjKqE7qHJetnESg4Ql6Ld29wvfv7zn5cPq+S+k+DwPe95T7HXXnsV66yzTpHK2C996UuDe4D3I/bSbW2EAAECBAgQIECgQUCAqIsQIECAAAECBAgsqsBKDRCr8PDHP/5xsd9++5UhzXCVV5sB4TZhU/CbKhCzTqoMM71d/pn3n2244YZlgPTMM88UG2ywQfnfUrkiQOzWnaswIe/EHFXp06ZN+wwQv/Od75RTlSYgPPnkk4tXv/rV5RdMoJBpdW+77bYy4EzQud5663X78j18eqUGiMut3etNkWksM5VtqhBTCf0P//APPbRWf5tYqQHiUrX7NPeLv/71r+W0ybnvDC+51ucekErkce/d7a9FbYkAAQIECBAgQIBAUQgQ9QICBAgQIECAAIFFFViJAWIq/lLtcffdd5cD9aPCmWkGhLu+A7FqoOzzuuuuK+65557iT3/6U/GKV7yieP3rX18cfPDBRd6n98QTT6wxzeqiNmzDxlfiFKZVSPvkk0+Ofa/gUgaICbFTkZRpdBMe7rHHHmuoV33wscceW+M9jfNs95UYIC63dh/VfnfddVfxxS9+sXwPXiqQM33tclpWYoC4lO3e1/0i0yrffPPNxRvf+MayQtFCgAABAgQIECBAYDEFBIiLqWvbBAgQIECAAAECxUoLEOvh4SmnnFIGdfUl61188cXFAw88ULz73e8u3vKWtyxY5/vf/365zvbbb18O+idIHLW0qUCc1JUyfWmqk/LerDPPPHNZTGe50gLE4TDhiCOOKI488shy6sD6Ur2PMtWfH/vYx4qtttpqwTqZUjbTzb7tbW8rtzNuSej73e9+d+x61ZSGVbtusskmCzZ17bXXFv/2b/9W7LvvvsX73//+uV9xVlqAuBzbvd6Iw0Hy+973vmX5/ruVFiAudbu3CRB///vfF2eddVaRCsTTTz+92HbbbRecz22rm+d+IXAABAgQIECAAAECa4WAAHGtaEZfggABAgQIECCwfAVWUoCYUCgDtAlk8o7BU089tXzn4Ljly1/+cnH77beXFYDHHnvsgtW+9a1vle+u23333csKsuEpUIdX7hogLsd3o62kADHVnBdddFH5rstMG5jKnnFtlXcPnn322eVUkqeddlqx0047rdHumVo070986KGHGqcZbAoQ+6x2XKorxEoKEJdru9fb6gc/+EH5IMI222xTBkvLYara+jGupABxHu3eJkDMcX3qU58q32ebqvfddtttwWmrAnGprmT2Q4AAAQIECBAgEAEBon5AgAABAgQIECCwqAIrJUB84YUXyuDw+uuvLzbddNNyKtBJ4WHQ7rvvvnLq0AzsZ/31119/YJkKxYRSP/zhD4t3vetdxSGHHDLWuUuAWL3DK8FVAs+dd955Uduz7cZXSoDY9K7L+vdNP0mFYd5NmDY95phjyvdPVkumkT3nnHPK91N+9KMfLfvGuKUpQExF0ic/+ckioWUChV122WWNTaXNzz///OKRRx5prHZs225d11spAeJybvfhNhhu46brSNe26/L5lRIgzqvd2wSI8b/mmmuKm266qZyuOO+zHX6QoXoHYqY0zjsQ999//y5N5rMECBAgQIAAAQIEGgUEiI1EViBAgAABAgQIEOgisBICxIRCea9g3nuYaSIz3WgqEJuWp556qpw69Ne//nVx4IEHlkFh3k2W8Oi2224rUi2SUDFTXU7a3iwBYgbCs48bb7yxePbZZ4s3velNxXHHHbdGmNV0/Iv585UQICacSZtnutFMAXrCCSe0erdcQuGEw2nrfGavvfYq3RMS5D11ac9RAUDduylATL+84oorynZOmD3cL3PsCbu/8Y1vlFPspjJtUli5mG09vO2VECAu93Yf9nz44YeLCy64oNh4442LM844Y1lMTzyqL62EAHGe7d42QMy9JPeU3FuGp1IePvYtttiivKdsuOGGS3Va2w8BAgQIECBAgMAqFRAgrtKG97UJECBAgAABAkslsBICxOpdcwnl8p7CdddddyxPBvLzXsRq8DbVXwmTMkCcQClhTgK9/HuqR/7pn/6peOMb3ziRu22AmEHl7CtVbtl+lgRXhx12WHHUUUeNnXZzqdp6jeDjqAMXdbc7X39b5+3fcMMNxde//vXSMEHvuGlLs6MEgscff3y5zwR7X/va18rwLv8/bZ62T6VgKk9f+cpXlmHflltuOfEYmwLEfHi4Ymr4ODPdYUKF7DfVSPvss09njz42sBICxJXQ7mmL9KX0kfvvv7849NBDi6OPPrqPJlqUbayEAHGe7d42QEzjpLo5DyJU53euL9W1Jf8/1cg77LDDorSjjRIgQIAAAQIECBAYFhAg6g8ECBAgQIAAAQKLKrASAsTqXXNVKDcJJBWKZ555ZlkRVC2PP/54cfXVVxc//vGPy0HfBFGpBnvnO99ZviNveIrLUdtuGyD+4Q9/KM4666yyOiXHseeeexYHHXRQGVgtt2UlVCDmfZfXXXddK7rXve51xUknnTRYN1WmGehPKJGqoQSJCZ8TNL797W9v1SZtAsTsMH0qFbI333zzGvvKO9JSpdQUVLb6gj2ttBICxJXS7tV1aZ111mmcDren5pt5MyshQJxnu08TIKYR6veUaa8tMzekDxIgQIAAAQIECBAYEhAg6g4ECBAgQIAAAQKLKrASAsRFBVilG18JAeIqbZpF/dorIUBcVIBVuvGVECCu0qbxtQkQIECAAAECBAjMLCBAnJnOBwkQIECAAAECBNoICBDbKK196wgQ1742bfONBIhtlNa+dQSIa1+b+kYECBAgQIAAAQIEBIj6AAECBAgQIECAwKIKLHaA+NkzX1FstfGLFvU72Pj0Aj856Z+K55745fQfbPmJPt6B2HJXVptCQIA4BdZatOpiBoivWf9VxfdO/P/WIi1fhQABAgQIECBAgMDKEBAgrox2cpQECBAgQIAAgRUrcO19zxX/51XPLsrx773dOsX//V/WW5Rt22g3gScvPq948pLPdNvImE9veNTRxZb/9X9dlG3baDeBv37/fyz+9pP/t9tGxnz6pTv8D8XL9vx/FmXbNtpN4OPfPLv4/MPf7LaRMZ/+P974weITex69KNu2UQIECBAgQIAAAQIExgsIEPUOAgQIECBAgACBRRd4+FfPF0//5YXe97PP9i/ufZs22J/As488WDz/9FP9bfA/t7Te6/brfZs22J/A83/8TvHC337f3waLonjRSzcp1tlon163aWP9Ctz8+A/63WBRFBuv+4pi70136H27NkiAAAECBAgQIECAQLOAALHZyBoECBAgQIAAAQIECBAgQIAAAQIECBAgQIAAAQIEVo2AAHHVNLUvSoAAAQIECBAgQIAAAQIECBAgQIAAAQIECBAgQKBZQIDYbGQNAgQIECBAgAABAgQIECBAgAABAgQIECBAgAABAqtGQIC4apraFyVAgAABAgQIECBAgAABAgQIECBAgAABAgQIECDQLCBAbDayBgECBAgQIECAAAECBAgQIECAAAECBAgQIECAAIFVIyBAXDVN7YsSIECAAAECBAgQIECAAAECBAgQIECAAAECBAgQaBYQIDYbWYMAAQIECBAgQIAAAQIECBAgQIAAAQIECBAgQIDAqhEQIK6apvZFCRAgQIAAAQIECBAgQIAAAQIECBAgQIAAAQIECDQLCBCbjaxBgAABAgQIECBAgAABAgQIECBAgAABAgQIECBAYNUICBBXTVP7ogQIECBAgAABAgQIECBAgAABAgQIECBAgAABAgSaBQSIzUbWIECAAAECBAgQIECAAAECBAgQIECAAAECBAgQILBqBASIq6apfVECBAgQIECAAAECBAgQIECAAAECBAgQIECAAAECzQICxGYjaxAgQIAAAQIECBAgQIAAAQIECBAgQIAAAQIECBBYNQICxFXT1L4oAQIECBAgQIAAAQIECBAgQIAAAQIECBAgQIAAgWYBAWKzkTUIECBAgAABAgQIECBAgAABAgQIECBAgAABAgQIrBoBAeKqaWpflAABAgQIECBAgAABAgQIECBAgAABAgQIECBAgECzgACx2cgaBAgQIECAAAECBAgQIECAAAECBAgQIECAAAECBFaNgABx1TS1L0qAAAECBAgQIECAAAECBAgQIECAAAECBAgQIECgWUCA2GxkDQIECBAgQIAAAQIECBAgQIAAAQIECBAgQIAAAQKrRkCAuGqa2hclQIAAAQIECBAgQIAAAQIECBAgQIAAAQIECBAg0CwgQGw2sgYBAgQIECBAgAABAgQIECBAgAABAgQIECBAgACBVSMgQFw1Te2LEiBAgAABAgQIECBAgAABAgQIECBAgAABAgQIEGgWECA2G1mDAAECBAgQIECAAAECBAgQIECAAAECBAgQIECAwKoRECCumqb2RQkQIECAAAECBAgQIECAAAECBAgQIECAAAECBAg0CwgQm42sQYAAAQIECBAgQIAAAQIECBAgQIAAAQIECBAgQGDVCAgQV01T+6IECBAgQIAAAQIECBAgQIAAAQIECBAgQIAAAQIEmgUEiM1G1iBAgAABAgQIECBAgAABAgQIECBAgAABAgQIECCwagQEiKumqX1RAgQIECBAgAABAgQIECBAgAABAgQIECBAgAABAs0CAsRmI2sQIECAAAECBAgQIECAAAECBAgQIECAAAECBAgQWDUCAsRV09S+KAECBAgQIECAAAECBAgQIECAAAECBAgQIECAAIFmAQFis5E1CBAgQIAAAQIECBAgQIAAAQIECBAgQIAAAQIECKwaAQHiqmlqX5QAAQIECBAgQIAAAQIECBAgQIAAAQIECBAgQIBAs4AAsdnIGgQIECBAgAABAgQIECBAgAABAgQIECBAgAABAgRWjYAAcdU0tS9KgAABAgQIECBAgAABAgQIECBAgAABAgQIECBAoFlAgNhsZA0CBAgQIECAAAECBAgQIECAAAECBAgQIECAAAECq0ZAgLhqmtoXJUCAAAECBAgQIECAAAECBAgQIECAAAECBAgQINAsIEBsNrIGAQIECBAgQIAAAQIECBAgQIAAAQIECBAgQIAAgVUjIEBcNU3tixIgQIAAAQIECBAgQIAAAQIECBAgQIAAAQIECBBoFhAgNhtZgwABAgQIECBAgAABAgQIECBAgAABAgQIECBAgMCqERAgrpqm9kUJECBAgAABAgQIECBAgAABAgQIECBAgAABAgQINAsIEJuNrEGAAAECBAgQIECAAAECBAgQIECAAAECBAgQIEBg1QgIEFdNU/uiBAgQIECAAAECBAgQIECAAAECBAgQIECAAAECBJoFBIjNRtYgQIAAAQIECBAgQIAAAQIECBAgQIAAAQIECBAgsGoEBIirpql9UQIECBAgQIAAAQIECBAgQIAAAQIECBAgQIAAAQLNAgLEZiNrECBAgAABAgQIECBAgAABAgQIECBAgAABAgQIEFg1AgLEVdPUvigBAgQIECBAgAABAgQIECBAgAABAgQIECBAgACBZgH4dqnjAAAgAElEQVQBYrORNQgQIECAAAECBAgQIECAAAECBAgQIECAAAECBAisGgEB4qppal+UAAECBAgQIECAAAECBAgQIECAAAECBAgQIECAQLOAALHZyBoECBAgQIAAAQIECBAgQIAAAQIECBAgQIAAAQIEVo2AAHHVNLUvSoAAAQIECBAgQIAAAQIECBAgQIAAAQIECBAgQKBZQIDYbGQNAgQIECBAgAABAgQIECBAgAABAgQIECBAgAABAqtGQIC4apraFyVAgAABAgQIECBAgAABAgQIECBAgAABAgQIECDQLCBAbDayBgECBAgsgcD+++9f7uWuu+5agr3ZBQECBAgQWByBu+++u9zwfvvttzg7sFUCBAgQILAEAu5nS4BsFwQIECCw6ALuZ92I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5+9OwG3rCrvxP3dqoJingcRBBEnFAQVEQFBkUFUjEYUB0QFnGLaTtLRJN3pdP4Z2o6xh6RjDCAKqCiCoigiqOAsCg3iHEVFRWZkHoqi6v6fb9/axalb595zzl2rahf3vPt5Eso6e31rr3fte/dz+LHWrg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9n/NP8WGTz6xUjVlCBAgQIAAAQIECBAgQIAAAQLzV2CzDSOevOPC+OMXLI6tN5mYvwM1MgIFAgLEAryIECCW+WlNgAABApUEBIiVIJUhQIAAAQIECBAgQIAAAQIExkZgm00n4pQTN4oMFB0ECKwqIEAsuyMEiGV+WhMgQIBAJQEBYiVIZQgQIECAAAECBAgQIECAAIGxEjh8z0XxZ0ctHqsxGyyBYQQEiMMozXyOALHMT2sCBAgQqCQgQKwEqQwBAgQIECBAgAABAgQIECAwVgJbbjwR5/zHjcZqzAZLYBgBAeIwSgLEMiWtCRAgQGCNCwgQ1zixDggQIECAAAECBAgQIECAAIF5KvCl/7zxPB2ZYRGYu4AAce522dIKxDI/rQkQIECgkoAAsRKkMgQIECBAgAABAgQIECBAgMDYCQgQx27KDXgIAQHiEEiznCJALPPTmgABAgQqCQgQK0EqQ4AAAQIECBAgQIAAAQIECIydgABx7KbcgIcQECAOgSRALEPSmgABAgTWvIAAcc0b64EAAQIECBAgQIAAAQIECBCYnwICxPk5r0ZVJiBALPOzArHMT2sCBAgQqCQgQKwEqQwBAgQIECBAgAABAgQIECAwdgICxLGbcgMeQkCAOATSLKcIEMv8tCZAgACBSgICxEqQyhAgQIAAAQIECBAgQIAAAQJjJyBAHLspN+AhBASIQyAJEMuQtCZAgACBNS8gQFzzxnogQIAAAQIECBAgQIAAAQIE5qeAAHF+zqtRlQkIEMv8rEAs89OaAAECBCoJCBArQSpDgAABAgQIECBAgAABAgQIjJ2AAHHsptyAhxAQIA6BNMspAsQyP60JECBAoJKAALESpDIECBAgQIAAAQIECBAgQIDA2AkIEMduyg14CAEB4hBIAsQyJK0JECBAYM0LCBDXvLEeCBAgQIAAAQIECBAgQIAAgfkpIECcn/NqVGUCAsQyPysQy/y0JkCAAIFKAgLESpDKECBAgAABAgQIECBAgAABAmMnIEAcuyk34CEEBIhDIM1yigCxzE9rAgQIEKgkIECsBKkMAQIECBAgQIAAAQIECBAgUCwwOflQiYmJ2cs1p+b/W3HegNOLr61fAQHiGmFV9GEuIEAsm0ABYpmf1gQIECBQSUCAWAlSGQIECBAgQIAAAQIECBAgQGBOAm0Q2BsY9uSCq9TsyRfb3HDl5xk+tiFie96gELLfBa9sO8RoBIhDIDll7AQEiGVTLkAs89OaAAECBCoJCBArQSpDgAABAgQIECBAgAABAgQIjCSwcrXhxGRMrBYHTpWaHiTOFCz2dtzWnUt42NYZNkQUII405U4eEwEBYtlECxDL/LQmQIAAgUoCAsRKkMoQIECAAAECBAgQIECAAAECQwnMtopweoFmVeHE6kHiUB2VnjREWilALEXWfj4KCBDLZlWAWOanNQECBAhUEhAgVoJUhgABAgQIECBAgAABAgQIEBgoMNPqwEOevCgOfuKi2PNRC+PqG5fFOz96f1Or3zsRd3/kgnjtgevHHo9aGBstntq2dOmyiN/cujw+ednS+Nx3H2xCxzxef95Z4WoAACAASURBVND68cpnrRfrLRx4ac0JV1yzLN5x5oq+H3q94oyNBYjDuTprvAQEiGXzLUAs89OaAAECBCoJCBArQSpDgAABAgQIECBAgAABAgQIDBToXdSXoeERey6KJzxyYWyywUPvL1wlxFuxXLENBJ+/16I48Tnrx5YbTzTbmy5ZOhUyLl4vYsFExAMPRpz97aXxga880FzLq/dfL17+zPVj0SwBYmaN2T6P8698MP7P55c0f25XP842KAHiwCl3whgKCBDLJl2AWOanNQECBAhUEhAgVoJUhgABAgQIECBAgAABAgQIEJhVoDc8PGyPRfH25y+Ojdaf2p70znujCfk2XrzqKsDlyyMWLJgqu8s2E/E3R28YO201EbfcPRmnfeWBuOCqB5vP9n/cwqbetptOxG33TMa7P7skvvPzZUPNyInPXT9e/sz14q77Vm0nQByKz0kEVhMQIJbdFALEMj+tCRAgQKCSgACxEqQyBAgQIECAAAECBAgQIECAwKwCvYFcrj7MlYQ/v2l5XHjV0vj6T5fFB960YeyyzYJVthFdPjm1sjCPdjvSrHPG1x+Ij35z6Sr9vWr/9eK4A9ePhQsiPnHZ0jjpS1OrEGc7Nlw/4n8fu2E89hEL4is/fjD+9typ1YfDHlYgDivlvHESECCWzbYAscxPawIECBCoJCBArASpDAECBAgQIECAAAECBAgQIDCrwIrdSJt3FvY7+gWIvaHjf3rB4njB3ovilrsm413nLYnv/mpZs3oxj6y59y4L4y9evDi22XSieQ/i/zx/SUyu6GymPtvQccmDEf984ZK4+IdTKxp7V0vONigBopuewOoCAsSyu0KAWOanNQECBAhUEhAgVoJUhgABAgQIECBAgAABAgQIEBgoMNu2oINWID5hhwWx89YL4v6lk3H5L5fFfdMWGB78xIXxR0duELmq8GPfWhqnfXXqhN4wsOk//3IimvP+xys3jD12WhDf+83y+OMP3bfa+YMGJEAcJOTzcRQQIJbNugCxzE9rAgQIEKgkIECsBKkMAQIECBAgQIAAAQIECBAgMFAgA7wM7/qtCOwbIPa8A3FQ8T96/uJ44VMXxR33zvwuw94w8cVPWxRvOmRxTExEvP+SB+Lcy1dsiTrs8sOIECAOmhWfj6OAALFs1gWIZX5aEyBAgEAlAQFiJUhlCBAgQIAAAQIECBAgQIAAgaEF2iAxG7Rh4kxbmDZFe0LHfvnec5+0KN5+xOLYZIOIL3z/wXj3Z6feZTh9xWPv//7HV28QT3v0wvjZDcvjjz9838oVjbOtkpw+QAHi0FPuxDESECCWTbYAscxPawIECBCoJCBArASpDAECBAgQIECAAAECBAgQIDCyQG8YOOgdiL3Fe9vtss1E/OVLNojHbLcgfnHT8vi7T90fv7plcvXwsCesPOTJU4FjbmN69reXNisQm8Cx55xhBiNAHEbJOeMmIEAsm3EBYpmf1gQIECBQSUCAWAlSGQIECBAgQIAAAQIECBAgQGBkgVEDxOb8nka94eHNd03G//rckvjOz5dNhYGTkzGR+5OuOHpXFv7dyzeI/R63MK69dTL+8uz74trfTTbhYf6/niYDxyNAHEjkhDEUECCWTboAscxPawIECBCoJCBArASpDAECBAgQIECAAAECBAgQIDCywCgB4vT3J+bqwf/vZRvE03ZdGPfcn+8xXBKfufLB5hpmCwP33W1hvPNFi2PzjSbi/CsfjP/z+f7bnQ4zGAHiMErOGTcBAWLZjAsQy/y0JkCAAIFKAgLESpDKECBAgAABAgQIECBAgAABAiMLjBQg9mwvOj08PO2rD8S5ly9d2f9q7zHs+Yv/8nuL47lPXhS33jUZ7zpvSXz3V8ua7U5737M47EAEiMNKOW+cBASIZbMtQCzz05oAAQIEKgkIECtBKkOAAAECBAgQIECAAAECBAiMLDBsgNgbCGZ4+EfPXxz5HsOlyyLOvnRpfPCrU+8wbI4VRdvtTpvViJkPTkTs/sgF8V9fukFst/lEXPLDB+PvP71i9eGI7z5suxIgjjzlGoyBgACxbJIFiGV+WhMgQIBAJQEBYiVIZQgQIECAAAECBAgQIECAAIGRBYYJENui7bsJ/+yoxXHoHoviwQwPv700PvCVnvCwzxX09pHB4wufuijuWRLxzxcuiYt/uGLL0xHffShAHHmqNRgjAQFi2WQLEMv8tCZAgACBSgICxEqQyhAgQIAAAQIECBAgQIAAAQIjCwwbILbh4Rufu378/jPWa/r55GVL45RLBoSHK5YfZvtdtpmIvzl6w9hpq4m49Opl8V8+fn9TZ7XtTkcYhRWII2A5dWwEBIhlUy1ALPPTmgABAgQqCQgQK0EqQ4AAAQIECBAgQIAAAQIECIwsMChAXL48YsGCqbK5ZWmuINx4ccSy5RFLphYP9j2mVic+EB/55tJ8tWFznPjc9ePlz1wvlj4YcfLFS+K8K1asPpzj9qVZU4A48pRrMAYCAsSySRYglvlpTYAAAQKVBASIlSCVIUCAAAECBAgQIECAAAECBEYWGCVAPGyPRfH25y+OjdYf3E2+G/Fj31oaH/zKA827D3PV4X/7/Q3iMdstiJ/dsDz++MP3xX0rFi9agTjY0xkERhEQII6itfq5AsQyP60JECBAoJKAALESpDIECBAgQIAAAQIECBAgQIDAyAKDwrvegHHk4rk96aDVhQNPmL1XKxDnMivazHcBAWLZDAsQy/y0JkCAAIFKAgLESpDKECBAgAABAgQIECBAgAABAtUFMmDMo30H4qgdzJYPDgovh+lLgDiMknPGTUCAWDbjAsQyP60JECBAoJKAALESpDIECBAgQIAAAQIECBAgQIDA3AQmp1YK5pFBYRsa5ssLm/cX5uf5h8nRg8SpWlMN23chNsFh/m1bf25X3bQSIBbgaTpvBQSIZVMrQCzz05oAAQIEKgkIECtBKkOAAAECBAgQIECAAAECBAiMnYAAceym3ICHEBAgDoE0yykCxDI/rQkQIECgkoAAsRKkMgQIECBAgAABAgQIECBAgMDYCQgQx27KDXgIAQHiEEgCxDIkrQkQIEBgzQsIENe8sR4IECBAgAABAgQIECBAgACB+SkgQJyf82pUZQICxDI/KxDL/LQmQIAAgUoCAsRKkMoQIECAAAECBAgQIECAAAECYycgQBy7KTfgIQQEiEMgzXKKALHMT2sCBAgQqCQgQKwEqQwBAgQIECBAgAABAgQIECAwdgICxLGbcgMeQkCAOASSALEMSWsCBAgQWPMCAsQ1b6wHAgQIECBAgAABAgQIECBAYH4KCBDn57waVZmAALHMzwrEMj+tCRAgQKCSgACxEqQyBAgQIECAAAECBAgQIECAwNgJCBDHbsoNeAgBAeIQSLOcIkAs89OaAAECBCoJCBArQSpDgAABAgQIECBAgAABAgQIjJ2AAHHsptyAhxAQIA6BJEAsQ9KaAAECBNa8gABxzRvrgQABAgQIECBAgAABAgQIEJifAgLE+TmvRlUmIEAs87MCscxPawIECBCoJCBArASpDAECBAgQIECAAAECBAgQIDB2AgLEsZtyAx5CQIA4BNIspwgQy/y0JkCAAIFKAgLESpDKECBAgAABAgQIECBAgAABAmMnIEAcuyk34CEEBIhDIAkQy5C0JkCAAIE1LyBAXPPGeiBAgAABAgQIECBAgAABAgTmp4AAcX7Oq1GVCQgQy/ysQCzz05oAAQIEKgkIECtBKkOAAAECBAgQIECAAAECBAiMnYAAceym3ICHEBAgDoE0yykCxDI/rQkQIECgkoAAsRKkMgQIECBAgAABAgQIECBAgMBYCWy58USc8x83GqsxGyyBYQQEiMMozXyOALHMT2sCBAgQqCQgQKwEqQwBAgQIECBAgAABAgQIECAwVgKH77ko/uyoxWM1ZoMlMIyAAHEYJQFimZLWBAgQILDGBQSIa5xYBwQIECBAgAABAgQIECBAgMA8E9hm04l4/xs3ik03mGcDMxwCFQQEiGWIViCW+WlNgAABApUEBIiVIJUhQIAAAQIECBAgQIAAAQIE5r3AZhtGPGnHhfGfXrA4ttpkYt6P1wAJzEVAgDgXtYfaCBDL/LQmQIAAgUoC++yzT1Pp8ssvr1RRGQIECBAgsPYFfEFd++Z6JECAAIH6Ap5n9U1VJECAAIG1L+B5VmYuQCzz05oAAQIEKgkIECtBKkOAAAECnQr4gtopv84JECBAoJKA51klSGUIECBAoFMBz7MyfgFimZ/WBAgQIFBJ4O8PeEYcs9HCStWUIUCAAAECBAgQIECAAAECBAjMX4EFm20eGz5pz9juj/48Fm69zfwdqJERKBAQIBbgRYQAscxPawIECBCoJCBArASpDAECBAgQIECAAAECBAgQIDA2Aou22TZ2PvkjsWDTzcZmzAZKYFgBAeKwUv3PEyCW+WlNgAABApUEBIiVIJUhQIAAAQIECBAgQIAAAQIExkpg08NeENu/86/GaswGS2AYAQHiMEoznyNALPPTmgABAgQqCQgQK0EqQ4AAAQIECBAgQIAAAQIECIyVwMIttopdz/7cWI3ZYAkMIyBAHEZJgFimpDUBAgQIrHEBAeIaJ9YBAQIECBAgQIAAAQIECBAgME8FHvuFS+fpyAyLwNwFBIhzt8uWViCW+WlNgAABApUEBIiVIJUhQIAAAQIECBAgQIAAAQIExk5AgDh2U27AQwgIEIdAmuUUAWKZn9YECBAgUElAgFgJUhkCBAgQIECAAAECBAgQIEBg7AQEiGM35QY8hIAAcQgkAWIZktYECBAgsOYFBIhr3lgPBAgQIECAAAECBAgQIECAwPwUECDOz3k1qjIBAWKZnxWIZX5aEyBAgEAlAQFiJUhlCBAgQIAAAQIECBAgQIAAgbETECCO3ZQb8BACAsQhkGY5RYBY5qc1AQIECFQSECBWglSGAAECBAgQIECAAAECBAgQGDsBAeLYTbkBDyEgQBwCSYBYhqQ1AQIECKx5AQHimjfWAwECBAgQIECAAAECBAgQIDA/BQSI83NejapMQIBY5mcFYpmf1gQIECBQSUCAWAlSGQIECBAgQIAAAQIECBAgQGDsBASIYzflBjyEgABxCKRZThEglvlpTYAAAQKVBASIlSCVIUCAAAECBAgQIECAAAECBMZOQIA4dlNuwEMICBCHQBIgliFpTYAAAQJrXkCAuOaN9UCAAAECBAgQIECAAAECBAjMTwEB4vycV6MqExAglvlZgVjmpzUBAgQIVBIQIFaCVIYAAQIECBAgQIAAAQIECBAYOwEB4thNuQEPISBAHAJpllMEiGV+WhMgQIBAJQEBYiVIZQgQIECAAAECBAgQIECAAIFKApMRkxExMTF7vcnJqXPy3DwGnF7p4lYpI0BcE6pqPtwFBIhlMyhALPPTmgABAgQqCQgQK0EqQ4AAAQIECBAgQIAAAQIECMxNYHIyJlekfyszw+bvMh9cNRWcygzbgHFaariiTSaJec7k5ERMZJVBQeQqVz1D7RlGJkCc25RrNb8FBIhl8ytALPPTmgABAgQqCQgQK0EqQ4AAAQIECBAgQIAAAQIECIwosCKsa3LA/ssHJycnHwoRm/RwWmjYr8dhz5vtaoesIUAcccqdPhYCAsSyaRYglvlpTYAAAQKVBASIlSCVIUCAAAECBAgQIECAAAECBIYTaMO5UbYpnVqPOFz9kc6dueQq4eUMpwkQh5wSp42VgACxbLoFiGV+WhMgQIBAJQEBYiVIZQgQIECAAAECBAgQIECAAIHhBNp3F/acvekhh8cmzz4kNthz73jg5z+N3/7Z26c+7bOV6Qa7Pzm2es0JscEee8WCjTZqVi9OLn0gll7767j9k2fFnRect3JF41ave1NsecxrY2K99Ya6tvuuvCx++87/sOLcwaGlAHEoVieNmYAAsWzCBYhlfloTIECAQCUBAWIlSGUIECBAgAABAgQIECBAgACBwQI9mVyGhpse9sLY4Am7x4JNNl0Z+q0S4mXYmMeKLU43O+JFsfWJfxALt9hqKlxcsiRicnlMLF4csWBhTD6wJG4/58y49YMnNc22fNXrYsujXx2xaOYAMUs37WMi7jj/U3HzP7978DhWnCFAHJrKiWMkIEAsm2wBYpmf1gQIECBQSUCAWAlSGQIECBAgQIAAAQIECBAgQGB2gZ6Vh5seemRs+x/eMbWCcHIylt15R0wsWi8WbLxxrBIgLl8esWBBU3f9nR8dO/zNP8Z6Oz4qlt16c9x62slx5+c/03y28f4HxbZ/+KexaNvtYtltv4sb//Fv4t7LLh1qRrY+4Q+akHHZXXfGjf/4t3HvZd+aatdnpeT0ggLEoYidNGYCAsSyCRcglvlpTYAAAQKVBASIlSCVIUCAAAECBAgQIECAAAECBGYXmLb6cOvj3xpLfv6zuPOi8+Oeb3wldn7/R2P9XXZdNUDsCfHa7UhzxeHvPvSBuO1jp6/S35avfF1s9drjY2Lhorjtkx+LW0/+vwNnZGLDjWKn//W+WLzb4+Pur34pbvi7v5xqM0R4mKcJEAcSO2EMBQSIZZMuQCzz05oAAQIEKgkIECtBKkOAAAECBAgQIECAAAECBAjMLjBtO9LpJ/cLECeXT8bEgonm1O3+5D/HZke+OB685ea48R/+Ou777v/LpC9iMvcgjdhw76fH9n/217Fom22b9yDe9D//vqeLqRrN0fPHNnTMrVBv/pf3xF0XX7TipMHvP8wTBYhuegKrCwgQy+4KAWKZn9YECBAgUElAgFgJUhkCBAgQIECAAAECBAgQIEBgsMAsK/v6BoiTkzGx4v2Hix+/e7ON6fL77497/9+3Y/K+e1fpb5ODDont/ujPY2KDDeO2sz4Uvzv95KnPe/vMvHHFKxVz9eGO//1/xwZ77BX3f/+7ce2fvGX18weMSIA4eMqdMX4CAsSyORcglvlpTYAAAQKVBASIlSCVIUCAAAECBAgQIECAAAECBIYTmCFE7LuFafMOxFwy2LNscIZetn37O2PzF74klt1x+0PvMmxWPU6tUJw6HlpZuPlRL4tt3vi2iImJuOXU98Udn/r49FMGjkeAOJDICWMoIEAsm3QBYpmf1gQIECBQSUCAWAlSGQIECBAgQIAAAQIECBAgQGB4gZXbmWaTqXRvxncgNp9Prjhtou/7CTd5zmGx3dvfEQs23iTu+uIFTYDYHNPDyp7/veO7/29s+NRnxJKr/z2u/ZO3Tq1ozHzxoUsaOB4B4kAiJ4yhgACxbNIFiGV+WhMgQIBAJQEBYiVIZQgQIECAAAECBAgQIECAAIE5CDy0InDGAHHFFqYri097l2Jua/qI//J3sf5jHhsP/OLquOHv/zIe+PU1K8LD3jTwob42PeTw2PYP/zQWbLhR3HbOmXHrqf86VX6WLVb7DU6AOIcp12TeCwgQy6ZYgFjmpzUBAgQIVBIQIFaCVIYAAQIECBAgQIAAAQIECBCYg8CIAWKzQjBXI06tWuwNDx+8+aa46X+/K+697FtT1zHL6sMd/uYfY+P9Doyl1/46rvuvfxpLf/ubFasPH6o9zGAEiMMoOWfcBASIZTMuQCzz05oAAQIEKgkIECtBKkOAAAECBAgQIECAAAECBAjMQWCEALEJBLOLqfBwYsON4pF//T+abUiX33N3s4rwjs+eu+IaJle87nDFyw97wsSNnvGs2P4d/zUWbr5F3HH+p+Lmf35302ZycjImpq92HDAiAeIcplyTeS8gQCybYgFimZ/WBAgQIFBJQIBYCVIZAgQIECBAgAABAgQIECBAYA4CowaIM4SHp58Sd3zq4w8Fgfmn3jCwJ0Dc/i/+JjZ97mHx4K23xI3/8Ndx33f/39RqxQwmV+SNww5EgDislPPGSUCAWDbbAsQyP60JECBAoJKAALESpDIECBAgQIAAAQIECBAgQIDAHASGCxB7VwfmysPt/uM7mxBwcumDcds5H4nfnXbyyr5XLlTMrU7zaMPDiYnYYPcnN+9LXLTdI+KuS74QN77rr1Y9Z8QRCBBHBHP6WAgIEMumWYBY5qc1AQIECFQSECBWglSGAAECBAgQIECAAAECBAgQmIPAEAFiW3XFisLt3/lXsenzjojJBx+M28/5aNz6wX+bvd+e1Yfbvv2dsfkLX9JseXrzv7wn7rr4ohVtH7qOUQYhQBxFy7njIiBALJtpAWKZn9YECBAgUElAgFgJUhkCBAgQIECAAAECBAgQIEBgDgKDA8TJiYmVO4tufeLbYouXvqLp5/ZzPx63vv+9s/aZKxfzyHcbrr/zo2OHv/nHWG/HR8W93/5GXPeX/2lF27mFh9lYgDiHKddk3gsIEMumWIBY5qc1AQIECFQSECBWglSGAAECBAgQIECAAAECBAgQmIPAgABx+fKIBQuaupsecnjkCsIFG28SsWxZLF+yZOb+Hlwat51zZtx25ukr32u49Ql/EFse/eqYXPpA3HLKe+OOz3xiRXsB4hwmThMCMwoIEMtuDgFimZ/WBAgQIFBJQIBYCVIZAgQIECBAgAABAgQIECBAYA4CsweIk8uXx0QbIB56ZGz7H94RCzbaaGA/k0uXxm1nfSh+d/rUuxFz1eEO/+1dsf6uj40lV/97XPsnb43J++6N5t2KecKK7VEHFp52ghWIo4o5fxwEBIhlsyxALPPT+mEqcP/998cHPvCBuOaaa+K1r31t7Lnnns1Ili1bFldffXWst956seuuuzZbCjgIEFg7AgLEteOsFwIECBAgQIAAAQIECBAgQKCPQM/7Cfv5TE4uX/HvCuf47wsH1I9Bnw+YNAGiu5rA6gICxLK7QoBY5rdGWt9xxx3x3ve+N26//faR6vcGYSM1HMOTZwoQf/jDH8YZZ5wRG2ywQbzxjW+MnXbaaQx1DJlANwICxG7c9UqAAAECBAgQIECAAAECBAhEDAzwVrzDcK4rBGerP7X2ce7bl+b8CRDdxQQEiLXvAQFibdEK9e666644/fTTI4PE3mPJkiWRwdfChQtjk002Wa2nl73sZfHEJz6xwhXM/xIzBYg33HBDnHLKKbHRRhvFCSecEFtsscUawfjIRz4SV111VRx++OFx6KGHrtbHoM/XyEUpOpJAG/TnvXTiiSfGzjvvvEr7QZ+P1NmYnCxAHJOJNkwCBAgQIECAAAECBAgQILDOCkxGk+PlkTuTNX+eXPHuwvzfU3+eWiw4wkrEycmH4sGpfUqn+ljl70eo18dPgLjO3lQurEMBKxDL8AWIZX5rtfUXv/jFuOiii+LRj350HH/88c0qOcfcBGYKEOdWbfRWgwLCQZ+P3qMWtQUGBYSDPq99PfOhngBxPsyiMRAgQIAAAQIECBAgQIAAAQJdCAgQu1DX57ouIEAsmyEBYpnfWm0tQKzHLUCsZzmulQYFhIM+H1e32cYtQHRXECBAgAABAgQIECBAgAABAgTmJiBAnJubVvNbQIBYNr8CxDK/tdp6lAAxw4svfOEL8b3vfa/Z9nS99daLXXfdNV74whfGDjvssPK62yAtt+7MVY2/+93vIvu59dZbm3O23XbbOOqoo+Lxj398PPDAA3HhhRfGFVdcEffee2+zlepjHvOYeNGLXjRSzR133LG5jt12262vX15TrrTMLT5zO9fcDiCv45BDDom99947FixYMLT70qVL45vf/GZ87WtfizvvvLNxeMITntBsHfrJT34yrrnmmuh9d+Svf/3reP/739+s7nzb294Wm2+++cC+Jicn4+c//3lccMEFcd1118WyZcv6es/2bstcVZpb0J566ql93305fdVp9vmrX/0qzj///Lj22mubPjfddNPYa6+9mrH1W5168803N/dEvucxXXL+HvnIR8aRRx7ZzMX0bReGHdcgoPa+zet68pOfHJ/97GfjF7/4RXPNm222WRx00EFxwAEHNNcz/ch74ctf/nJcdtllzb0w2zW3/aTBvvvuG5/+9Kcjx5z3zKte9apBlxm33XZbc3//6Ec/WrlVcD+f73//+/GhD32ob70c4/bbbz/r571b1i5fvjx+8IMfND9zN954Y1Mz77n02H///Zv7qD3afnN8ea/kz0j7s5jn7bnnnvGCF7ygMZ1+zKWfvOfyZ/u8886L3/zmNytXPi9evLgpP+zvmIHwPScIEEfRci4BAgQIECBAgAABAgQIECBA4CEBAaK7gcDqAgLEsrtCgFjmt1ZbDxsgZgj2wQ9+MO65554mSMp/4d++PzGDhpe//OVNqJJHGyBmCLX11lvHTTfd1Jy//vrrN4FNhkgZ2jz/+c+PK6+8sgnI8v2AGeJl/fy8fV/gox71qNVqbrnllk2Ik/1uuOGGq9Q85phjVl5HC5lBZl57hjntux4zaGr7espTntJcfxtizDYB9913XxPkXH311c1pabFo0aKmVtbOMWQoWhIg5rV94hOfiPYX0cYbb9zUzoA1Q7q0ef3rX9+EL3k9GeDlPzNAyzFmQJWB7jbbbBPPeMYzmrBsps8zaEvHNL/kkkuasCuPts+77767CeW22267eMMb3tDMZ3v8+Mc/jo9+9KPNfE+/JzI4POKII+K5z33uyhBxlHEN+iFo79u8rgymM8zKsDPHmUZ5PP3pT4+jjz56lRAxz817Ie/JHHda5vlp2++a237y/aB5v7e1M3B7zWteM+tl/uQnP4mPfexjTe1+fR188MGNUc5t/qx84xvfaO6dbJdWGbDnPOyxxx5NADjb5xmi5jHdOE3yaH/uHvvYxzb3Zv7c5NEGiBmm5/jTJU3yyOvOI/8jgbzf2jYl/eR4HnzwwcYyj94Qe5TfMYPuj97PBYijaDmXAAECBAgQIECAAAECBAgQIPCQgADR3UBgdQEBYtldIUAs81urrYcJEG+//fY4+eSTm3AqA48MnTIoy9Amw6lctZRh1Zvf/OYmxOndyjPDiAz1+EEcvgAAIABJREFUnvjEJzYBRYYSp59+evzyl79sxpnByKtf/eomSMjPs48M6DJQyRVfuSoq/362mvnZ2Wef3YQhWS+vI68njwz2cvXfb3/729h9992ba2kDkvy7M844o+kzx5QrGAe9qPjiiy9uQrYMU3rHlQHNOeecExmq5VESIF5++eXNeLbYYos47rjjIldX5pHhVfaRoWuu7svVnb2ryQa943C2z3NVaYaBGZQde+yxscsuuzR95nydeeaZ8dOf/jT222+/eOlLX9oYZVB3yimnNK7Pe97zIlfATb8nMlR805ve1ASaecx1XP1+INr7Nq8lg7jDDjussch78tJLL43PfOYzzZ8zGN5nn32aEnmfnHbaac29l2PJlXBteJr3zllnndWE3G984xtXXnPbT7Z/3OMe16yszHsrA9feQG36NWbAfdJJJzXB3fS+MiDMvtIw7++8z9tj0Balgz5v788MkPMebAPfDE5z7BkQ5urfAw88sOmyd+VjzlP+LGYom0cG0vnzkdeZYWkG7e1R0s8jHvGIePGLX9zc161jjmuU3zGj/JIUII6i5VwCBAgQIECAAAECBAgQIECAwEMCAkR3A4HVBQSIZXeFALHMb622HiZA/NznPtcEhb2BXnuRGWp94AMfaMKGNqzpDft+//d/vwlQeo/cmjO31czVUtMDlDwvt5bMAK13ddKgmhnUZGCTAUkGQxkI5tGGVrnCqg04e68lVxLmirQ27MqtImc6cjXe+973vrjlllv6XneGlRmCXH/99UUBYm6Pmts7ZuDZG9rkdeVqyhxnhnVvfetbVwal+dlcA8Q2DMyVoBlYPulJT1qFIP8+x5VhWxvOZsCbAWIGbrkta4ad7ZFzlaFtrijrDVLnOq5+89HetxlMv+51r1tllWGGUueee24TJPYGre29kFvkTg9fs02u+vzOd74Tz3nOc5ptO/No+9l5553jhBNOmDU07L3O9mcmVxHm9fUGvXle9pP9ZVj3lre8pVlpmMeggHC2z/O+zHsjfyZ7g9v2unIb1QwEMyjMkDQD0DZAzFW92aZ3hWmafPjDH27OyZA4/+OBPGr3kzVH/R0zyi9JAeIoWs4lQIAAAQIECBAgQIAAAQIECDwkIEB0NxBYXUCAWHZXCBDL/NZq60EBYhvcZRiU2xhmYDP9aGs885nPbIK13rCvN0Bq2+WKxve+973NNoYnnnhiZDjTe/SGGhlO5fvXBtXM9rnqLN9LmO9ty1V0uQItA5NcFZjvket9T1zbX2/dDEBzy8+Zjnw/YAZjGZpND++yzUzXOJd3IM50DbMFSHMNENvry9WjOa5chdh79LsHcg7/9V//tXkHZG4TmtuFDlq9OduNPSg4m+mem2kr0TakzmCufe9krrD87ne/26x+a1fg9bvvcqVh3usZ+vW+A3HQlqVtrVy12QbJ01fu9f4MpF+G0hlMtu/uHOQw2+e5ijTvgdymtL3+3vG1bTNgzCA4VwK2P2vT34fZtus3/tr9zOV3zCi/JAWIo2g5lwABAgQIECBAgAABAgQIECDwkIAA0d1AYHUBAWLZXSFALPNbq60HBYht6JCB0aCjDXMGhX2DQpI21MhVbW34M6hmXtv0MCT/rt9KuOnjyGAptwXtXWXVb6yDwpaaAWKGnxnUfPWrX40bb7xx5bv32uvKFZPTw9e5Boi921gOmuM2EO59Z2L+OUPeXDGZ7+LLMGz6iru27lzG1e+aBgV70++xXOmXK2WvueaaQUNcZeXroH76FRsUkGebDM/zenI71dw2tH1/6KCfjdk+791udbZB9t47g+7pfuOv3c9cfscMnMSeEwSIo2g5lwABAgQIECBAgAABAgQIECDwkIAA0d1AYHUBAWLZXSFALPNbq62HDRDzX/Lnaq6FCxfOeH259WW+I29Q2DcoJKkVIGZIkysdM9DptxKyHciwIdGgsKVWgJhbiuZ7IHN71QzicsvNdlXgAw88EPkOvZyH2gFi1py++nD6ZOcK03YVagaHudIvt5/MdyHm/84j6+TWq/lOyQwW22Ou4+p3ww2as9kCxHwH5kwBZ/a10047xStf+cpYvHjxnFYgtis6s1a/FbbtePoFvoN+NoYJEHNs7Xs++9nluF71qlc17yAcdE/PFiDW6qcd0yi/Y0b5JSlAHEXLuQQIECBAgAABAgQIECBAgACBhwQEiO4GAqsLCBDL7goBYpnfWm09bICY4dhsYUjvRa8rAWJe0zArENsg59nPfnYcddRRM/oPCltqBYjt++B23XXX5v15vWHQmtjCdNC4hrkhc1vMDBFz1WT+As2wcJtttmneq9e+H3Gu4+rXf0mAOFuYPL2vQf30u7ZhViDOtHVujQBxpm1d+13roLmfLUCs1c+gMQ9z/812jgCxVFB7AgQIECBAgAABAgQIECBAYFwFBIjjOvPGPZuAALHs/hAglvmt1daDAsT2fW7XXXddDHpHYHvhXQWIF154YXzpS19a4+9AzC0gc2vVNhgbNO5R3oE409aWbR9rIkBs3xe44YYb9n23Y78bMuc4rzXfB5nteo+77rorTj311Mh7pn3fYMm4+vU/KNhr31fZzlW+37F9H+agoLi3v0H99Lu2rt6BeNlll8XZZ58dj3zkI5vgdrZViO11zyVArN3PXH7HjPJLUoA4ipZzCRAgQIAAAQIECBAgQIAAAQIPCQgQ3Q0EVhcQIJbdFQLEMr+12npQgJgX84lPfCK+/e1vx8477xwnnHDCaoHRsmXLmhVn7faXazpA7Bdk3nPPPc1qw1wF14ZWee2XX375ylAlV1DmNqy9R24T+sEPfjAyaMrQZfvtt5/R/+677473ve99ccstt0Ru5bnvvvuucu6dd94Z//Zv/9Z83rvKbZQAsdeu9914bUft9dbcwrQd18033xyHHnpoHHbYYTExMbHK2PK68u9y+8s8Lr744vj85z/fvPfwuOOOW21r2+nbc5aMq9+EtPdtv/5zK9Xzzz+/eX/k4x73uHj961/fbFn69a9/Pc4777zYcsstm7neeuutVymd7TL8zLCxHf9cAsQs2q62zG19816YvvXvd77znebnKt/N+Ja3vGXlfTloNd5sn99www1x0kknNT+L+TPy9Kc/fTW6DOvSot3CdS4B4proZ9TfMaP8khQgjqLlXAIECBAgQIAAAQIECBAgQIDAQwICRHcDgdUFBIhld4UAscxvrbYeJkDMlWSnnHJKZEi35557NuFEBm55ZOByzjnnNO/rO/roo+OpT33qGn8H4uabbx7HHnts7LLLLs015PaZeQ1XXnllEwplOJQhUR69weL0a8+wMVel3XbbbXHQQQc17+ybHpxNn4wMoT7zmc80IeoxxxzTvA8w27QOP/7xj5smcw0QM8T66Ec/Gt/97nebMDPDrxzT8uXLm+1BP/3pTzdjSv+Z3oGYwWYGnNPH0oZ6/T5vx7VgwYJmG9f99tsv8s95Pddcc02ceeaZzWrD448/vrmeNhRN+97zc+zXXntt45qBaoaLGaKVjKvfD0R732Ywd8QRRzTz117vFVdc0dwP2We+y3Dvvfdeea9mwHbTTTc1YfhrXvOalfdJrpDM0DGDvQxR8//ymGuAmGFs9pX3xcEHH9yEshna5TXlOyzPOuusJuibHkS3AWGvXe/4Z/s8a5977rlx6aWXNqsPe+/PvH8yLMygLlco5n2V99BcAsQ10c+ov2NG+SUpQBxFy7kECBAgQIAAAQIECBAgQIAAgYcEBIjuBgKrCwgQy+4KAWKZ31ptPUyAmBf0gx/8ID7+8Y834WCGNrnasF2xlf/MkCgDiwzW1vQKxFxFmCup8p95LfnnDLLyz3kNbWDUQuaKqVxlmEFhe+25ajKDuOnXPgg/+0mHq666qjk1Q5hFixY1tXJ1Xv45V/TNNUDMmhnA5RagWTOPDJ4efPDB5lo322yzJnjKP+dq0N12223lJberLfOzDJAyKMoArw17Z/s8PTIY/da3vtXUzjY5nhxv+qbbkUceGbn9ZwaTec7Xvva1uOCCCyLbtuf3uuYKuAyV29V3cx1Xvzlp79vsN68xjXqvN9tM77+1Pf300yODuBxHu9ow5yyvvQ3X2u1p5xogZl8ZFH7sYx9r/PL6ck5az+z7Wc96VhO+9q5OzGvIoDd/3vKcvMcPPPDAOOSQQxqGQZ/nvZHh5I9+9KPm/Owz+86ANH8u0+sVr3hF7LHHHs3ncwkQs13tfkb9HTPo57T3cwHiKFrOJUCAAAECBAgQIECAAAECBAhMCSzcYqvY9ezP4SBAYJqAALHslhAglvmt1dbDBoh5URnA5XsGM5xot7Tcdtttm3AjQ7tcAZbHmg4Qc2vP7CO30cwgKI8dd9yxWUHYG6j1Qub5F110URP85aqwDGf6Xfsw+BkCffOb32wCtFwplgFNbpWZ/bd9lASIvdYZ8GR/GQQ97WlPa1az5WrAX/7yl/GiF72oWXnXHhku5daZuQIt2zzhCU9oVmq2244O+jxDwXwfYoaCuSIsz8+x7brrrs3Ydthhh9V4rr/++mblXl5P9jnItb2HRhlXvznpDfYy1MzwMwPKvOYMWdPlgAMOWG3r0Pb+nH4v5KrWPH///fdfub1nnlsSIPb7mcmwMEPKDGPzXu234vX2229v5jjf45hH2vfO86DPc7VhrmDNn49cCdkGwhny52rNdnVu1p5rgJhta/bTzvGwv2OG+TltzxEgjqLlXAIECBAgQIAAAQIECBAgQIDAlMCmh70gtn/nX+EgQGCagACx7JYQIJb5ad1HYFAoCW28BEqDvfHSGu/RChDHe/6NngABAgQIECBAgAABAgQIEBhdYNE228bOJ38kFmy62eiNtSAwzwUEiGUTLEAs89NagOgeGCAgQHSLDCsgQBxWynkECBAgQIAAAQIECBAgQIDAuAss2Gzz2GD3PWL7P/nPsXCrrcedw/gJ9BUQIJbdGALEMj+tBYjuAQGie6CSwD777NNUyneAOggQIECAwMNVwBfUh+vMuW4CBAgQ6BXwPHM/ECBAgMB8EPA8K5tFAWKZn9YCRPeAANE9UElAgFgJUhkCBAgQ6FTAF9RO+XVOgAABApUEPM8qQSpDgAABAp0KeJ6V8QsQy/y0FiC6BwSI7oFKAv/0JzvGic+7rlI1ZQgQIECAAAECBAgQIECAwDoisN42sXDLZ8Xip5wUE4t3WEcuymUQIEBg/gsIEMvmWIBY5qc1AQIECFQSECBWglSGAAECBAgQIECAAAECBNZJgYkNdoqNDroqYr2t1snrc1EECBCYbwICxLIZFSCW+RW1/shHPhJXXXVVHH744XHooYc2tb74xS/GRRddFK997Wtjzz33LKo/Lo1vvfXWuPbaa2O33XaLTTbZZF4P+/vf/3586EMfikc/+tFx/PHHxwYbbDCn8d5///3xgQ98IK655ppV7rVf//rX8f73v7+p+7a3vS0233zzOdXXaM0ILFu2LK6++upYb731Ytddd42JiYk101FHVQWIHcHrlgABAgQIECBAgAABAgTWmsCinV4Xi/c6ba31pyMCBAiMs4AAsWz2BYhlfkWtBYhFfE3jJUuWNEHYL3/5y3jqU58ar3rVq8qLrsMVBIjr8OSshUv74Q9/GGeccUYT8L7xjW+MnXbaaS30uva6ECCuPWs9ESBAgAABAgQIECBAgEA3AhPrbx8bHXZDN53rlQABAmMmIEAsm3ABYplfUeuZAsSLL744TjjhhGZFnWN2gcnJyfj0pz8dl156aRxxxBHx3Oc+d16TCRC7nd6uV2jecMMNccopp8RGG23U/I7YYostugWp3LsAsTKocgQIECBAgAABAgQIECCwTgps/MLJdfK6XBQBAgTmm4AAsWxGBYhlfkWtZwoQv/rVr8aJJ54YO++8c1F9jeefgACx2zntOkDsdvRrvncB4po31gMBAgQIECBAgAABAgQIdC8gQOx+DlwBAQLjISBALJtnAWKZX1FrAWIR31g2FiB2O+0CxDXrL0Bcs76qEyBAgAABAgQIECBAgMC6ISBAXDfmwVUQIDD/BQSIZXMsQCzzK2o9U4D4rW99K9761rfGNttss7L+HXfcEV/4whfie9/7Xtx///2x3nrrxa677hovfOELY4cddlh5Xn6W7wS85ppr4tWvfnX87ne/i1zReN9998Vxxx0XT37yk5tzc+vPn//853HBBRfEddddF8uWLWveq/akJz2p2Qp0yy237Du266+/Pj772c/GL37xi1i+fHlsvvnmceCBB8ajHvWo+OAHPxiPeMQj4vjjj29qtcfSpUvjm9/8ZnzjG9+IHEf2vemmm8Zee+0Vhx9++CrntgHZINjXvva1seeeezan9XNs2+c1fve7343cFvbmm2+ete9s0/af1/ayl70sLrroorjiiivi3nvvbcyzzxe84AWx2WabrXaJ2dcPfvCD+OIXvxg33nhj83n6HHDAAbH//vs37Yc9+jmnVdbI8T760Y9ezTldf/WrX8X5558f1157bTOnMzn33ie9lrMFZP3umZnuw9nGmT7pmuPJ+7G9n/J60/Wggw5qzBYuXLjK/f/e9763uffzetP58ssvj0WLFq3yLsBR5yDH9OMf/7iZs9/+9rfN/dHv56C95n7j6vXLz3Pucg7yvZx57+c4HvnIR8aRRx7ZbEs8MTGxssxsdduT8nraFcmDAsz0Sdurrroq7rrrrqavbbfdNg455JDYe++9Y8GCBav9rshtUbP+Aw88EJ/73Ocahzy23nrrZo7yZ6H3mtsCw/5OGvaez/MEiKNoOZcAAQIECBAgQIAAAQIEHq4CAsSH68y5bgIEHm4CAsSyGRMglvkVtZ4t+OotnKFBhnP33HNPE24sXrw4lixZsjJIfPnLX96EA3n0BkMZAt52220rS7VBRwY1F154YXzlK19pApN8n1oGQRmSZeCR//uVr3xlPPGJT1xlfBnafPzjH2/6yEAhw6kMJrNNhhTZ10477bRKsHXrrbc2137TTTc1Qcomm2zS9JnhRv4zQ9DXv/71seGGGzZ9/eQnP4lPfOITfV3bMWedN7zhDfH4xz++OW8mxzz/7LPPbkLXvN6NN964uYa77767CdfSJ+tk6NkebYCY48k2ed3pkUf65DH9mvPvsl5ed/sLKW3yaMf52Mc+tgm+2nHOduNk4JnXna7TnXMMeR9MDxDT8pJLLmnmNY/pY91uu+2asWYoNP0+GSZAnD6+tn7vPZPzmNc16GhDs7ymvD8y9Ou9l7L905/+9Dj66KNXhogZVmWAmHOXhumaR2+4Nuoc5PkZ9GWw3c8sx5hmuZXwD3/4wya0TPuf/vSnzXXlz8f666/fhJ153/fOQe/PVe99e8wxx6z8Wc0+v/71rzc/h/2O1jZt3vSmN8X2228fswWIGQTmz1r+HLY/aznGvOa8nqc85SmRvyvy90fvPZA1M9jM/yigdcg22TbrTL/mPGeU30mD7ofezwWIo2g5lwABAgQIECBAgAABAgQergICxIfrzLluAgQebgICxLIZEyCW+RW1HiZAvP322+Pkk09uQoFcGZirs3IVUYYuX/7yl5vVRrlS8c1vfnMTwvQGiPkv//P8/fbbrwlacrVWBoXf+c53mrArg4QMaXJVXQZVGVjlKscMNLJW1swgLY8MbE466aQmUMvzM4jImnkdGbplvey7N9jKACLHmMFLb5usl6sBc6VkBkgvetGLmuuc7cjz3v/+9zfnH3rooXHYYYetXBXVzzEDkwyHcvVlrgI89thjY5dddmm6yOvMgC6ve8cdd2xWX2VYlEfvCshcNZarODPoyiMDljPOOKMJTV/zmtc0gUx75ArHDO9yNWgGcm1Ql9d72mmnNW5HHXVUs1pztqOd71tuuWVo56yXIelHP/rRJqDtHWuGUGeeeWYTeuV98NKXvrRxG3UFYq72S7MtttiiWcmabnnkPXPOOefElVde2YRQufp00ErLNkDM6zj44IObucw2eS9deuml8ZnPfKb5c95j++yzT9NPGyCmT953+bOQ/nmP532c/xx1DnKFYN5T2XeO6TGPeUzTV6/Z9DHNFuD11svQLQPGHGOOJcf8pS99qbkv3vKWt/Rdwdp7X+QK4rxvcp7SIQPVPGbqPwO/HEuuHtx9992b0K8NvvPv8r7N3yH5c5arlqffA+mXqw3z8/xz77xOD6tH/Z00yi9JAeIoWs4lQIAAAQIECBAgQIAAgYergADx4TpzrpsAgYebgACxbMYEiGV+Ra2HCRBzS8EMCvfdd99mS83erQTzX/JnCJfBVhu29AZD04O2vNgMv0455ZQmaOgXaGXo96EPfSh+9KMfNdtuvuQlL2nGeNlllzUBUoaV/QKQDH4++clPrhIgZl8ZSOZ1ZjDRhpEtWq6+Ou+885rAIwOc3i0re2Hzms4666xmK9J+q//6OWYAl4Fnrlh73etet9pqyjZwye1bf+/3fq8Zax5tgJirE3PVVxsE5mcZSn74wx9uznne857XhFh5tH3lOLNNBo+9R1pmgJN//8Y3vnHWVYityfRgs603k3POaY4lHXMb2t4j/z5D6AzKMhTOORw1QMwtaH/zm980c9UbnGY/ufItrTPYnr71br8fkDZAzIAt56Z33tP43HPPbYLE3vCuDRDvvPPOVQK1tv5c5iADx89//vNNUJuha+/PVm4Fm4FcrnZ829ve1oTQecwWILarFHM1Yt5PvfXyPnzf+97XhHgnnHBCM7aZjvy5OfXUU5u+pq/EnKn/NuDNn7H2PyborX/11Vc3qxMzfG1XMw76XdEaZJs0yPA4j1F/J43yS1KAOIqWcwkQIECAAAECBAgQIEDg4SogQHy4zpzrJkDg4SYgQCybMQFimV9R60EBYvsv+DM0yO0hp28pmp23Ycwzn/nMJmCcKRhqLzTfe5jhRK5U+4M/+IOVoUDvQHI1W15brqbLsCFXMrXX+uxnP7sJHqcfbfDW7918MyEN26ZdWZbXkQHc9ICun2MbeM52Pa1db4A56JraNvleuFyFmEfrlduU5jxNX4HXhl8ZMGa407tlaq9Nb0A5inMbKuWq0Qzwcm57j3730agB4mw3eju+rNm+q2+28/sZ9p7f3qO5KrQNrgb1MZc5aNtkMJahXrvSdLZrH/QOwpnaDvq5bNu127BmIJjXMz0M7Nd/tsmAOt/lmKsI8z8cmH709p//scEznvGMgb8r+pnP5XfSKL8kBYijaDmXAAECBAgQIECAAAECBB6uAgLEh+vMuW4CBB5uAgLEshkTIJb5FbUeFCD2bts4qKM20BoUVOQqvtzScrZg7dprr21WKeb73TLAyRVIudIxt1XMLT3b9y32XtNswVteU4aAGdjkCqwMynqP2a6l3cox3yPX711sWaefY24nmltG9gZ90w1zxVgGL4961KOa4CvHOZcAsQ3EBs1R7/v6+p07aO6yTb/r6912ddA1tO87nEuAmFtx5hzmtrA33nhjs7K09xg0vvbcQQFiv+BqUIA4lznIlX652jZX5+VqwQzM99hjj+b/MrzLFZXTj0EBYt7bGYDmvZerfNN5+tH7zsnpn+XPZ662zW1Z+71Tsl//2UeulszPZqudW9zmVrPt6tlB99ts85DbmA46ZvvZm6mtAHGQqs8JECBAgAABAgQIECBAYD4ICBDnwywaAwECDwcBAWLZLAkQy/yKWg8bIOa/yM/VWDNt8ZkXkdtW5vvtBoUCbdAyW2g3PTjIMKUNEGcKKGYK3jLUyK0Tc8vQzTbbrNmCNN/FmEeGibn96kzXMttWjr3w/Rzbv5stxOgXxpQEiLnysH3vXL8bI0OhV73qVSvfHzj9nEFzl+fPFiDm/TF99eH0PnKVaq5kHTVA7A3bcpz5vsC2rwceeCB+8pOfNPdnjRWIJQHiqHOQIWhuz/q1r30tcnvU9sixPec5z4kDDjhglZ+72QLEdvVgPpQyfNx5551jq622akrmZz/72c+an4OZfobyfZm51WyGc/leyAz6erdBzTr9+u/9Dw1mCxCnB7eD7rfZ5mGU30mj/JIUII6i5VwCBAgQIECAAAECBAgQeLgKCBAfrjPnugkQeLgJCBDLZkyAWOZX1HrYAHHYrSHzYgaFAsOsQGxDigxjckvM3BozA8Rf/vKXI61A7H3fYoYhubVi76qu2cK63q0cZ3ofYIs/1xWIbf+5JWq7VWtJgDiXFVe9N9CguctzZwsQR9k+dtQAsX3vXQbA+d7C3qB00OrA6T8ka3IFYskcZLiXgXY+VHI70FxNuM8++zRbA7fh/WwBYvsewgwNjz/++FXe+TlobvPz0047rek//2OADAL7/QcDJSsQp29DPOia5hLkFv1CjAgBYqmg9gQIECBAgAABAgQIECDwcBAQID4cZsk1EiAwHwQEiGWzKEAs8ytqPShAvPfee5sVSdddd1207y0b1OGgUGCu70Bstz8c5d1807dCzXfN9R6zhXWDtnLsrdP1OxDb9y32BpGD5qnf573vQGy3mZx+Xj+zdk433HDDJvDdZpttBnY/SoCY28fOFiDXDhB/9atfNVty5paow74DcdQ5SOv8+XrwwQebMHT6eyv//d//vdneNrfx7X1v5WwB4vQtQnsnYbafy7yW3PL0C1/4QrNiMVdxbr311n3nsOt3IM7ld9LAm7HnBAHiKFrOJUCAAAECBAgQIECAAIEZBfLtORMj+Ixy/mTE5MRo5adfiQBxhLlxKgECBAoEBIgFePkonZz+QrqyelqPIDAoQMxSn/jEJ+Lb3/52sx3iCSecEBkS9R65Ui9X+rXbSQ4KEHtXBebKqn333Xe1evleuB/96Eex//77x0te8pLm83Z11bbbbtsEKrkqsffI9+J99rOfXWU70jbsyK072yCobZO33fnnn9+8T2/6yrmbb745TjrppLjrrrviiCOOiEMOOWRW1X6Ot9xyS1MjA483vOHzpJCDAAAgAElEQVQN8djHPnaVGrnaLEOqDGd/7/d+rxlrHnNZgXjDDTc0faVtBr1Pf/rTV7vevI4MqaYHVdNP/PrXvx7nnXdes81pBkm5de0g57vvvjve9773RbrlKs/c/nL61pd5X+Tf5VzkMUqA2Htuv3dg5jsEc5vaUbcw3X333eO4445bZaVd733xuMc9rnkPYJoNCilHnYPeULRfOD9Tf7MFiO192C/8be/p3CZ1+jajrV++YzK3uH3KU54y4/0+U//tz2eG2P3um7aPDGVzte32228/cLXyTAaj/k4a4VeiFYijYDmXAAECBAgQIECAAAECBFYV6A0BBwWCgz7vrdye269N/l0eo4SVESFAdPMSIEBg7QgIEMucBYhlfkWthwkQM+A65ZRTmnen7bnnnk1AlSFAHhmwnXPOOZHhwNFHHx1PfepTB4YC2e473/lOE0xmGHnMMcc078TLcCnfB5eroL7yla80AWEGhRkYtn1lSHbTTTetch0ZemTolvUyaOoNA/Ndbv/6r//avNPtmc98Zrz4xS9uwqA876KLLopvfOMbzTaRvW0yhMutHHO71L333ru5vtne/ZjX1s+xN4jacsstm6AqQ7k8sv+zzz67ue7pQd1cAsTs69xzz41LL720Wc3Wa9rrk+FOBmLt/PW7eXJOR3XOOhk8fuYzn2m2iD3qqKNiv/32a/6c13bNNdfEmWee2aymy601c3XbKAFi1sjVdbkqNIOnHEPWyLF973vfi09/+tPN/ZnjGuUdiDmvGRAfdNBBK6/1iiuuaO7p7POVr3xlcw/kMShAnMsctFupTr8/clzf+ta3Gs9cEfiWt7yleX9nHm2Al7YZxOWctkdbL8899thjm/s6ryvv5RxThtp59AaI+d7DDLLznzOFv733yUwBYhuI//a3v13t90T+Xa6mzHeOpvULX/jC5ud90H9sMJP5qL+TRvklaQXiKFrOJUCAAAECBAgQIECAAIFZBWYK90YJ/UY5d4TpECCOgOVUAgQIFAgIEAvwrEAswyttPUyAmH384Ac/iI9//OPNv/DP0CVXG2YwkWFT/jPfmZahVQaCg0KBrJerFi+88MImKMz27RaOuUouQ8QMgl7xilfEHnvsscoQM4jKcC/PywAiQ8YM/LJNrpTLEGP6asJLLrkkPv/5zzf9ZJsMsXL1V/45w5kMTnq3/vzmN7/ZBFK919XPOcf80pe+tPloJsfsJ4PCDLmyv7zG9MsVe2mw+eabN+/z22mnnVZ2MZcAMRunw1lnndWs3MyjNc1ryDmZybTf2H72s581Y+rnnNvA5iq2XJGaYWAbRuZ4MvDK4Cvt8u9ztWHOTdbJcR955JGRW9DOFh7NFFDldrSnnnpqM8d5ZBCc239mXxmY5fjzz7lKdrfddpv1R6MN2vIa8/qyVu+1ZuNcxZmheBseDwoQ5zIHvXPWe3+0c5Z9589VG2K2fWSgnx75eY4hV/Lmz0oG5Wl04403NuNftGhRY5Jzk/dD/rldpfqMZzyjOedTn/pU5D3f238/vIMPPjgOPPDAlQFmu71r3sPtkaswcyVoBoXt74nsO+ds+u+JbDPod8Vs5qP8Thrl96QAcRQt5xIgQIAAAQIECBAgQIDAQIFRViUOLDbECUOubBQgDmHpFAIECFQQECCWIVqBWOZX1HrYADE7yVAgQ78MqNrtKHN1YG7vmQFHrogaJhRoLzgDhXx33gUXXNBs45lBQ4YSGczlqrBcldXvuP7665utSn/xi180K9AywMhgI0OkXOU2PUBs+/nc5z4XuRIqj1y9lqut8vpz9VWGJ+1qrjZcGgS71157xWte85rmtNkc8xpz5dzFF1/cbPGZ15PBZ7Y//PDDV1sNONcAMa+jX1/DmA7rnHOdKwAzJHrEIx6xSoCYNfrNaYZzu+66a7PqbIcddljZ1SgrENtG7T2YRhn8ZSj2tKc9LTLcyrnPlXYvetGLmlVusx3tHOccZKCZwWcGcnkP5n2U7Q844IBVVp4OEyDOZQ76zdlMZu2Y8lo/9rGPNfdT/tzl6tbcjrX9+cvVtbmSst22NlcO589UBulXXnlls21who5537f37qD7Pe/V/JmZbQvV3v6vuuqq5j8wyD76/Z4Y5nfFIPNhfycNGlvv5wLEUbScS4AAAQIECBAgQIAAAQJT/z4k4qbbI75yVcTZX434k6MjnvWkwTa33R3x7R9HnPXliBfsG/Hyg1e06RMCLl8e8fUfRJzyual+fndXxF67Rfz+gRHHHR6xbfvf9woQB8M7gwABAmtRQIBYhi1ALPPTeoVAhnT9AkRABKYL9AaIbQhMiUAKCBDdBwQIECBAgAABAgQIECAwjEAbGp7/7YhPfi3iy1c91OoL7545QMzQ8EtXRHziq1Nt7rpvqt2pfxpxzHNW1Ji2bemDyyL+5VMR//CxqfP3fWLExhtE/Py6iF/fNNXXe98e8fh2g6shQkQrEIeZZecQIECgXECAWGYoQCzzG6vWueIqt5ps3wfXDj5XjuUWq7m6Kt91mKurHARmEhAgujdmEhAgujcIECBAgAABAgQIECBAYEaBnmDup9dGvO4fIr7/y4itNo140X4RP/ttxLd+FDFTgHjrnREnvCfii1dEbLphxPP3jbjznogLL+8TIE48dBVX/Czi2HdFbL9lxHveHPG0x0VMTETcc3/EP30y4r+fGfH2l0b8t+MiFq833PwJEIdzchYBAgRKBQSIZYICxDK/sWmd2xmefPLJzXvvXvva18aOO+7YbI+YW0BeeumlzTaUuZ3jiSee2GyZ6SAgQHQPjCogQBxVzPkECBAgQIAAAQIECBAYT4Fc/XfSZyOOelbEPo+fMvjz90ecesHMAWKuPnzXmREH7xXx7D0jNtso4n98LOLvPjxzgJgrHd99VsTffnhqleHrDl/V+7pbI078nxG33RVx+p/1rEIcMC0CxPG8b42aAIG1LyBALDMXIJb5jU3rfL/eJZdc0ryHMf+c77/Ld8UtWbJk5TsZ8z1vz33uc5tg0UFgJgErEN0bMwkIEN0bBAgQIECAAAECBAgQIDAXgfuWzBIgzrKl6KAA8Y57Iv7wn6dWOn74LyL2aP+b+RU1H1ga8VenT21xet7fRhzy1BVXP2AbUwHiXGZZGwIECIwuIEAc3ay3hQCxzG/sWl9//fVx0UUXxU9/+tNYunRpEyLmisNDDz00dtllF+Hh2N0Row9YgDi62bi0ECCOy0wbJwECBAgQIECAAAECBOYgMBkxORHR7z9bnzVAnKWrQQHi9bdGHP+eqQIf+NOIHbZevdh7Ph7x12esuopx0GsQBYhzmH9NCBAgMAcBAeIc0HqaCBDL/LQmQIAAgUoCAsRKkMoQIECAAAECBAgQIEBgvgrMkMytqQCxfddivv/w1D+N2Hqz1WHP+vLUuxX/8tiIP3/lcPACxOGcnEWAAIFSAQFimaAAscxPawIECBCoJCBArASpDAECBAgQIECAAAECBOa7wLQgcagAsU/4OGgFogBxvt9IxkeAwHwXECCWzbAAscxPawIECBCoJCBArASpDAECBAgQIECAAAECBMZMYKgAsY+JAHHMbhTDJUBg7AQEiGVTLkAs89OaAAECBCoJCBArQSpDgAABAgQIECBAgACBMRNY5wLEAS9BtIXpmN2ghkuAQGcCAsQyegFimZ/WBAgQIFBJQIBYCVIZAgQIECBAgAABAgQIjJnAWg8QewJC70Acs5vNcAkQeFgJCBDLpkuAWOanNQECBAhUEhAgVoJUhgABAgQIECBAgAABAmMmUD1ATL+JiOtvjTj+PRFLH4z4wDsidt5uddj3fDzir8+IOPVPI455zorPrUAcszvQcAkQWFcFBIhlMyNALPPTmgABAgQqCQgQK0EqQ4AAAQIECBAgQIAAgTETWFMB4h33RPzhP0d8/5cRH/6LiD12XRX2gaURf3V6xL98KuK8v4045KkCxDG79QyXAIF1XECAWDZBAsQyP60JECBAoJKAALESpDIECBAgQIAAAQIECBAYM4HqAeLEFODkZMS7z4r42w9H/N8/jHj9ERETKz7Lz397S8Tx/xjxwIMRH3xHxKMfMRy8dyAO5+QsAgQIlAoIEMsEBYhlfloTIECAQCUBAWIlSGUIECBAgAABAgQIECAwZgJrKkBMxit+FnHsuyI23zjif701Yr/dp0LEe+6P+KdPRvz3MyPe8YqI//KaiEULh4MXIA7n5CwCBAiUCggQywQFiGV+WhMgQIBAJQEBYiVIZQgQIECAAAECBAgQIDBmAmsyQMxViGd8IeLPT4m4676IfZ8YsfEGET+/LuLXN0UcsU/EP70tYqdtV6APeP9hniVAHLMb1HAJEOhMQIBYRi9ALPPTmgABAgQqCQgQK0EqQ4AAAQIECBAgQIAAgTETWJMBYlIuXx7x9R9EnPK5iK9cFfG7uyL22i3i9w+MOO7wiG03Hw1cgDial7MJECAwVwEB4lzlptoJEMv8tCZAgACBSgICxEqQyhAgQIAAAQIECBAgQIDAzAKDVgi2n09GTE5E9LzycKDqoNJtAQHiQEonECBAoIqAALGMUYBY5qc1AQIECFQSECBWglSGAAECBAgQIECAAAEC4yIwW2I3bJo33Wqu7UYwFyCOgOVUAgQIFAgIEAvwrEAsw9OaAAECBOoJCBDrWapEgAABAgQIECBAgACBsRDIsC+PfssEZwkCq2eEIxYUII7F3WmQBAisAwICxLJJsAKxzE9rAgQIEKgkIECsBKkMAQIECBAgQIAAAQIECKw5gTlsbTr9YgSIa256VCZAgECvgACx7H4QIJb5aU2AAAEClQQEiJUglSFAgAABAgQIECBAgACBdVpAgLhOT4+LI0BgHgkIEMsmU4BY5qc1AQIECFQSECBWglSGAAECBAgQIECAAAECBNZpAQHiOj09Lo4AgXkkIEAsm0wBYpmf1gQIECBQSUCAWAlSGQIECBAgQIAAAQIECBBYpwUEiOv09Lg4AgTmkYAAsWwyBYhlfloTIECAQCUBAWIlSGUIECBAgAABAgQIECBAYJ0WECCu09Pj4ggQmEcCAsSyyRQglvlpTYAAAQKVBASIlSCVIUCAAAECBAgQIECAAIF1WkCAuE5Pj4sjQGAeCQgQyyZTgFjmpzUBAgQIVBIQIFaCVIYAAQIECBAgQIAAAQIE1mkBAeI6PT0ujgCBeSQgQCybTAFimZ/WBAgQIFBJQIBYCVIZAgQIECBAgAABAgQIEFinBQSI6/T0uDgCBOaRgACxbDIFiGV+WhMgQIBAJQEBYiVIZQgQIECAAAECBAgQIEBgnRYQIK7T0+PiCBCYRwICxLLJFCCW+WlNgAABApUEBIiVIJUhQIAAAQIECBAgQIAAgXVaQIC4Tk+PiyNAYB4JCBDLJlOAWOanNQECBAhUEhAgVoJUhgABAgQIECBAgAABAgTWaQEB4jo9PS6OAIF5JCBALJtMAWKZn9YECBAgUElAgFgJUhkCBAgQIECAAAECBAgQWKcFBIjr9PS4OAIE5pGAALFsMgWIZX5aEyBAgEAlAQFiJUhlCBAgQIAAAQIECBAgQGCdFhAgrtPT4+IIEJhHAgLEsskUIJb5aU2AAAEClQQEiJUglSFAgAABAgQIECBAgACBdVZgYv3tY6PDblhnr8+FESBAYD4JCBDLZlOAWOanNQECBAhUEhAgVoJUhgABAgQIECBAgAABAgTWWYFFO70uFu912jp7fS6MAAEC80lAgFg2mwLEMj+tCRAgQKCSgACxEqQyBAgQIECAAAECBAgQILBOCkxssFNsdND3Itbbcp28PhdFgACB+SYgQCybUQFimZ/WBAgQIFBJQIBYCVIZAgQIECBAgAABAgQIEFi3BNbbJhZuuV8sfsopMbH4EevWtbkaAgQIzGMBAWLZ5AoQy/y0JkCAAIFKAvvss09T6fLLL69UURkCBAgQILD2BXxBXfvmeiRAgACB+gKeZ/VNVSRAgACBtS/geVZmLkAs89OaAAECBCoJCBArQSpDgAABAp0K+ILaKb/OCRAgQKCSgOdZJUhlCBAgQKBTAc+zMn4BYpmf1gQIECBQSeAxbz4sfvfMbSpVU4YAAQIECBAgQGBdEdhq8aax73aPi/9zwInxiI2892tdmRfXQWA2Af/C1f1BgAABAvNBwPOsbBYFiGV+WhMgQIBAJQEBYiVIZQgQIECAAAEC66jAIzfaKr7x0n+ILRdvso5eocsiQKAV8C9c3QsECBAgMB8EPM/KZlGAWOanNQECBAhUEhAgVoJUhgABAgQIECCwDgu86rEHxfsOeus6fIUu7f9n706gLavqO/HvV1XUABTFDAKCTEZAFBUBBVFBBAdIjKJEBVEENPy7O8M/Scf84+penaTzt3ulOwMqg4CKAxG1I4oMMixxlr+KExgVUMGBSSaBqgLef/1O1S1vvXr1pv177Pvu+9y1soS6d//2Pp99qL3O+WafQ4BACLjh6jwgQIAAgWEQsJ7VzaIAsc5PawIECBBIEhAgJkEqQ4AAAQIECBAYYIHtlq4oP3z9ewd4hIZGgIAA0TlAgAABAsMiIECsm0kBYp2f1gQIECCQJCBATIJUhgABAgQIECAw4AL3vuUjAz5CwyNAwA1X5wABAgQIDIOA9axuFgWIdX5aEyBAgECSgAAxCVIZAgQIECBAgMCACwgQB3yCDI+AR5g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IAFtlu6ovzw9e8d4BEaGgECIeCGq/OAAAECBIZBwHpWN4sCxDo/rQkQIEAgSUCAmASpDAECBAgQIEBggAX+YK/Dy3sOf/sAj9DQCBAQIDoHCBAgQGBYBASIdTMpQKzz05oAAQIEkgQEiEmQyhAgQIAAAQIEBlRgp023Ll/6/XeVLRdvNqAjNCwCBHoCbrg6FwgQIEBgGASsZ3WzKECs89OaAAECBJIEBIhJkMoQIECAAAECBAZMYOsly8tzt9+r/NNhp5Udlm05YKMzHAIExhNww9V5QYAAAQLDIGA9q5tFAWKdn9YECBAgkCRw4IEHdpWuv/76pIrKECBAgACBJ17ABeoTb65HAgQIEMgXsJ7lm6pIgAABAk+8gPWszly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0pj0woAACAASURBVK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J4/hv+sSzb761J1ZQhQIAAAQIECBAYNoEtlpWy384Lyx+/fEnZZvORYTs8x0NgoATccB2o6TAYAgQIEJihgPVshnBrmwkQ6/y0JkCAAIEkAQFiEqQyBAgQIECAAIEhF9h2+Ug5562blggUfQgQmB0BN1xnx1VVAgQIEHhiBaxndd4CxDo/rQkQIEAgSUCAmASpDAECBAgQIEBgHgi8dP9F5S+OXTIPjtQhEmgj4IZrG3e9EiBAgECugPWszlOAWOenNQECBAgkCQgQkyCVIUCAAAECBAjMA4GtNhspF/+nTefBkTpEAm0E3HBt465XAgQIEMgVsJ7VeQoQ6/y0JkCAAIEkAQFiEqQyBAgQIECAAIF5InDVOzabJ0fqMAk88QJuuD7x5nokQIAAgXwB61mdqQ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ECiwGjUGi1lZGR6Rbt20bSv7VRK9NpN5bcCxOnNiV8TmI6AG67T0fJbAgQIEBhUAetZ3cwIEOv8tCZAgACBJAEBYhKkMgQIECBAgACBLIFI86aS5G2kv/7wcDpDmmo7AeJ0VP2WwPQE3HCdnpdfEyBAgMBgCljP6uZFgFjnpzUBAgQIJAkIEJMglSFAgAABAgQIZAnUBoh1+eOkRyFAnJTIDwjMWMAN1xnTaUiAAAECAyRgPaubDAFinZ/WBAgQIJAkIEBMglSGAAECBAgQIJAl0BcgnnfasrLbtgumVPmhVaX802UryxXffbTbwPg7T1pQ3vn7S8uOKza+nbHX5srvPtr1MZVdiALEKU2HHxGYkYAbrjNi04gAAQIEBkzAelY3IQLEOj+tCRAgQCBJQICYBKkMAQIECBAgQCBJYHR0tIysffnhmW9eVnbdZuIAceGCUpYsKuVX942W//bJR8r3b3+8e3fiAbstLH953JKy7XIBYtLUKENg1gXccJ11Yh0QIECAwBMgYD2rQxYg1vlpTYAAAQJJAgLEJEhlCBAgQIAAAQJJAlPZBdjrapetR8rfHL+s7LLNSLnme4+Wv/m3ld1XERke9fRF5T8es6QsGCnlnKtXlf/z/62ecIRT7dcOxKSJVobAOAJuuDotCBAgQGAYBKxndbMoQKzz05oAAQIEkgQEiEmQyhAgQIAAAQIEkgSmGuRFd3/w/E3KSYctLr9ZOVr+92dXlut+8Fi3+zA+v/ecTcqpRywuj4+uebRp7zGlGxvmVPsVICZNtDIExhFww9VpQYAAAQLDIGA9q5tFAWKdn9YECBAgkCQgQEyCVIYAAQIECBAgkCgQYV58emFgr3Tf6xHLssWl/K83Lit777igfOVHj5W/+tdH1nuH4cmHLy4nPG+Tct9Do+W/f2pl+dZPHtvoCNd21+1cnOwjQJxMyPcEZi7ghuvM7bQkQIAAgcERsJ7VzYUAsc5PawIECBBIEhAgJkEqQ4AAAQIECBB4ggVedeAm5a0vXtyFhmdfvbJ86huPrhcg/oejF5fjnr1J+cW9o+UdFz1cbrunFxOuP9AulOxPJic5DgHiEzzRuptXAm64zqvpdrAECBAYWgHrWd3UChDr/LQmQIAAgSQBAWISpDIECBAgQIAAgVkW6OK/0d/uSvxfJy4rz3jygvLd2x4v//mjD5eHV60/gD99+ZLy8gMWlV//ZrQ8srqU7bcYKQsXlPLY46X85K7Hyye+vrp89oZHu0bdjseRNe9OnOwjQJxMyPcEZi7ghuvM7bQkQIAAgcERsJ7VzYUAsc5PawIECBBIEhAgJkEqQ4AAAQIECBCYZYH+TYIRDJ5+xJKyeFEpH/jCqvKRL63ueu9/j+H/eP3S8uynLNzoqFY+WsrHvrK6nP/5NcmjdyDO8gQqT2AKAm64TgHJTwgQIEBg4AWsZ3VTJECs89OaAAECBJIEBIhJkMoQIECAAAECBGZboC9B/NvXLi2H7LWw/Ozu0fL/fGzN40nHvjfxL49bUg77nTU7EP/1K6u6R5zGexOPP3iT8pqDFpfNlpTuu3d9emX52o8fEyDO9vypT2AKAm64TgHJTwgQIEBg4AWsZ3VTJECs89OaAAECBJIEBIhJkMoQIECAAAECBGZRoH/34Yv3XVT+49FLyqZLMHF02AAAIABJREFUSvnYV1eXc69Zu4Nwbf9TeQzpyYcvLic8b5Pukaaf+sbq8s+XT30XokeYzuJEKz3vBdxwnfenAAACBAgMhYD1rG4aBYh1floTIECAQJKAADEJUhkCBAgQIECAwCwK9AeIf/W7S8qL91tU7rhvtPy3Tz5Sbvz542vfYThaRkY3/iLD/h2Ku2w9Uv7udcvKzluNlOtvfqz8xUcf6UY/lceYChBncaKVnvcCbrjO+1MAAAECBIZCwHpWN40CxDo/rQkQIEAgSUCAmASpDAECBAgQIEBglgT6Q72D9lxY/vyVS8qKTUfKld95tHv8aC/4K7H1cLSUkY1tQRztvl73/XmnLSu7bbugfOPWx8qffViAOEvTpyyBaQm44TotLj8mQIAAgQEVsJ7VTYwAsc5PawIECBBIEhAgJkEqQ4AAAQIECBCYJYH+APGPjllSXvGsReW+h3777sJet/27FF///E3K8QcvLr9ZOVr+6fI17zjsBY0RMNqBOEuTpSyBSgE3XCsBNSdAgACBgRCwntVNgwCxzk9rAgQIEEgSECAmQSpDgAABAgQIEJgFgQgFe7sK99lpQfnrVy0tO6wYKV/50WPlr/517a7B2FU45vGjL3zawvJHL1u6wXsSe0M87tmLymlHLClLNln/HYhTOQSPMJ2Kkt8QmJmAG64zc9OKAAECBAZLwHpWNx8CxDo/rQkQIEAgSUCAmASpDAECBAgQIEBgFgT6dxW+7cjF5VXP3aQ8vKp0uwqv/t6jG/TY+/2yxaX8/QnLytN3WVB+/ZvR8v7rVpVLvrHm9wfusbCccdSSsus2I+WuB0bLf//UyvKtn6y/Q3GiQxEgzsJEK0lgrYAbrk4FAgQIEBgGAetZ3SwKEOv8tCZAgACBJAEBYhKkMgQIECBAgACBWRDoBYLxyNG/OX5ZefI2I+XbP3u8/PEHH+566w8Yx/57vC8xHnkaOxbjdytXlxKPQ41dhwtGSln5aCkf+8rqcv7nV41ba2OHI0CchYlWksBaATdcnQoECBAgMAwC1rO6WRQg1vlpTYAAAQJJAgLEJEhlCBAgQIAAAQLZAn3p4MmHLy4nPG+TLgD8wBdWlY98afWa0G+0lHin4Xqfvnbx2NPjD96kPHv3RWXzpWsedfrI6lJuvevx8n++vrpc+d01uxLHrbOR4xEgZk+0egR+K+CGq7OBAAECBIZBwHpWN4sCxDo/rQkQIEAgSUCAmASpDAECBAgQIEAgWWDs7sLxyo8X/E2l3Qa1ptFIgJg80coR6BNww9XpQIAAAQLDIGA9q5tFAWKdn9YECBAgkCQgQEyCVIYAAQIECBAgkCww2a7AiTK/ydr2hho14jN2E+NEhyJATJ5o5Qj0Cbjh6nQgQIAAgWEQsJ7VzaIAsc5PawIECBBIEhAgJkEqQ4AAAQIECBCYLYHRte86XJvyTXWzYISI/Z/xHnU6OjK98DDqCRBna6LVJVCKG67OAgIECBAYBgHrWd0sChDr/LQmQIAAgSQBAWISpDIECBAgQIAAgQEX6ALFtSHkdHYcjj0sAeKAT7ThzWkBN1zn9PQZPAECBAisFbCe1Z0K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gcBWm42Ui//TpvPgSB0igTYCbri2cdcrAQIECOQKWM/qPAWIdX5aEyBAgECSgAAxCVIZAgQIECBAgMA8EHjp/ovKXxy7ZB4cqUMk0EbADdc27nolQIAAgVwB61mdpwCxzk9rAgQIEEgSECAmQSpDgAABAgQIEBhygW2Xj5RzT920LF865Afq8Ag0FHDDtSG+rgkQIEAgTcB6VkcpQKzz05oAAQIEkgQEiEmQyhAgQIAAAQIEhlRgi2Wl7LvzwvKnL19Stt58ZEiP0mERGAwBN1wHYx6MggABAgTqBKxndX4CxDo/rQkQIEAgSeDAAw/sKl1//fVJFZUhQIAAAQJPvIAL1CfeXI8ECBAgkC9gPcs3VZEAAQIEnngB61mduQCxzk9rAgQIEEgSECAmQSpDgAABAk0FXKA25dc5AQIECCQJWM+SIJUhQIAAgaYC1rM6fgFinZ/WBAgQIJAk8LeHPre8btOFSdWUIUCAAAECBAjMX4EFW6woy/bdv2z/R/+5LNxm2/kL4cgJEJixgBuuM6bTkAABAgQGSMB6VjcZAsQ6P60JECBAIElAgJgEqQwBAgQIECBAYK3Aom23K7ue/aGyYPkWTAgQIDAtATdcp8XlxwQIECAwoALWs7qJESDW+WlNgAABAkkCAsQkSGUIECBAgAABAn0Cy496ednhz9/JhAABAtMScMN1Wlx+TIAAAQIDKmA9q5sYAWKdn9YECBAgkCQgQEyCVIYAAQIECBAg0CewcMuty+4fu5QJAQIEpiXghuu0uPyYAAECBAZUwHpWNzECxDo/rQkQIEAgSUCAmASpDAECBAgQIEBgjMBeV36FCQECBKYl4IbrtLj8mAABAgQGVMB6Vjcx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AwRAKjpYzG4YyU7h9G4n+n/9nryq9Mv5EWBAjMawE3XOf19Dt4AgQIDI2A9axuKgWIdX5aEyBAgECSgAAxCVIZAgQIECBAYDAFRiMAXJMDxj+MltHuX+MzOjKy7p/X/EF8G3nhmMBw3Z+vqTHVjwBxqlJ+R4BAT8ANV+cCAQIECAyDgPWsbhYFiHV+WhMgQIBAkoAAMQlSGQIECBAgQGCwBDYWBvaPsgsX16aLa5LDiY8hfh8B4hQzRAHiYJ0SRkNgLgi44ToXZskYCRAgQGAyAevZZEITfy9ArPPTmgABAgSSBASISZDKECBAgAABAnNTYPTxtaHgFFPBbifj1B5rKkCcm6eEURNoKeCGa0t9fRMgQIBAloD1rE5SgFjnpzUBAgQIJAkIEJMglSFAgAABAgQGQ2DtJsHeYBbv+pSy5WteXzZ99nPLwq23KSObLC73f/ZT5Y5/+Ls1P1m3C7GUkWWblm3edGpZ/qKjysKttiplwcIy+sgjZeUtPyr3fOCc8tD1X/1tmynsRBQgDsYpYRQE5pKAG65zabaMlQABAgQ2JmA9qzs3BIh1floTIECAQJKAADEJUhkCBAgQIECgvcCY3YFbvfaNZasTTioLlm+xLvgbXflIuf/yz5Q7/+V/rn0x4pqdhxEe7vRf/r4se9Zzu0eZjq5eVcpjj5WRJUu7f3/8gfvL3ee9p9z36U/+NkSc5JGnAsT2p4QREJhrAm64zrUZM14CBAgQGE/AelZ3XggQ6/y0JkCAAIEkAQFiEqQyBAgQIECAwAAI/Hb74dYnn1a2es0bysiSJeWxe+8p919xabnvkxeVR++687fj7Nt9uN3/9X+XFce+qvvugWuuLHf847vK6MMPleVHHlO2PfWMsnCb7crq239WfvHOPyurfnrrmp2Lk+xCFCAOwClhCATmmIAbrnNswgyXAAECBMYVsJ7VnRgCxDo/rQkQIEAgSUCAmASpDAECBAgQINBWoC8MXLrPfmXHd/y3smjHnbqw785/eld5+IZvbDi+tW1i9+GT/+ncsvgpe5RHvntDuf0df9yFh73Pit97bdn2lLeXkUWblF9f/OFy9/vevearvj7HO3gBYttTQu8E5qKAG65zcdaMmQABAgTGCljP6s4JAWKdn9YECBAgkCQgQEyCVIYAAQIECBBoK9C/m/A//nlZ8YrfK48/9Jty1zn/Uu6/9N/GH9vaNpsdcljZ/k/fURYuX1Hu/cRHy11n//N6v+8PGOM9iD//y//UfT86OlpGJniMqQCx7SmhdwJzUcAN17k4a8ZMgAABAgLE3HNAgJjrqRoBAgQIzFBAgDhDOM0IECBAgACBwRLoCxCf/O4LypK9n1Ye+c63ym1/8rZxx9m/eXD5S15WtvsPf1ZGNtmk/PqiD5Z73n/2mjZ9P9r5Xf/cvR9x1U9uKT996x9s8P14nQgQB+sUMRoCc0FAgDgXZskYCRAgQGAyAevZZEITfy9ArPPTmgABAgSSBASISZDKECBAgAABAu0EuvcRxisJR8qyZx9Udvzzd5aFW25V7vvMJ8viXXYtS/d9RhlZurSUxx8rj95xR7nv05/ogsJeQLj54UeU7f/oP5cFm2427g7EKC1AbDe9eiYwnwTccJ1Ps+1YCRAgMLwC1rO6uRUg1vlpTYAAAQJJAgLEJEhlCBAgQIAAgXYCfTsFe7sJFyxdWkYfe7SMbLK4jK5eVcqjj5aRJUtKWbCwCxIfuOry8qv/9792oeMmOz+57PS3/9D973jvQFy861PKjn/9d907Eu1AbDfNeiYwHwTccJ0Ps+wYCRAgMPwC1rO6ORYg1vlpTYAAAQJJAgLEJEhlCBAgQIAAgYEQ2PqNbylbvf7ktcHh6vLA1ZeXey44qzx6151l6T77le3/+C/L4t33Ko8/+EC565x/Lvdf+qlu3Dv82V+XCB9LGS0PXHNlueMf31VGH36obHrgwWWbt55Rluyxdxc2rhcgltj5OLLR4/YI04E4JQyCwJwScMN1Tk2XwRIgQIDARgSsZ3WnhgCxzk9rAgQIEEgSECAmQSpDgAABAgQINBMYLaNlZG2Qt/WbTitbve7EMrJwYXngmivKr/7+v6w3rs0OfWHZ/o/+oizccuvy4LVXll/+7V9333e7DP/qb8riPfbq/n105cpup2K3a7GU8viDD5YFW6wQIDabZR0TmB8CbrjOj3l2lAQIEBh2AetZ3QwLEOv8tCZAgACBJAEBYhKkMgQIECBAgEA7gb6NgL0AcXT16nLnP/+P8sDnPrtmXH2POd3lf59dlu73jLLyhzeVn/3hm9btIly07XZlm1P+sGx28KFlwebLSxl9fN07Ezc98JCy7IDnlIe/+fVy+5//hw1qjnfwdiC2OyX0TGCuCrjhOldnzrgJECBAoF/AelZ3PggQ6/y0JkCAAIEkAQFiEqQyBAgQIECAQDuBvnBwi6NfWbY7409KWbSo/PrDF5R7Ljxvg7Bv53f9c1n2rOeu2U14yglrHkQ6svFHkS556j7lSX/9d2XRDjuW+y/9t3LH//77tcfqEabtJl3PBIZTwA3X4ZxXR0WAAIH5JmA9q5txAWKdn9YECBAgkCQgQEyCVIYAAQIECBBoK7A2RNzskMPK9n/6jrJwiy3LfZd8otz5L/9zgwBx/R2IJ6+3O3G8g9jqhDeVrU98SymPPVbuOufMct8lH9+g5njt7EBse0roncBcFHDDdS7OmjETIECAwFgB61ndOSFArPPTmgABAgSSBASISZDKECBAgAABAo0FfrsbcJd/eG9Zuv8BZfXtPyu/eOeflVU/vXXd2Na9A3HFVuWBa64sv/rv7yz971AcexCbPvd5Zfs//suyaLvtyyPfvaHc/o4/LqMPPxTPRF336NONHbgAsfEpoXsCc1DADdc5OGmGTIAAAQIbCFjP6k4KAWKdn9YECBAgkCQgQEyCVIYAAQIECBBoK9CX5634vdeWbU95exlZsrQ8/K3/r/zqXf+1PHrXnWXpPvt1YeDi3fcqjz9wf7njn/5HefDaK8fdgbh416eUFce+uiw/8uiyYPkW5bF7f13uPPMf1vw+Pn2PTRUgtp16vRMYJgE3XIdpNh0LAQIE5q+A9axu7gWIdX5aEyBAgECSgAAxCVIZAgQIECBAoKnA6Oho6d5iuPZdhjv82V+X5UceU8rChd2jR0dXrSwjS5aUsmBh98/3XvyRcvf571075t+mj0/+l/PK4t32WPPbtbUevfOOcvf73l0euOqy3/5+zYsTJzxmOxCbnhI6JzAnBdxwnZPTZtAECBAgMEbAelZ3SggQ6/y0bijw2GOPlR/96Edlk002KbvvvnsZmeSiueFQ51zXjzzySDnvvPPKrbfeWk488cSy//77z/gYVq5cWX74wx+Wrbbaquy8884zrqPh4AvUzrUAcfDn2AgJECBAgACBKQqM2RW41etOLCte+aqyaLsduiBxdPWqsvq2n5Z7P3FRuf+yS/rCwNFSRhZ0/77ruR8psftwdOXK8uidvyoPfvm6ct8nL+p2MHaf6CM+U7gOEiBOcd78jACBdQJuuDoZCBAgQGAYBKxndbMoQKzz0zpB4EMf+lC54YYbxq20dOnSsuuuu5aXvOQlZbfddlsvJPze975XPvCBD5T4zamnnlp22WWXhNEoEQKZAeLVV19dLrvssi5APOOMM8oWW2wBeUgFaudagDikJ4bDIkCAAAEC81Ggy/YiDJx4Z+B6NNMIBCd6V+J43ALE+XgSOmYCdQJuuNb5aU2AAAECgyFgPaubBwFinZ/WCQK9ADF2Em666abrKsYOw9/85jelewTQyEh5znOeU1796leXhfHon1LKL3/5y3LOOed0bU455ZSy5ZZbJoxmdkv89Kc/Leeee24XekaYtmLFivU6nOz72R3db6tnBog33XRT+eAHP9gFwCeddFJ37D7DKVA71wLE4TwvHBUBAgQIEJjPAmMfZzquRV/YOIXXGa65PoqHpE4jmxQgzuez0LETmJmAG64zc9OKAAECBAZLwHpWNx8CxDo/rRMEegHiM5/5zPKGN7xhvYqrV68u1157bYmdTY8//ngXIB500EEJvbYpMVlAONn3T9SoMwPEJ2rM+pn7AgLEuT+HjoAAAQIECBAYR6BLBfufOLom+VsXLsa/jN2p2NuN2CsXTdY+sXRauxrXthcgOjMJEJiugBuu0xXzewIECBAYRAHrWd2sCBDr/LROEJgoQOxdWH/84x8vX/va18ree+9dTj755O69h3PxM1lAONn3T9QxCxCfKGn99AsIEJ0PBAgQIECAwNALdMFg7B5c+79P0AELEJ8gaN0QGCIBN1yHaDIdCgECBOaxgPWsbvIFiHV+WicITBYgRhff+c53usdg9r9Hb6KwLR5/Gn85xO7Fu+++u/v/7l2+fHmJXY4vfelL13uM5n333VfOPPPM7khOO+20Eu9WvO6668r999/fPS51jz32KMcdd1zZYYcdNjjaqPuTn/ykfOYznym33XZbiX7H6+dzn/tcueKKK8bVOvHEE8uvfvWrCb/ff//917X99a9/XS6//PLy/e9/v3tXYYxxp512Ki972cvKnnvuud57Iiebntjh+aUvfWnd8UYw+zu/8zud0Sc+8Yly6623lhhff/9RM/oN269//evlgQcemHAMvbl7ylOeUt7ylrdM+AjTXnAZj6eN395zzz0l7GIO47PzzjuXV7ziFd1x9n/6+3jlK19ZPvWpT5Wf/exnpdfnkiVLup/PxG48o913370ce+yx3dji/Z39RlMZS6/mF7/4xRLn30TnZ4y7d/7EvOy3337l05/+dLn55pu78y0e4fuCF7ygHH744WXRokXdeOJc65lts8023TtEDzjggLJgwYJ1bLNRczpzPd65KUCc7L9Y3xMgQIAAAQIEZiYgQJyZm1YE5rOAG67zefYdOwECBIZHwHpWN5cCxDo/rRMEphIgfutb3yof/vCHy3bbbVfe/va3l80337xsLECMEOqjH/1oF7DFuxMj0ItPBF0R1Gy//fblzW9+c4lgJT69ADHaRRgToVW8py/CmN47GOPPY+djBFK9T9S65pprujAvPptttlkXpD344INdsNPfT4SS3/3ud7t6//7v/9797mlPe1pZvHhxOfTQQ7sxTPT9Lrvs0vUR75iLY3vooYe6XZgxrgij4t/jWF/4wheWo48+et17IieanocffrgLZX/0ox91P+s/5hhfhE2rVq3aIECMYOr8888vd9xxx7hjiP5f/OIXrwsypxMq9QLECGMjLL7zzju7PpYtW7Zu/mJsr3vd67pArPfp9RFz8Oijj5aVK1d2X/WHljOxC6OLLrqoO5fGGsWYYv7uvffecQPEjY0lzoGeXxxLnMtxLvXOzwgn41yL+r1PL+yLEDvOz3icb7SLeY/5j8+znvWsbjyxUzfO3Tg3eudinBsxL0ccccSs1pzOXI93bgoQE/5CVYIAAQIECBAgMI6AANFpQYDAdAXccJ2umN8TIECAwCAKWM/qZkWAWOendYLAZAFihHERdEWI8/SnP717T2IELxsLEK+//vrysY99rGy99dbdLrYIHeMTwdcFF1zQ7faL9yjG+xQjWOkFiBEERWh10kkndTvd4hM71mJ80VeEeKeeeuq6YOfb3/52+chHPtIFOW984xvLbrvt1rWJUCfCzggKDznkkPKqV71qXZg22SNKJ/o+wrSzzjqrC5qibuy0i3AtwqcIxyLoisBrqu+JjPdKRvgZQVUEchFohkfUv/jii8uNN97YHU//7roI+MLwlltu2WAMER7FGCLECqfYFRmf6YRK/Y9OjQCsf1zxXcxr1FuxYkU5/fTTy7bbbrteH/EvO+64Y7djNOYwbOL47rrrrhnZfeELXyiXXHLJtIx6xzveWMImzo0Ii2NX5/HHH79uR2bM73nnndedpzG3saOw9+kFiL2Q+KijjurmPoLE+O6qq67qjjX+u4hditE2/jnCxZjjz3/+853V2972trLFFlt0ZWej5nTmery/OgSICX+hKkGAAAECBAgQGEdAgOi0IEBgugJuuE5XzO8JECBAYBAFrGd1syJArPPTOkFgYwFiBCIR/ESA84Mf/KALcfp3AW4sbItQ75vf/GY58sgju11X/Z/eTsb+nWm9ADF2a0X9pz71qeu1+fnPf17OOeecLpyLcHHfffft/jn+LL7r/Vl/o/jzs88+uwt5+oOumgDx0ksv7R4bGuN705vetMF7IGPnWbwrMnY+RlAUO+A29oljfc973tP5jhc4xi65GP8vfvGL9QLEXjgbj3WNcLb/XZQxX713Vb7oRS8qL3/5y7vupxMq9QeIv//7v9+FlP2fCDcjRI3dj/0hW/8jbuMxtL3dpb22M7GLIDgMYi7HBnpRd2NGE40lzpsrr7yyC/Yi5OuF271xRmAZj1/dZ599uvMqQsD49MK+CHlj7nt/Ht/1jzPOzQh8+7+POY65jj7f+ta3ll133XXWak5nrsc7NwWICX+hKkGAAAECBAgQGEdAgOi0IEBgugJuuE5XzO8JECBAYBAFrGd1syJArPPTOkGgFyBOVCrCw9e+9rXd+996n42Fcb2wJYKSCLliJ9tEn/5HmPYHLL02sQPyAx/4QLcjrxdK9vqOx6P2Hqna30cvCIvfRSgZwU98Zhog9kKiCPRiB+YznvGMDQ4pdlC++93v7h5becopp2zwnsD+BvHexnPPPbfbLRjj7+3k6/2mP8jr7UCMgDDC2QhhY4ffYYcdtsEYegHS3nvv3R13BIzTCZXG63dsJxEoxzsqYwdf7PyMXXkT9TFTu95cxTFM1SjGOp3jHXtsG2vbO6fjHZ4x//2fmJcLL7yw6zd2H8b7Dvs/vfM7/jdCyd5/Q7NRs+bYY8wCxIS/UJUgQIAAAQIECIwjIEB0WhAgMF0BN1ynK+ZD43TJAAAgAElEQVT3BAgQIDCIAtazulkRINb5aZ0g0AsQe+/065XsvdsvHkUZgVg8KrT/s7Ewrv8dfbETK4LECJtiV1c81jQCp/EClgivxgsQ47djw5b+x1RORtD/CNCZBogRDp555pndu/02Nsb4Lh6BGY8Xff3rX7/eOwLHjnGyoGe8IK//zyY75v4dnpP11V9rKgHiePUm6mOmdr2acf6EebwjcipjncrxxnHGI2TjMbjxmNwIAfs//X7jnX9j/Xv/DU0UII59V+NEAWLUn0nNqRz7ROeOAHGy/7J8T4AAAQIECBCYmYAAcWZuWhGYzwJuuM7n2XfsBAgQGB4B61ndXAoQ6/y0ThDY2CNMe+/8i0dFxmMbe7v4el1OFMZFQHPFFVeUb3zjG90jHnufCBCPOeaYEju5ekHiZDsQxwtwekFJBJRjg82xJPGI0NodiL1jjdobCxAnC336xzVZ0DNZgBi7OvsfXzr2mON9kSeccEJZsmTJtHbkzUaAOFO7mRiFw2TtYjznn39+9wjUeB/h7rvvXhYtWtQRRph48803FwFiwl8sShAgQIAAAQIECKwTECA6GQgQmK6AG67TFfN7AgQIEBhEAetZ3awIEOv8tE4QmOgdiJ/5zGfK5z//+Q0Cleh2st188ZvY2XX//fd371CM9/fFozvjE+9GPOKII7p/rgkQxwY9k3FMNuaNfT+VXXT94dvxxx9fnvvc5250OJOFXJMFiP27Kic75sn66m8/GwHiTO2+973vdY+uffKTn5y2A7H37szbb7+9exxuPG50wYIF6whm8gjTaDyT3YJ2IE525vqeAAECBAgQIDA8AgLE4ZlLR0LgiRJww/WJktYPAQIECMymgPWsTleAWOendYLAxgLEKH3XXXeVs846qwsBYyffQQcdtK7H8cK2xx9/vNvZFcHhZpttVmKHYO8Tf/bVr361fPKTn+ze+dd7d+FkAWL/O+Z670D88Y9/XN73vveVeDfjeO/H2xjLTAPEmb7Hb2Pj6L0DMR7LecYZZ5Qtt9xyvZ+OF+T1vwvyBS94QTn22GOnNPvZAeLll19errrqqll/B+Jtt91WzjnnnG53YNY7EHs1492T47kLEJ9bXrfpb/+bndIJ5kcECBAgQIAAAQKTCggQJyXyAwIExgi44eqUIECAAIFhELCe1c2iALHOT+sEgYkCxCh/6aWXlmuvvbbEuxDj8Z0RDMZnvDAugsZ4V+ADDzzQvTdxzz33XG+E47XpBYgPPvjguG16j1KN708++eTucaTxz+95z3tKfBe7yI466qgN3q0YIVw8JjUe49n7zDRA7HfYd999S+wA7A9H4/uvfe1r5eMf/3jZfvvty9ve9rZ1TuNNUW/8EdCODWbj9+H43ve+twtw+3cbfuELXyif+tSnylZbbVVOO+20ss0226xXPsLWsF++fPk6j5kGiOPtooxw+Nxzzy2xg++4444rhx12WNf/ZH30zqHp2PXvFoywtNdX74A3ZjTRWHrzH+fE2AAx7Da243Y2dgvORs3J5mGyvy68A3EyId8TIECAAAECBGYmIECcmZtWBOazgBuu83n2HTsBAgSGR8B6VjeXAsQ6P60TBCYLEOO9cGeffXa55557ul1vvSBnvDAudsn967/+a/nmN79Zdt111/KGN7yhC7vis3r16hK71+KRqBEsvuUtb+ne49cLEONRlzvttFMXmPWCsdj59/73v7/ccsstGzxGNcK0Sy65pHsEZYzrkEMO6f45gqBbb721fPjDHy6x0yz66dXrjTl+FwFc9Nf/mej7XpAZAd0LX/jCLrSM8Ud/N910U7noootKhF7jBYLjTVNv/LGL8nWve10XjEbgGfUvvvjicuONN3bN+gPE+C52hN5xxx0b+K5cubILwCLIjFA1/i8+0wmV+nc+rlixorzxjW8su+2227r5i3HF3IZn+PXmdrI+Zmo3E6OJxhLn2Lvf/e4S/3vwwQd3IWjMYe+dnV/84he7+fQOxIS/WJQgQIAAAQIECBBYJyBAdDIQIDBdATdcpyvm9wQIECAwiALWs7pZESDW+WmdIDBZgBhd9HZL9QdHE70v8IILLig///nPu0CstxsuwsAIETfddNNuJ2GENPHpBYixoywCvwjCem1ip16EkmPbRLv48wgQv/zlL3ehTzwONHaWRR/RV+wQfNnLXlbicZ8xjvj0drXFoyzj+2gTgd/Tn/70KX0fQeFHP/rRrn4ETzGuXn/Rx/Oe97wuzBy7O3G8aYp2EbbecMMN3dcxlnhcZ+zyi+OIf47jH/u+wxh7hKrh1u/bs4pQNHx7j0WdLNzrH1t/gBg7TeM4e4+i7c1fHFsEngcccMC6plPpYyZ2MccRWvYWmn6jGEcEwatWrVrPaLKxXHPNNeWyyy7rzpnw651z8c9bb711ufvuu7tgOQLSmN/+8/+Zz3xmF4qP/XgHYsJfREoQIECAAAECBIZYQIA4xJPr0AjMkoAbrrMEqywBAgQIPKEC1rM6bgFinZ/WCQJTCRD7Hxf50pe+tNvdNtHjQCMc+9KXvlRiR1cEXb2ALx5hefTRR6/buRbD738HYoRlN998c7eLLnbbRUi0xx57dDvFdthhhw2ONurG+xA/+9nPdoFlBE4R7O2+++7lFa94RXnSk560QZsI4CIEjF1xEUCddNJJZZ999ln3u8m+jx2ZsZPy+9//frdzLcYYgVOElbGzshdWTmVqek7XXXdd99jSGPvee+/djf2KK67owsWxAWLU7e2Yi+/DKfqMHYOHHnpoef7zn9/V6X0mC9T6x9kfIL7+9a/v+rn66qu7OYpPPMY2xjb20bRT7WMmduMZxfzGefjpT3+6223abzTZWHrnTDxWNR7FGp8IxuOc3m677bpHtIZn/w7V2Xjc6GzUnOzYJzsnPcJ0MiHfEyBAgAABAgSmL7Bwy63L7h+7dPoNtSBAYF4LuOE6r6ffwRMgQGBoBKxndVMpQKzz03oIBPoDxHjHYjz61KeNQH+AOF5w2WZU4/caY42wL4LsQR/rILlNNBYB4lyZKeMkQIAAAQIE5pLA8qNeXnb483fOpSEbKwECAyDghusATIIhECBAgEC1gPWsjlCAWOen9RAICBAHZxIHLUCMHaWxIzRC5bE7O3s7YGMH6Omnn1523HHHwYGcoyMRIM7RiTNsAgQIECBAYGAFFm27Xdn17A+VBcu3GNgxGhgBAoMp4IbrYM6LUREgQIDA9ASsZ9PzGvtrAWKdn9ZDICBAHJxJHLQA8dprr+3eV3jYYYeVo446qns3ZHziUajx6N0IEeP9lfFewqm8d3JwpAdzJALEwZwXoyJAgAABAgTmnsCCLVaUpfs8vezwJ+8oC7feZu4dgBETINBcwA3X5lNgAAQIECCQIGA9q0MUINb5aT0EAgLEwZnEQQsQ77777nL++eeXO+64owsIN9988+59mvHex/jf7bffvrz5zW/u3mHoUy9w4IEHdkWuv/76+mIqECBAgACBRgIuUBvB65YAAQIEUgWsZ6mcihEgQIBAIwHrWR28ALHOT+shEBAgDs4kDlqAGDKrV68uX/nKV8qXv/zlEoFifFasWFEOOuigbmfi0qVLBwdwjo9EgDjHJ9DwCRAgQKATcIHqRCBAgACBYRCwng3DLDoGAgQIELCe1Z0DAsQ6P60JECBAIEngH/9k5/LWI3+eVE0ZAgQIEGgmsMm2ZeFWzytLnnFWGVnypGbDaNWxC9RW8volQIAAgUwB61mmploECBAg0ErAelYnL0Cs89N6HgnEIytvvPHG8rnPfa7cfvvt3SMsY/fZnnvuWQ499NCy1157DYVGHFu842/vvfde986/oTiwITmI2AV52223deddPFJ1kD4rV64sP/zhD8tWW21Vdt5552kPTYA4bTINCBAgMNACI0t3KZsefkMpm2w90OPMHpwL1GxR9QgQIECghYD1rIW6PgkQIEAgW8B6VicqQKzz03qeCERYeNVVV5Urr7yyCw7Hfo488shy9NFHz3mN+++/v5x55pldgHjMMceUI444Ys4f0zAdQAR05513XrnlllvKs571rPIHf/AHA3V4V199dbnsssu6APGMM84oW2yxxbTGJ0CcFpcfEyBAYE4ILNrlTWXJMy+YE2PNGqQL1CxJdQgQIECgpYD1rKW+vgkQIEAgS8B6VicpQKzz03qeCNx1113lrLPOKhGwveAFLyhHHXVUtzvvscceK7/85S+7f952223nhMZE73yM9/1deOGF5Uc/+lE54YQTyv777z8njmm+DDLC63/7t3/r3skYgfWLX/ziJ/zQP/ShD5UbbrihvPSlLy0veclL1uv/pptuKh/84AfLbrvtVk466aRpvx9SgPiET6cOCRAgMOsCI4t3KJse9ctZ72eQOnCBOkizYSwECBAgMFMB69lM5bQjQIAAgUESsJ7VzYYAsc5P63kiEMHIBRdcULbZZpvy9re/feAeHTmdaZgoQJxOHb+dnwITBYi1IgLEWkHtCRAgMJgCm71iw6c3DOZIc0blAjXHURUCBAgQaCtgPWvrr3cCBAgQyBGwntU5ChDr/LSeJwLf+c53up1VT3nKU8pb3vKWae+sGiQmAeIgzcbcG4sAce7NmRETIECgtYAAsfUM6J8AAQIECExfwA3X6ZtpQYAAAQKDJ2A9q5sTAWKdn9azKNALuqKL0047rXzve98r1113XfcY0YULF5Y99tijHHfccWWHHXZYbxSf+9znyhVXXFGe+cxnloMOOqh75OOdd95ZDjjggHXvjItHQf7kJz8pn/nMZ8ptt93WPYp0+fLlXZt4NOPSpUu7mr3gcLzD7D3CsdffeOHigw8+WOL7b33rW+Whhx4qIyMjZbvttuveLRjjWbBgwXqlY1w33nhj1+b222/v3rcYY9l33327R1bGu+XGfh555JHueOOxkg888EDXx4oVK8qhhx5anv/855dNNtlkyscSteIde7feems58cQTp/wI02h37bXXlq9//evdGGJ+dtppp/Kyl72s7Lnnnt2Ypvr5xS9+0R3Pv//7v5d4pGqMf/fddy+veMUrypOe9KQNyjz++OOdb7x/L+Y5zMaby17D3pzGXL/85S8vl19+eTfPvb6e85zndH8e7j/+8Y+7c6Q3F/FOv3iEbb9r/3mysYB5vNCt//z+wz/8w3LzzTd383733Xd3Q9155527Yw6//s9EAV4cQzze9Mtf/vK6OuOdC716YRXH+NnPfrb8/Oc/7/47GM+7N9Z77713A//+Y64N2u1AnOp/JX5HgACBuSUgQJxb82W0BAgQIEAgBNxwdR4QIECAwDAIWM/qZlGAWOen9SwK9O+U23TTTcs999zThTqLFi0qv/nNb7qgKP785JNP7nYG9j69QG/zzTcvK1eu7IKh+ERg9IY3vKFrd80113TBUXw222yzLvCKsC8ClO233768+c1v7h5XGuHiF7/4xfLrX/+6C3jit3vvvXf3+6c//ellv/3260KfCLzGhkcROsVjT+M4IpSJscZYekFiBFWvfvWru1rxib4jrIr+xhtX9B3j2nXXXdcd609/+tNy/vnndx69PqJOzyf6eM1rXtP10TuWVatWlXgka/zuqU99andMvWOZSYAYgVeM4Y477hj3OHvv6ptKiBhB4Mc+9rHOKeY63i0ZcxjjiuM7/vjju+C194nv4vff/va3u5By7FxG4BpmO+6447o2vZArvguLmI8IHOOfo5/4RGAZwV2cJ/GJcyl+1zuXDjzwwPXmbrLgbKIAMfqMsPWWW27pzu1ly5Z1IezGzu+NBYgPP/xwt0s23l8ZFnFM8enV2muvvbpQOOr3zrePf/zj6y4Ke3a94+z/bytqX3nllSX+N/47iP8eYswR6Ma7Pw8//PBufiZzmOyvCwHiZEK+J0CAwNwUECDOzXkzagIECBCY3wJuuM7v+Xf0BAgQGBYB61ndTAoQ6/y0nkWB/l1PEfacdNJJ3a6s+ESAEUFKBGi77LJLOfXUU9cFI71AL34XYV/sgouQIwKZCE8ibPrIRz7ShUJvfOMby2677dbVjODkwx/+cLfz7ZBDDimvetWr1u2cmygYGS9AjHAuxvfd7363POtZz+pCvAhYYgxR66KLLuoCvDim2F0YnwiQzj333O538eexw3LsuCLUikeoxm8izDnnnHO63XEvfOELy1FHHbVut2GEPB/4wAe6QKy/j6g30SNMpxsgxu8jJI2xh9krX/nKDY5z8eLF3fxE4DTR52c/+1l53/ve1wWGETpGKBU7NGOH4ec///ku8I05O/3009fNZwSu8V3ssuufyxhXBIthHefMW9/61i5cjE//rtL999+/CyUjrIy5+cY3vlEuvvjibm4ihDv44IO7XYARZMY4YmffJZdc0v0+dsX2jmmy4GyiADF29UW9CJNjPHHMcS6+//3v71x7O2d7Aex4tWK8EQZef/313ZgiKIwAPD4R8EawGDsMX/SiF3W7K+MTvw2jLbfccr3/tiIkDYNvfvObXYjaO996czfRDsjJHCb760KAOJmQ7wkQIDA3BQSIc3PejJoAAQIE5reAG67ze/4dPQECBIZFwHpWN5MCxDo/rWdRoBd0xc7A2GUYu+X6PxGIRIAWQVp/SNYL9GKn3imnnLIuWIy2vdAt2o4N1uL7+POzzz67C8F6QVX8+XQDxHjM6plnntkFQRFe9ULKqBVB1YUXXtjV7D0GNf48HsF52WWXdSFShGH9O/bicasRLkYAesYZZ3SBWQRD8djQGOuRRx65LiDrGUWg9NWvfrV75Oaxxx67ji4zQOyFUBF2jg2a4jhjDF/72tfWC67GO2X6fxuB62tf+9p1OzPj9xGQRQj2/e9/v3ts7WGHHVbuuuuuctZZZ3U7R9/0pjeVpz3taeuVjl2YYRZz+ru/+7vdY0f75zJ2z0UI2AsWe/1E8BqPkR0bPMb3MZ9xfkTN/ke8ThacTRQgxrkSIWbsFu3/xG7MCLTjPI5zqPdY3fFq9c7bCDnjt/27VKNm7EqMXaIRFr797W/vgtgvfelLJULbffbZpzzjGc9Yr+9f/vKXnW2EmfH7COB7HwHiLP6lpzQBAgSGVECAOKQT67AIECBAYKgF3HAd6ul1cAQIEJg3AtazuqkWINb5aT2LAhMFXWPDngjQYtdafPrfgRiPLO3/xI7FCJXi8Y69IKX/+94OvPhdhJa9UGq6AWL/Tr5432EEhWPfdziWLnZGRjgTIU8En/Eo1ZrPxhyyAsQI/WInZwRdvVBv7Hh7brETNDx772Mc+7teMBfBVb97/+/iHZixozOC5AgZ432LsYNuY+8d7D8XIiSLwDge5TpZ2Bc7Ha+66qp1j7wd7/yId0Qec8wx3bss4zNZzckeYTpe6Nc7VyM47IXG0dd4tXoWG3PuPYI05uzFL35xiXc5TvSZ6BwRINb8V6ktAQIE5qeAAHF+zrujJkCAAIG5LeCG69yeP6MnQIAAgTUC1rO6M0GAWOen9SwKTBYgRtfjhWQTBYj9j6+cbOhT3WG2sXcg9r/PL94nF+FO7PSKd9H13kPXP4ax77CLHXLxbsL4vwgTNxZAxuNcYww/+MEP1r3vrr9u792PvT/LChD7Q9LJLCcK+aLtVOZ6bB8TBX2930boGDsKn/zkJ6/bxTdZ2DfR+dN/zP27RyerOdsB4kRjnmhuYsdiBNfxGNhf/epX697x2GsT4eXYcFOAONnZ7nsCBAgQGCsgQHROECBAgACBuSfghuvcmzMjJkCAAIENBaxndWeFALHOT+tZFJhKqDTTADF2osVjHCf6xDvpZroDsVf3F7/4Rfn0pz9d4p2E8RjO+MSjSePdcvFYzR122GG9IcT75+LRktddd12JR1v2PjHWeH/doYceut6jPXsh5aOPPtq98y6Csl7QGH3Hoy2fiAAxAtKN7S6MY4j3VJ5wwgnduwTH+/R228V34+3GG69NL8gae3z9vx1vF99kYd9cDBCnYjHWsD+wjrmLx9D2/ptYtWpVuemmm7pzTYA4i3/JKU2AAIF5IiBAnCcT7TAJECBAYKgE3HAdqul0MAQIEJi3AtazuqkXINb5aT2LArMZIE62I27sYU33EaZj20d4GDu84hGc8d7Ae++9t0ToFo8qjdBvvE+8wy+Cx/hLLt7JF4+fPPDAA0sEmxHs9L8D8DWveU159rOfvd57E2f7Eab9u/H6d2vO5JSYylyPrTuVHYi9edtpp5269x2G+TAGiDPZgXjppZd279Dcfffdu3dIhk3v4xGmMzmLtSFAgACBjQkIEJ0bBAgQIEBg7gm44Tr35syICRAgQGBDAetZ3VkhQKzz03oWBSYLlSJQu/DCC7tAaKrvQPzxj39c3ve+93WPEI13IG677bZTOoLpBoixkzDe67do0aIumIldh71PfBfjjlDw4IMP7gLBOJb4fewkHG83XzyeNB7FuXjx4nL66aeXHXfcsYz3eM7+g5ntADFC0RjT/8/evYDrVpb1wr8n68RZQfAEohKmohQqqCmiqaigUGakoike08/9Vdv67LOsbWa7g9auru2HmmKmZZ6iVLQ0j3kWFU2tL80TCgIiCigsYK25r2fM9S7eNdec8x1zPvecz5jz/b372gRzjucez/g9Y637Gu/fMUY5jgc84AFx+umn97JcaKM+70AsgeX27ds7g7J+q/UOxPV4B+KkdyCWR5WWQLqcZwcccEB3np177rnxta99Lc4666w4/vjj91gWAeKKT2UDCRAgQGABAQGi04IAAQIECKw/AV+4rr81M2MCBAgQECBmnwMCxGxR9dIERiHGNddc092pVx77Of65/PLL4xWveEWU35999tm7Hze6VABUtj3nnHOijH3oQx8ap5xyyh7hXqlfgqoS+I0/bnO5AeIo3CvvMRzd+bZUuFeCsVGgc+aZZ8aJJ544MdAZzemoo47a/X6/0aAS7r3uda+LL33pS6v2CNOyrw9/+MPxtre9LQ455JDuOMtjVMc/JbC6+uqr46CDDtrLef52b33rW+OTn/xk3Pve9+5C1fHQtdQZ/f4Rj3hEPPjBD959B2YJH5/ylKd075Yc/5TA7FWvelX3GNfyuNj73e9+3a9X4w7Epda7rMVrX/va7pGg4+9NnBSQL/T41TL/hd5BWI7xla98ZXd8ZR3KHZfjn9Hvyzn9nOc8pwthy/n29a9/fcEA8Stf+Uq85jWv8QjTtL/NFCJAgMA6FZiNmJ2JmJktz2Bf+TEIEFduZyQBAgQIEGglIEBsJW+/BAgQIJApoJ/VaQoQ6/yMXkWBUcBSHvdZApHymMxRQFVCoxLKlDuo5j+OdNLjHEvo9fa3v717V2C5a+6+971v9+8lpCqByt/+7d92ActTn/rU3ftbboB45ZVXdoHO9773vXjgAx/YBZWjdwSW35Vw71vf+lY86lGPipNPPrlTHM27hHFPetKT4ogjjuh+Xu4e+9jHPtbN+dBDD41nPetZcfDBB8coYCrvqyvBVHlHYjmO4lZCvfK41HJMi70Dsbxjsezn2GOP3b2Ky30saQkHS4h72WWXRQkyn/CEJ3RhYvmUUPT888/vQsES1pb/v9Tnoosu6u4OLePG16Uc/8c//vHu+Mvdc+UOzMMPP7w7tlL/Qx/6ULfPcbNyHG9+85u7sLA4lvf4lbHlsxoBYnmcbAmmS0B92mmndXdklrUox/Ke97yne6dlme9qBYglpCwBa3k87vx1KOdbCR3L+VLOtUc+8pGdwxve8IYo79As7+EsAXz5s1WsP//5z8c//uM/dncs7rvvvou+A3GhoHeS7aS/Lv78uUfE0x9y8aTN/J4AAQIEViowLwjs/nP8Z+Xfy6ciLFxoagLElS6YcQQIECBAoJ2AL1zb2dszAQIECOQJ6Gd1lgLEOj+jV1FgFCCWoKsEeiWMGd3JVoKaEpqUx32W8KOEiKPPpACxjCthVAnlSqhTQpJyZ9bosaPl/YKnnnpqFwKN7oJbboBY5lICvDe96U3dHY0lPCxzHd2RV/5vefdcmXt5HGf5XHvttfHGN76xu2uw7LcEXmUu5bhLjfLvj33sY3c/brIcx3nnndc9yrPUK2PKI1PLcZRti1UJX+9617t24Vr5WfmUcSVQKvMb7eekk07q7upbboBY6pUgtIS5Zb1KvflrVMLfcpw3v/nNJ54tJdAqwV85htG6jI6//Pcv/MIvxN3vfvfddcrvyvYl9Bo3G50fN7vZzbr3+x155JG7x0wKuVbyCNPi/653vSs++MEP7j6nyjlbAtbyKWtZ5rRaAeLo/CnBdLl7cLQO5edlDmV+JSgu58/ofCvrVgLbEhSWTzlHy6NNy7YloC7nY/n3+Xf/lpCymJfflXO6rG85v8r6TLKddAIIECcJ+T0BAgRWKND3DsK+20XEMjYNAeIK180wAgQIECDQUMAXrg3x7ZoAAQIE0gT0szpKAWKdn9GrKDD+iMdy9+FXv/rV7m62EoiUMOzoo4+OM844o7uDavwzKUAs25bwo7wPsYQ+5fGOJVQrAUoJ9codWuXRo+OflQSIZXy5++uf//mfu1Bw9GjUEmrd//737x6pOborcbSvcgdYCdHe9773dY9ZLfNcal6j7csxX3HFFV2ZcsdduQuu7K8ESuXOstFdi6P9lGCx3Gn5jW98o/tROeZyd9pKAsQyvox797vfHZ/73Oe69SkB1lLHudRpc8kll3R3Fpa7S0uQWI7/uOOOi4c//OG7724cH7+QWQkxy52XJbArwVbftSzbrSRALOPKOfSRj3ykuyOyhN7FYLQW5VjKnYirGSCWORSvj370o908yp+f8inrX+7+LO85LHdFjn9G52c5v8vYEgje85737O6aLedHmff4XbKj43znO9/Z3RVaxtz5zneOJz7xiV0IL0Bcxb8QlSZAgMBKBZaT9K10HxPGCRBXCVZZAgQIECCwigK+cF1FXKUJECBAYM0E9NhghgUAACAASURBVLM6agFinZ/Rqygw6R1xq7hrpQkQaCDgDsQG6HZJgMDGFxgLEG/cEfH7fxPxkjdFPO3UiD98esR+W/d8ZOnsbMQXvhbx8ndEvP/CiG9eFvHjR0Y8/ISIJz884s5HRsws8xGnAsSNf5o5QgIECBDYeAK+cN14a+qICBAgMI0C+lndqgsQ6/yMXkUBAeIq4ipNYIACAsQBLoopESCw/gXGAsT3fibiiX8QcfW1YwHitpsOsQSMr35XxAtfO7fNve8ScdB+Ed+9KuJz/xVx6EERf/rsiMc8YC5E7HtzowBx/Z9GjoAAAQIEpk/AF67Tt+aOmAABAhtRQD+rW1UBYp2f0asoIEBcRVylCQxQQIA4wEUxJQIE1rfAWMJ38RURT/+TiA99fu6QRncg7rstYnRD4QcujHj870fc5aiIl/5SxD3vNBcU7twZ8e5PRzz3nIgjDot41a9F3L48Qb5ngihAXN+nkdkTIECAwHQK+MJ1OtfdURMgQGCjCehndSsqQKzzM3oVBQSIq4irNIEBCggQB7gopkSAwIYQGD269OVvj3jKIyL+4ry970C8/oaI33ltxP/+h4i/+c2In7nfnoe+/YaIF7wm4py3Rbzt9yIefI9dv+8RIgoQN8Rp5CAIECBAYMoEfOE6ZQvucAkQILBBBfSzuoUVINb5Gb2KAgLEVcRVmsAABQSIA1wUUyJAYEMIjB5d+qzT54K/U5+/9zsQr90e8cdvjPjMlyNe+OSIexyz96H/4d9FvPj1Ea/+9YjHPqg/jQCxv5UtCRAgQIDAUAR84TqUlTAPAgQIEKgR0M9q9CIEiHV+RhMgQIBAkoAAMQlSGQIECIwJjB5dWn5UHj36jUsjTnnewu9AXAruBz+ce4TpBz8f8ebfWThgXGy8ANEpSYAAAQIE1p+AL1zX35qZMQECBAjsLaCf1Z0VAsQ6P6MJECBAIElAgJgEqQwBAgR2CYw/uvT1z494yD0jPval5QWI5f2H37gs4hXvmHu86YvOjvjlR0ds3rRrJx5hutf55gLVH0ECBAgQ2AgC+tlGWEXHQIAAAQL6Wd05IECs8zOaAAECBJIEBIhJkMoQIDDVAuN53vijS3/rCXOhX98AcfS40hHmUbeM+J1fjHj0SRHbtvQPD8uW7kCc6lPSwRMgQIDAOhXwhes6XTjTJkCAAIE9BPSzuhNCgFjnZzQBAgQIJAkIEJMglSFAYGoFxsPD+Y8uve0t5lj6Bogvf3vEuz4ZsXM24r8ujvjmZRGn3jvixU+JuPPtlkcsQFyel60JECBAgMAQBHzhOoRVMAcCBAgQqBXQz+oEBYh1fkYTIECAQJKAADEJUhkCBKZeYKFHl45Q+gaI44jbb4g478MRL3pdxBGHzb1L8fa36s8sQOxvZUsCBAgQIDAUAV+4DmUlzIMAAQIEagT0sxq9CAFinZ/RBAgQIJAkIEBMglSGAIGpF1jo0aU1AWIZu2NHxB+8IaI82vTPnxPxtFN3VfQOxL3ONxeoU/9HEAABAgQ2hIB+tiGW0UEQIEBg6gX0s7pTQIBY52c0AQIECCQJCBCTIJUhQGCqBa68JuIZfxLxT5/qz/CeP474qWMnb//GD0Q87aURv35mxG8/MWLTpogQIAoQJ586tiBAgACBdSjgC9d1uGimTIAAAQKuz5LPAQFiMqhyBAgQILAyAQHiytyMIkCAwHiIVwLE335NxEWXLexy9bURn/yPiKNuGfFjt43YZybihU+OuMOt58Zd9aOI331yxB1vPTd+PB8cBYi/eVbE8x8fMTMjQFxI2Reu/kwSIECAwEYQ0M82wio6BgIECBDQz+rOAQFinZ/RBAgQIJAkIEBMglSGAIHpE+hxF+AIZa93IG6NiJmIq38U8dyXR7zjYxFv+K2IBx2/J+OijzDtoe0diD2QbEKAAAECBAYm4AvXgS2I6RAgQIDAigT0sxWx7R4kQKzzM5oAAQIEkgQEiEmQyhAgQGAJgb0CxG03bTy6w/Ah94j442dG3Pl2c7/buTPi3Z+OeO45Ebc6JOIvnxtxzBG7xvUILwWITkkCBAgQILD+BHzhuv7WzIwJECBAYG8B/azurBAg1vkZTYAAAQJJAgLEJEhlCBCYXoEeYd5SAeIPr4t46ZsiXvKmOcJ73yXioP0ivntVxOf+a+6xp6/47xEPOG55xALE5XnZmgABAgQIDEHAF65DWAVzIECAAIFaAf2sTlCAWOdnNAECBAgkCQgQkyCVIUCAwBICSwWIZVi52/AjX4x4/b9E/Ou/RXzzsoif/LGIR5wQ8aSHRdz+VsvnFSAu38wIAgQIECDQWsAXrq1XwP4JECBAIENAP6tTFCDW+RlNgAABAkkCAsQkSGUIECAwT6DHjYmraiZAXFVexQkQIECAwKoI+MJ1VVgVJUCAAIE1FtDP6sAFiHV+RhMgQIBAkoAAMQlSGQIECKymQEkjy2em/04EiP2tbEmAAAECBIYi4AvXoayEeRAgQIBAjYB+VqMXIUCs8zOaAAECBJIEBIhJkMoQIEBgIYFR8DcW/nV3Jo7fnjgbMTsz72cJmgLEBEQlCBAgQIDAGgv4wnWNwe2OAAECBFZFQD+rYxUg1vkZTYAAAQJJAgLEJEhlCBAgkCWwgrsNF9q1ADFrQdQhQIAAAQJrJ+AL17WzticCBAgQWD0B/azOVo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gARmtt4q9j/lOwOa0epPxQXq6hvbAwECBAisvoB+tvrG9kCAAAECqy+gn9UZCxDr/IwmQIAAgSQBAWISpDIECBAYkMDmI58c237yrwY0o9WfigvU1Te2BwIECBBYfQH9bPWN7YEAAQIEVl9AP6szFiDW+RlNgAABAkkCAsQkSGUIECAwEIGZfY+M/U/+fMSWQwYyo7WZhgvUtXG2FwIECBBYXQH9bHV9VSdAgACBtRHQz+qcBYh1fkYTIECAQJKAADEJUhkCBAi0FthyWGw65L6x7Sf+Mma23br1bNZ8/y5Q15zcDgkQIEBgFQT0s1VAVZIAAQIE1lxAP6sjFyDW+RlNgAABAkkCJ5xwQlfpggsuSKqoDAECBAgQWHsBF6hrb26PBAgQIJAvoJ/lm6pIgAABAmsvoJ/VmQsQ6/yMJkCAAIEkAQFiEqQyBAgQINBUwAVqU347J0CAAIEkAf0sCVIZAgQIEGgqoJ/V8QsQ6/yMJkCAAIEkgaN/6ZT43n0OS6qmDAECG1ng0G0Hxb1veaf4s/s/PW69/3S9X28jr+tGOTYXqBtlJR0HAQIEpltAP5vu9Xf0BAgQ2CgC+lndSgoQ6/yMJkCAAIEkAQFiEqQyBKZI4Lb7HxofefQfxSHbDpyio3aoQxdwgTr0FTI/AgQIEOgjoJ/1UbINAQIECAxdQD+rWyEBYp2f0QQIECCQJCBATIJUhsCUCTz+mJPjnJOfPWVH7XCHLOACdcirY24ECBAg0FdAP+srZTsCBAgQGLKAfla3OgLEOj+jCRAgQCBJQICYBKkMgSkTOHzfm8WXz3r5lB21wx2ygAvUIa+OuREgQIBAXwH9rK+U7QgQIEBgyAL6Wd3qCBDr/IwmQIAAgSQBAWISpDIEplDg+099wxQetUMeqoAL1KGujHkRIECAwHIE9LPlaNmWAAECBIYqoJ/VrYw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oIECcwkUf8CG7QB3w4pgaAQIECPQW0M96U9mQAAECBAYsoJ/VLY4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mcPi+N4svn/XyKTtqhztkAReoQ14dcyNAgACBvgL6WV8p2xEgQIDAkAX0s7rVESDW+RlNgAABAkkCAsQkSGUITJnA4485Oc45+dlTdtQOd8gCLlCHvDrmRoAAAQJ9BfSzvlK2I0CAAIEhC+hndasjQKzzM5oAAQIEkgQEiEmQyhCYIoHb7n9ofPTn/jhuvvWAKTpqhzp0AReoQ18h8yNAgACBPgL6WR8l2xAgQIDA0AX0s7oVEiDW+RlNgAABAkkCAsQkSGUITIHAodsOihNveUz8xUnPjFvtd/MpOGKHuJ4EXKCup9UyVwIECBBYTEA/c24QIECAwEYQ0M/qVlGAWOdnNAECBAgkCZxwwgldpQsuuCCpojIECBAgQGDtBVygrr25PRIgQIBAvoB+lm+qIgECBAisvYB+Vmcu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x18bZAAAIABJREFU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Tu94Q/j/3u9vSkasoQIECAAAECBAgQIECgvcDB+0Xc7YhN8d9P2xa3OHCm/YR6zsAXrj2hbEaAAAECgxbQz+qWR4BY52c0AQIECCQJCBCTIJUhQIAAAQIECBAgQGBwAocdNBN/+fT9owSK6+HjC9f1sErmSIAAAQKTBPSzSUJL/16AWOdnNAECBAgkCQgQkyCVIUCAAAECBAgQIEBgkAIPO25z/Mbp2wY5t/mT8oXrulgmkyRAgACBCQL6Wd0pIkCs8zOaAAECBJIEBIhJkMoQIECAAAECBAgQIDBIgUMOmIm3/Mr+g5ybAHFdLItJEiBAgMAyBQSIywSbt7kAsc7PaAIECBBIEhAgJkEqQ4AAAQIECBAgQIDAYAXe+5sHDHZu4xPzheu6WCaTJECAAIEJAvpZ3SkiQKzzM5oAAQIEkgQEiEmQyhAgQIAAAQIECBAgMFgBAeJgl8bECBAgQGADCggQ6xZVgFjnZzQBAgQIJAkIEJMglSFAgAABAgQIECBAYLACAsTBLo2JESBAgMAGFBAg1i2qALHOz2gCBAgQSBIQICZBKkOAAAECBAgQIECAwGAFBIiDXRoTI0CAAIENKCBArFtUAWKdn9EECBAgkCQgQEyCVIYAAQIECBAgQIAAgcEKCBAHuzQmRoAAAQIbUECAWLeoAsQ6P6MJECBAIElAgJgEqQwBAgQIECBAgAABAoMVECAOdmlMjAABAgQ2oIAAsW5RBYh1fkYTIECAQJKAADEJUhkCBAgQIECAAAECBAYrIEAc7NKYGAECBAhsQAEBYt2iChDr/IwmQIAAgSQBAWISpDIECBAgQIAAAQIECAxWQIA42KUxMQIECBDYgAICxLpFFSDW+RlNgAABAkkCAsQkSGUIECBAgAABAgQIEBisgABxsEtjYgQIECCwAQUEiHWLKkCs8zOaAAECBJIEBIhJkMoQIECAAAECBAgQIDBYAQHiYJfGxAgQIEBgAwoIEOsWVYBY52c0AQIECCQJCBCTIJUhQIAAAQIECBAgQGCwAgLEwS6NiREgQIDABhQQINYtqgCxzs9oAgQIEEgSECAmQSpDgAABAgQIECBAgMCCArOzu348c9Ovx/51TdQEiGvCbCcECBAgQKATECDWnQgCxDo/owkQIEAgSUCAmASpDAECBAgQIECAAAECewh0ueGu8HBmLDEsP+r+c/e/3DSsCxtndv1+Cc9RJtltMhsxXn+hYQJEJycBAgQIEFg7AQFinbUAsc7PaAIECBBIEhAgJkEqQ4AAAQIECBAgQIDAboESBE4K9Ubh3+woMFwgUOxF2mOcALGXpI0IECBAgECKgACxjlGAWOdnNAECBAgkCQgQkyCVIUCAAAECBAgQIEBglAnO3WHY87P7rsMeQeBCJfuElQLEnothMwIECBAgkCAgQKxDFCDW+RlNgAABAkkCAsQkSGUIECBAgAABAgQIENjruaQnHL0pnvyArXH0LfeJfbdE7JyNuPKHs/H+L90Yf/Wh6+Pa6+fQZndGzOwz9+8PvMum+NVT942D91sc9LtXz8YfvG17XPiNHQs9CXWvgQJEJycBAgQIEFg7AQFinbUAsc7PaAIECBBIEhAgJkEqQ4AAAQIECBAgQIBAjN8NePo9NsfTf3pbHLjv3OsOt98QsWmfiC2b5v7701/dES/8++u6EHE2ZmNm132Lp9x9c/zyI7bF/lsFiE4pAgQIECCwHgUEiHWrJkCs8zOaAAECBJIEBIhJkMoQIECAAAECBAgQmHKB8fDwrrfdJ37rZ/eN29x8Ji6/ejb+4p+2x0e/vCP22xrxvEftGyfdeVN3N+J5n7ohXv7e6/e4i/Dsk7fG435qS1xz3Wz8yfnb42Nf2bGkrEeYTvmJ5/AJECBAYHACAsS6JREg1vkZTYAAAQJJAgLEJEhlCBAgQIAAAQIECEy5wPgrDEch4I6dEa96//Vx3gU37NYpIeIfPm6/uPuR+8RFV8zGC958bXzrivIM07k3J/7SQ7bGY07c0j3qdPSY0qUTxIhJL130CNMpPzkdPgECBAisqYAAsY5bgFjnZzQBAgQIJAkIEJMglSFAgAABAgQIECAw7QJjCeILfnZb/PSxm+PbV87Gb77x2vjW98ovb/qMAsbrb4z4s3/aHu/7wo27Q8BfO21bnHb85vjGd3fGU1957cTssNy+uCt7XHRbAeK0n5yOnwABAgTWUkCAWKctQKzzM5oAAQIEkgQEiEmQyhAgQIAAAQIECBCYdoGxAPElZ+0b97zDpj1DwLFnjY7ec1jeh/h3H7shXvOh63ffRPh7Z+4b97vTpvjit3bGL//14gFin0eXjpZEgDjtJ6fjJ0CAAIG1FBAg1mkLEOv8jCZAgACBJAEBYhKkMgQIECBAgAABAgSmXGD8EaajEHD8DsTx3+8VIH7w+t13EY7Cx+/8YDZKwHjIATOxz0xEuVvxK5fujNf+6/VxwVfn3os4XnMpfgHilJ+cDp8AAQIE1lRAgFjHLUCs8zOaAAECBJIEBIhJkMoQIECAAAECBAgQmHKB8TsCR+8xvGHH3u9ALExPe9DWOPM+Wzqx7g7EsQDx3GfuF7c/bJ9FNa+6NuLcD2yPt3/2xrlteqSIAsQpPzkdPgECBAisqYAAsY5bgFjnZzQBAgQIJAkIEJMglSFAgAABAgQIECAw5QLjAeLxt98Uzz9jWxx20ExcfvVs/MU/bY+PfnlH7Ld1Ljx8+E9sif23RpSAsQSIf/XB63e/A/GlZ+0bd7/d3ONPX/ev18eH/3NHV+cXT9oaDztuc2zdHHHRFbPxgjfPvVuxR34YAsQpPzkdPgECBAisqYAAsY5bgFjnZzQBAgQIJAkIEJMglSFAgAABAgQIECBAYI+7AZ/6wLm7DEvgt3M2YvsNEfvsE7Ftc8QPt0f38/KZ/w7EpRif96htccpxm7vg8bUfuj7e+PEbBIjOOwIECBAgMDABAWLdgggQ6/yMJkCAAIEkAQFiEqQyBAgQIECAAAECBAjsFead+pOb4+dO3NI9knTTPhHXXh/x+W/uiE9/bUc85YFbu+3//J+2x3u+cGPMLOI3fofhTx2zKX7tkdvi5gfMxPmfvTH+17u291J3B2IvJhsRIECAAIEUAQFiHaMAsc7PaAIECBBIEhAgJkEqQ4AAAQIECBAgQIBAJ9DnkaL/98O3xhn33BJXXDMbL/6H6+ILF+1cVK/UK0VnZiLGH436zgtvjD95564AccJOBYhOTgIECBAgsHYCAsQ6awFinZ/RBAgQIJAkIEBMglSGAAECBAgQIECAAIHdAeIo8FuIpLwH8X89cb+40633ic9ftDN+9XXX7r77sASLDztuS1xy5c540XnX7X7HYalT7lBc7A7ESaGlANHJSYAAAQIE1k5AgFhnLUCs8zOaAAECBJIEBIhJkMoQIECAAAECBAgQILBbYKlA7zdO3xYPvfvmuP7GiFe9//r4+wtu2B0gPva+W+LJJ2+NnTsjXvm+7fG2z9y4h+rTf3ruvYo7dt70DsQ+7ALEPkq2IUCAAAECOQICxDpHAWKdn9EECBAgkCQgQEyCVIYAAQIECBAgQIAAgU5gdtfjRudzPPhum+MxJ26JH7/NPt3jSD/ynzvif7zluj22v/1hM/Gin98vjjx0Jr595Wy8/F+2x0e/vKMrVd6nePYDt8ZhB87EVy/bGb/797vuUFxkf+P7FyA6OQkQIECAwNoJCBDrrAWIdX5GEyBAgECSgAAxCVIZAgQIECBAgAABAgR2Cdx0/+FZ99sSZ95naxywLWLTPnO/LncPfvj/vzFecv72uPb6ucCxfEqoWD6n32NzPPVB2+Lg/SJ2zkZsv2Hud9u2zD3G9KprI879wPZ4+2fn7k5cLLAcXw4BopOTAAECBAisnYAAsc5agFjnZzQBAgQIJAkIEJMglSFAgAABAgQIECBAYC7Q2/W+wvLvZ5+8NR73U1tin5mIa66L+PJ3dsTbP3NDfPg/5+4qHA3oMsSZuYCwfE44elP8wn22xLFHbIryzsTy+x9tj/iPi3fEmz5xQ1zw1bnxu7LH3eMWWwIBopOTAAECBAisnYAAsc5agFjnZzQBAgQIJAkIEJMglSFAgAABAgQIECBAYC7U6/FI0VH4NwoMlzNuxLzUexbnL4UA0clJgAABAgTWTkCAWGctQKzzM5oAAQIEkgQEiEmQyhAgQIAAAQIECBAgsFtgUojYPbZ07I7DcbpJY7uwcdeA8QByKX4BopOTAAECBAisnYAAsc5agFjnZzQBAgQIJAkIEJMglSFAgAABAgQIECBAYM8AcV7Q12WGM3s+4nQhsvFwcPwuw90/X86th7t2IEB0chIgQIAAgbUTECDWWQsQ6/yMJkCAAIEkAQFiEqQyBAgQIECAAAECBAikC4zuVCyF+95tuNAkBIjpS6MgAQIECBBYVECAWHdyCBDr/IwmQIAAgSQBAWISpDIECBAgQIAAAQIECAxWQIA42KUxMQIECBDYgAICxLpFFSC2q1hEAAAgAElEQVTW+RlNgAABAkkCAsQkSGUIECBAgAABAgQIEBisgABxsEtjYgQIECCwAQUEiHWLKkCs8zOaAAECBJIEBIhJkMoQIECAAAECBAgQIDBYAQHiYJfGxAgQIEBgAwoIEOsWVYBY52c0AQIECCQJCBCTIJUhQIAAAQIECBAgQGCwAgLEwS6NiREgQIDABhQQINYtqgCxzs9oAgQIEEgSECAmQSpDgAABAgQIECBAgMBgBQSIg10aEyNAgACBDSggQKxbVAFinZ/RBAgQIJAkIEBMglSGAAECBAgQIECAAIHBCggQB7s0JkaAAAECG1BAgFi3qALEOj+jCRAgQCBJQICYBKkMAQIECBAgQIAAAQKDFRAgDnZpTIwAAQIENqCAALFuUQWIdX5GEyBAgECSgAAxCVIZAgQIECBAgAABAgQGKyBAHOzSmBgBAgQIbEABAWLdogoQ6/yMJkCAAIEkAQFiEqQyBAgQIECAAAECBAgMVkCAONilMTECBAgQ2IACAsS6RRUg1vkZTYAAAQJJAgLEJEhlCBAgQIAAAQIECBAYrIAAcbBLY2IECBAgsAEFBIh1iypArPMzmgABAgSSBASISZDKECBAgAABAgQIECAwWAEB4mCXxsQIECBAYAMKCBDrFlWAWOdnNAECBAgkCQgQkyCVIUCAAAECBAgQIEBgsAICxMEujYkRIECAwAYUECDWLaoAsc7PaAIECBBIEhAgJkEqQ4AAAQIECBAgQIDAIAUOOWAm3vIr+w9ybvMn5QvXdbFMJkmAAAECEwT0s7pTRIBY52c0AQIECCQJCBCTIJUhQIAAAQIECBAgQGCQAg87bnP8xunbBjk3AeK6WBaTJECAAIFlCggQlwk2b3MBYp2f0QQIECCQJCBATIJUhgABAgQIECBAgACBwQkcdtBMvOoZ+8dB+w5uagtOyBeu62OdzJIAAQIElhbQz+rOEAFinZ/RBAgQIJAkIEBMglSGAAECBAgQIECAAIHBCBy8X8SxR2yKXzttWxx64Mxg5jVpIr5wnSTk9wQIECCwHgT0s7pVEiDW+RlNgAABAkkCJ5xwQlfpggsuSKqoDAECBAgQWHsBF6hrb26PBAgQIJAvoJ/lm6pIgAABAmsvoJ/VmQsQ6/yMJkCAAIEkAQFiEqQyBAgQINBUwAVqU347J0CAAIEkAf0sCVIZAgQIEGgqoJ/V8QsQ6/yMJkCAAIEkgd+//4nx2P03JVVThgABAgSmXWCfg28W+x17XNzyV//f2HSLw9aMwwXqmlHbEQECBAisooB+toq4ShMgQIDAmgnoZ3XUAsQ6P6MJECBAIElAgJgEqQwBAgQI7CGw+bDD46hX/k3sc9DBayLjAnVNmO2EAAECBFZZQD9bZWDlCRAgQGBNBPSzOmYBYp2f0QQIECCQJCBATIJUhgABAgT2EjjolNPiVs/7nTWRcYG6Jsx2QoAAAQKrLKCfrTKw8gQIECCwJgL6WR2zALHOz2gCBAgQSBIQICZBKkOAAAECewlsuvmhccc3v3NNZFygrgmznRAgQIDAKgvoZ6sMrDwBAgQIrImAflbHLECs8zOaAAECBJIEBIhJkMoQIECAwIICx7zn42si4wJ1TZjthAABAgRWWUA/W2Vg5QkQIEBgTQT0szpmAWKdn9EECBAgkCQgQEyCVIYAAQIEBIjOAQIECBAgUCngC9dKQMMJECBAYBAC+lndMggQ6/yMJkCAAIEkAQFiEqQyBAgQICBAdA4QIECAAIFKAV+4VgIaToAAAQKDENDP6pZBgFjnZzQBAgQIJAkIEJMglSFAgAABAaJzgAABAgQIVAr4wrUS0HACBAgQGISAfla3DALEOj+jCRAgQCBJQICYBKkMAQIECAgQnQMECBAgQKBSwBeulYCGEyBAgMAgBPSzumUQINb5GU2AAAECSQICxCRIZQgQIEBAgOgcIECAAAEClQK+cK0ENJwAAQIEBiGgn9UtgwCxzs9oAgQIEEgSECAmQSpDgAABAgJE5wABAgQIEKgU8IVrJaDhBAgQIDAIAf2sbhkEiHV+RhMgQIBAkoAAMQlSGQIECBAQIDoHCBAgQIBApYAvXCsBDSdAgACBQQjoZ3XLIECs8zOaAAECBJIEBIhJkMoQIECAgADROUCAAAECBCoFfOFaCWg4AQIECAxCQD+rWwYBYp2f0QQIECCQJCBATIJUhgABAgQEiM4BAgQIECBQKeAL10pAwwkQIEBgEAL6Wd0yCBDr/IwmQIAAgSQBAWISpDIECBAgIEB0DhAgQIAAgUoBX7hWAhpOgAABAoMQ0M/qlkGAWOdnNAECBAgkCQgQkyCVIUCAAAEBonOAAAECBAhUCvjCtRLQcAIECBAYhIB+VrcMAsQ6P6MJECBAIElAgJgEqQwBAgSGLjA7G7MzETPdP+YmOzs7GzMxG+Wf5f+Nft7rUGZnb9psZlfBBQYe856P9ypXu5EL1FpB4wkQIEBgCAL62RBWwRwIECBAoFZAP6sTFCDW+RlNgAABAkkCAsQkSGUIECAwZIES9nUZ3/ygbzai5IBLBIATD6urLUCc6GQDAgQIECDQQ8AXrj2QbEKAAAECgxfQz+qWSIBY52c0AQIECCQJCBCTIJUhQIDAYAVKSLjY3YVdepgw88XruAMxgVcJAgQIEJgaAV+4Ts1SO1ACBAhsaAH9rG55BYh1fkYTIECAQJKAADEJUhkCBAgMVWAs29t61B3iNi96SWw54nZx43cvj0v/8IVx7ec+3c38ls/9zTj41DN6H8VV73pbXPan/3Nu+yVySAFib1IbEiBAgACB8IWrk4AAAQIENoKAfla3igLEOj+jCRAgQCBJQICYBKkMAQIEBigw/8mlt37Bi+PAkx/SPXJ0foB4+H/79TjolNOWPIqZfWZiZtu+MXvD9fG9150bV/7da+fyw/IuxUUeYypAHOCJYUoECBAgMFgBX7gOdmlMjAABAgSWIaCfLQNrgU0FiHV+RhMgQIBAkoAAMQlSGQIECAxRYOz9hDf72V+Iw5727JjZd79upvMDxD7Tv9XzXxQH/fQpccO3vhkX//avxw3fvmjp2w8jQoDYR9Y2BAgQIEBgTsAXrs4EAgQIENgIAvpZ3SoKEOv8jCZAgACBJAEBYhKkMgQIEBiawEKPLr3tkXHjpZfE5lvf9qYA8cJP93oN4r53vVvc+rdeHJtvcXh8/x/eFN99xV/MHfFYSLkQgQBxaCeG+RAgQIDAkAV84Trk1TE3AgQIEOgroJ/1lVp4OwFinZ/RBAgQIJAkIEBMglSGAAECgxKY3ZXrzXSzGj269IaLvxXXfenfukeVdncg/tEL49oLL7gpBJyd2373Z+w/D//l58XNHvmzcePll8Z3fv8Fcd2/f7F792GXU84bNl5CgDioE8NkCBAgQGDgAr5wHfgCmR4BAgQI9BLQz3oxLbqRALHOz2gCBAgQSBIQICZBKkOAAIGBCoweXVqm991XnxPbjj4mDj71jLEA8dOL30W46+7CrUfdIW7zopfEltseGVe//z1x6R/8ztzRjt3luNjhCxAHemKYFgECBAgMUsAXroNcFpMiQIAAgWUK6GfLBJu3uQCxzs9oAgQIEEgSECAmQSpDgACBoQiMPVJ0PPi75kPvje+8+AVxy+f+Zs8A8aZ08BZP+7/ikJ8/K3Zcc1Vc9md/FD/8yAfnQseYmfj4UwHiUE4M8yBAgACB9SDgC9f1sErmSIAAAQKTBPSzSUJL/16AWOdnNAECBAgkCQgQkyCVIUCAwBAEukeKzsbMrmeKjj+69JLf+X/i+m9+vVeAONuFg+XRpDOx5YjbxW3+xx/E1jseEz/6xEfi4hf82tyRTnj34YhDgDiEE8McCBAgQGC9CPjCdb2slHkSIECAwFIC+lnd+SFArPMzmgABAgSSBASISZDKECBAYBACN901OP/RpT/4hzd1M1zwDsRdgeBszOx6n+FNdQ553JPj0F98asSOHfHdv3xZ/ODtb+3q9MwPQ4A4iBPDJAgQIEBgnQj4wnWdLJRpEiBAgMCSAvpZ3QkiQKzzM5oAAQIEkgQEiEmQyhAgQKC1QJfolUnMxEKPLh1Nb9EAcVcq2IWI5eWGMzMxs9/+ceRLXxbbfvyucd2/XRjfeu6zdpXp8fLDXVsKEFufGPZPgAABAutJwBeu62m1zJUAAQIEFhPQz+rODQFinZ/RBAgQIJAkIEBMglSGAAECAxJY6NGlvQLEXSHirtsQ42anPyYOe8ZzIjZtiu+97ty48u9eO1em7+2HEe5AHNB5YSoECBAgMHwBX7gOf43MkAABAgQmC+hnk42W2kKAWOdnNAECBAgkCQgQkyCVIUCAQEOB8s7C0XsPD3rww+LwX35e7HPAgb1ndNW73haX/en/LC9QjJi56e7CI//05bHvccfH9V/7Slzyu8+PG759UXT7KpV3vWdx0k7cgThJyO8JECBAgMBNAr5wdTYQIECAwEYQ0M/qVlGAWOdnNAECBAgkCQgQkyCVIUCAQEuBsSeKHvigU+LwZ/1K9/jRhT4zmzbFzLZtETt3xOz27d3NhFe/551x+f9+6Vw4uCsY7ILI//brsc9++8eVb/nbuOLV/99cuf5PL+02FyC2PDHsmwABAgTWm4AvXNfbipkvAQIECCwkoJ/VnRcCxDo/owkQIEAgSUCAmASpDAECBFoKLOORoou+A7HUKJ9dAeJtX/wnsf997h83XnpJfOf3XxDX/fsX5x5dWu4/7G5B7PcRIPZzshUBAgQIECgCvnB1HhAgQIDARhDQz+pWUYBY52c0AQIECCQJCBCTIJUhQIBAc4F+twYuFiCO3314wP0fGLf81d+ITQffPH5w/j/E5X/xx3NHt4ygcsQhQGx+YpgAAQIECKwjAV+4rqPFMlUCBAgQWFRAP6s7OQSIdX5GEyBAgECSgAAxCVIZAgQIDEGgR8DXJ0C81fNfFAf99Cmx4/tXxqUv+b340ac+Nvfo0vKPnu8+FCAO4YQwBwIECBBYbwK+cF1vK2a+BAgQILCQgH5Wd14IEOv8jB6AwL/8y7/Eu9/97vjJn/zJeMITnrB7Rt/+9rfjyiuvjDvd6U6xrbxfx4cAgUELCBAHvTwmR4AAgSSBm+5OXDBA3LkzYp99un3td/y94la/8cLYfNjh8aNPfCQufsGvdT8fv0NxOZNyB+JytGxLgAABAtMu4AvXaT8DHD8BAgQ2hoB+VreOAsQ6v4mj/+Zv/iY+97nPTdxufIP5QdiyBk/hxgsFiFdddVW87GUv6wLERzziEfHgBz94CmUcMoH1JSBAXF/rZbYECBBYkcCkOxNnd0bMzAWIi34m1VhkoABxRStmEAECBAhMqYAvXKd04R02AQIENpiAfla3oALEOr+Jo88777z40pe+tMd2O3bsiB/+8Ifdzw444IDYtGnTHr8/9thj49GPfvTE2jaYE1goQLzhhhvi9a9/fXzlK1+Jxz3ucXHcccetCtdidz+OdjYKkB/2sIfFQx/60FWZg6LTLTDpHFxPOgLE9bRa5kqAAIEVCpTwr3wWffzobPeE0pmYWXgHKwwPSzEB4grXzDACBAgQmEoBX7hO5bI7aAIECGw4Af2sbkkFiHV+Kxr9zW9+M171qld1Y5/+9KfHUUcdtaI6Bs0JtAxQJu1bgOgsXW2BSefgau8/s74AMVNTLQIECAxYYLa8wXB2LiTclRN2jyXtplz+ucD7DUfBoQBxwAtragQIECCwkQR84bqRVtOxECBAYHoF9LO6tRcg1vmtaLQAcUVsiw5qGaBM2rcAMXetVdtbYNI5uJ7MBIjrabXMlQABAutPwB2I62/NzJgAAQIE2gn4wrWdvT0TIECAQJ6AflZnKUCs81vR6OUEiD/4wQ/iPe95T3z+85+P6667LrZs2RJ3vOMd45GPfGTc5ja32b3/8rtzzz03vvOd78RTn/rU+N73vtfdmXfFFVd02xx++OFx+umnx4//+I/H9ddfH//8z/8cn/nMZ+JHP/pR9wjVo48+Oh71qEctq+YRRxzRzePHfuzHFnQoc3r3u9/dvQPy6quvjpmZmW4e5X2Exx9/fOyzz4T324xVLf+r9P/6r/+Kd77znfHtb3+7+82tbnWrbv/FsxiNvzty5PH1r389fvEXf7H3I0wvueSSOP/88+NrX/talMegFpvb3va2ceqpp3bHWY5hvPb8A7/5zW/e7e91r3tdfP/739/L5Q53uEO3Pvvuu+/u3/Vd49GAa665plvbCy+8sFu/Sa4ju3e9611x8cUXR3mE7mLn0VIn9CioKo9jvdvd7hbveMc74qtf/WpX7+CDD46TTz457n//++/1SN5Sc+fOnfGFL3yhm/ell17a7eZmN7tZt/397ne/bj6jz7/92791fsWqnJNve9vb4qKLLur+u9ht27ZtwWmOxpXz4LTTTuvO8fKzso77779/3POe94yHP/zhe4wfX8uzzjqr+3PzoQ99KK699tp40pOe1B3nSudf5vGYxzym+zMw+rNWjrM8TrfMr5jN/xSnsq7ve9/74vLLL4+ydgcddFB3bhf30Xkz6Rx8znOe0/mWz3LXv6//cs/bPn9ZChD7KNmGAAECBFYqIEBcqZxxBAgQIDCNAr5wncZVd8wECBDYeAL6Wd2aChDr/FY0um+AWLZ7zWte070vsQQHJTjZvn377iDxzDPP7IK48hkFCt/61rfiFre4RVx22WXd9lu3bu3CuxIilDDsEY94RHz2s5/tgqQSqpQQr9Qvvy///bSnPS1ud7vb7VXzkEMO6QKNEoDst99+e9R87GMfu3seI5ASZJa5X3nlld1+DzzwwC5oGu3rJ37iJ6LMf7EwaBy2zO39739/FwiNjqO8O7LUKoFLmU8J0moCxPn7KBblWEfe5RhGx1kCqRIyffe7340SOBbL4lNC2DKXk046KT784Q93IVQJ2IpBCSFL4HvYYYd1QdsoMFvOGheTEp7+1V/9VZTwptQo8yzzGQWJ97rXvbrQavRezWL+1re+NUZ/UY7euVm2HwVrZ599dhfOTfqMAsRb3vKWXTBd7Eu4VY6z1Cqfsv+f//mf3yNEnD+HMqZ8RuflMccc04Wuxa58RgFWmeuNN97YrUH5LBS+js95NK6EuCUkL/Ma1Sh/PsqnhO/leEf7Gg/iyhqWtRp9RsHzSudfwvIS7pY/i2Wdyqe4LzSP8rNynG9+85u7/7FAGTdaqxIYlzmU+T3lKU+JW9/61p33UufgKaec0h3jSta/j/9yz9tJ59bo9wLEvlK2I0CAAIGVCAgQV6JmDAECBAhMq4AvXKd15R03AQIENpaAfla3ngLEOr8Vje4TIJa71175yld2gUa5a6qETiXsK6HNBz7wge6uphJG/dIv/VIX4owHISWsKGHXXe5yly6IKKHFa1/72u6uuvIpdyaVu61KIFN+X/ZR7vgq4eO9733vLoCaf6fd/JplfyXsKGFDqVfmUeZTPiXYK+94LGHXXe96124uowCl/Oyv//qvu32WYyp3EJZ9LfUpd5+9+tWv7gKhBz7wgVHCkRKelXCkhCjFovx7TYBYbMqcS91xu+JdgrP3vve9XTD7rGc9a487xyY9PnKpR5gud43LMZZ65U6+e9zjHl1QV+Zbws+yDm984xs7h3Ln3LHHHtuRXnDBBd06lVCt/LzcNVo+JYB6y1ve0oXJ5c7Kcmff+F2AC63H6FjLeo2vQzH6+Mc/Hm9/+9u787MEwyeccMLuEuVuuhL+lgC1hHLFsXxKCFnC0BKwlbtjS/BaPqMAq/x7CcvOOOOMbt7lOEsottj5Mj6u3OVX5lGC9zLuP/7jPzqf8mfhQQ96UHcHYPmM/7kpoWs5J+973/t24zZv3tyZ1My/BMflz1oJXcunBMrl/C/n8hOe8IQoQXr5lDmWO1/L+Vz+PD3xiU+M29/+9rvnOPqzVhzKe1NLuDj6LHUOrmT9J/mX8Ho5fzct5y9JAeJytGxLgAABAssVECAuV8z2BAgQIDDNAr5wnebVd+wECBDYOAL6Wd1aChDr/FY0uk+AWB7VWYLC8UBvtLMS/pTHlZYwYhTWjAchP/dzP9eFIOOf8vjPEsKVgKkEhKXu+OdTn/pUFzSN3+U1qWa5g+wVr3hFFwCVR02W8KV8RqFFuQNrFHCO7+srX/lKd3diCWme+cxndo8iXepT7qD7xCc+0YViJYAa3V1XxpTgpQRX5Y6/mgDxi1/8YhfMHXnkkd0jNcdDqnIH2DnnnNOFnuUOzfFHttYEiMtd46uuuipe9rKXdSFYCZFGAdPI4fWvf30XvpVHXT70oQ/tSD/60Y92j/8sQe4orBpZl7tEy/qVYPrZz3727gB4sbUYHWsJpp/85CfvtQ7nnXdeFySOB5LlLs2yj3LOlrUugdr450tf+lIXqJWfP+MZz+gCwlGAVe64K2NGgeOkP2yjcSWoLOPGQ7Yytpwj5VwZD4LHz/FiVsLp8bXPnn85X0fr9JCHPKT7HweUz2g/5VwrtsV4/DMK5cvdrj/zMz/TnaOjz1Ln4ErWf5L/cs/bSes2/nsB4nK0bEuAAAECyxUQIC5XzPYECBAgMM0CvnCd5tV37AQIENg4AvpZ3VoKEOv8VjR6UoA4CjXKduVxi/PDhLLTUWhwn/vcpwsEJ73zr9ztVsKn8pjEEj4dddRRe8x9PDQo708r72ebVLMUKIHMv/7rv3bvdSt3TZU70Eog9O///u97BFnjOxuvWwLQE088cVHHsm25M7BYLLbtQgFKn7n3Xbylaq00QKxd4/IeyRIULuc9kvOPt9xJVs6JMpeFzon520861lFIXYK7cg6Vux7L4zjLXZPlMaXlXJ5/l+NoDiVgLGFzueNw/B18898XudSaTRpXQroSBJfHm44C2EnnyWrMfyHHhQL8xfxLGFzuJh0F6ZPWZTGzxdZ/KceVnLd9/5yV7QSIy9GyLQECBAgsV0CAuFwx2xMgQIDANAv4wnWaV9+xEyBAYOMI6Gd1aylArPNb0ehJAeLoi/0S+k36jO66mxSETAqLxt8fV8Kf8hjFSTXL3OaHDeVno8Bv9A65hY7hDW94Q/f4zPG7sBbabtK8y5isALHcHVZCsPK40vKo1dF788bnNf+YJoU3iz3CdCVrXOZx4YUXdneKjt5feKc73am7s7AEdKP3+s13LKFuCcLK4zEvvfTS3e8rHG1X7gTNCBAXWquRz6TzeHwOk4LAxWpNGrfQ+TzpHF+N+S90zpRHvJbzbvwu2vnHWe6SLeF8eUdpWa9ittj5Pz52ueu/lONKz9tJ6z/6vQCxr5TtCBAgQGAlAgLElagZQ4AAAQLTKuAL12ldecdNgACBjSWgn9WtpwCxzm9Fo/sGiOXL+nI31/gjO+fvsDzW89GPfvTEsG9SEJcVIJY7HMtdbSX8XCpAnBS8jY5z0rwXC1AmBUPzHcujXcujUstfKOWuvnKH5qGHHtptVn735S9/uXu3Y3aAuJw1Hs35kksuiXe84x3dI2zL3MqnPHazPDq0PN5y/JGw5V175f2W5bGx5e6/o48+Og488MBuTLkTr7wbsJxfqx0gln2P3oO50B+abdu2xeMf//juXYeTgsDF/tBNGlcTIGbOf6FzfxQ0LxUgjv7eKMHhKORf7PwfGa1k/fsEiCs5b/v8ZSlA7KNkGwIECBBYqYAAcaVyxhEgQIDANAr4wnUaV90xEyBAYOMJ6Gd1aypArPNb0ei+AWLfR0uWSUwKzCYFcVkBYplLnzsQR4HJAx7wgDj99NMXdZw078UClEke83c4em9jCQ3LYzPL+xtHn9V4hGmf45p0cpXwsNxRWN7dWOZfQtsS0pX3NJa71Mpn9L66O97xjt279cZDvOXOYVLou9QdiEsFY/OPc1IQuJjLpHE1AWLm/Fd6B+Lo+Mr7Iss7HkdrudS6rGT9+wSIy/m7adJ5PP57AeJytGxLgAABAssVECAuV8z2BAgQIDDNAr5wnebVd+wECBDYOAL6Wd1aChDr/FY0elKA+KMf/She+cpXxsUXX7zoe//m73hSYDYpLFppgDh69OJavAPxrLPOiuOPP34v84xHmC71SNXVCBBXssblsaVl3ObNm7vwqNx1OPqU373+9a/v3j05ei9muRv03HPPja997WuxkN2kc2I+9KQA8Rvf+EYXHo/ukCvvQBy9229+6LXUH5xJQeBKA8TRe0BH4dftb3/7icH7asx/rd6BuNL1X8p/Jeftcv6SFCAuR8u2BAgQILBcAQHicsVsT4AAAQLTLOAL12lefcdOgACBjSOgn9WtpQCxzm9FoycFiKVoeZzmJz7xie5RmuWOsvnvtyt3n5XHE44eR7naAeKZZ54ZJ5544h7HWx7pWQKj8r7AM844I0466aTu96O7+UpoVB6NWR7DOv4pj9N8zWte0wVN5U6q8UduLgQ6siiPay2PEB1/pGt5b2H5/Sc/+ck93h83yWP+fkZ3RC70TsbLL788XvGKV8RVV12V9gjTlazx6B14t7nNbfa4A210LPODqXGDhQLE0Tos9xGmd73rXeNJT3rSXutw/vnnd+9ZLO9lPPvss7tHpn7nO9/p7Mq5Ws6he93rXnstcQmlyrb/h707AdqtKu9Evw4IhxkOs8hFCBoBQVAGbZmUMIQgSQwoKooyS9HVqTbp4XZ19e3qpO/NcNN1kyovEgQR4oDIJUpAQSUORLFEGQQ0oMEBUBQFwySgcOvZ+H5+Z/iGd6/nO2uf9/29VWlPPHs9a+/f2idPr+//7f3G/8SnNkCcK6yMeyTulW233bacc8453b+dhe6TpTj/NQWIDz74YOcUFqeeemr3nZazP6N/a/FLBfGa2le/+tUzfz1XsNt3/RfyH/f/No3zfyQFiONoOZYAAQIExhUQII4r5ngCBAgQmGYBP3Cd5tV37QQIEJgcAf2sbi0FiHV+vUYvJkCMoOCCCy7ovncvnu6L8BdrRRAAACAASURBVCUCt/g88sgj5aMf/Wj3vXYnnnhiefnLX75gELLQ02YLPYG45ZZblre+9a0lntqKTzzxFudw8803l2222aYLtFasWNH93exgcdVzj7DxkksuKQ899FA57LDDynHHHbfSk3RrAh1ZRLhy+OGHl6OOOqoLmyJEjcDquuuu6/48+zWTCwVDq84zCmG22GKL7jp33XXXEuFkPL0X1xkBT3zm+g7E+P7BePXpKAQb1R8FkwcddFA54YQTVrrWcdc4zOLJ1J/+9KcrOcRc8XfxXYf33ntved3rXtfZxvnHk5W33HJLF9JGqBdr9cwzz5TbbrutfOxjH+vWKu6rcb4DMQLHY445ppsjvi8y5vna177WOcWf3/SmN808KRr/+5VXXlluvPHG7qnJk046qeyxxx6dQ5xH3HcRSEXoF+cX57JQgDXXP7rRuKj9qle9qnMYrUd8X2Tcd3EPHX300eXII4/syix0nyzF+a8p8It5RgFs/DuKgDa+D3J0jpdffnnnEv/dqqH8qN6q92Df9V/If9z7dpz/IylAHEfLsQQIECAwroAAcVwxxxMgQIDANAv4ges0r75rJ0CAwOQI6Gd1aylArPPrNXoxAWIUju+2+8hHPtKFHBHaxBNTEQpEgBj/GU/kRSATTycuFITUBojxFGGEL/GfcS7x5wgR489xDqu+WjSe3IqnDCPYGp17hHwRWK167otBjKfHIoiKGlEvziNqRQgV31v4k5/8pCpAjNdbXnjhhd13CsYnXhMa5xnzRfAVfx49RTf7ScwIGOMpzLCI8CuC1gh44j/jM3oaM8ZHnQjKIhwahcHjrPGq90SEY6NzG90T8V2HEcSNnliNQDGuK6ziE2N+8YtfdNcTYWlcU/w5nnKNAGq+zyioinOP641ay5cv7/4c90N84gnDCLVnPyUac1x22WXlzjvv7I6Jc46x8YrNuG+j3hvf+May9957d3+/UIA11zmOxm244YbdfRFBYsw1+75b1WehfzcxV/b5z/XEYHhEUBjhbpz76N/ao48+2l1D3FPxPZY777zzSgTz3YN91n8x/uPet4v5Nx7HCBAXK+U4AgQIEOgjIEDso2YMAQIECEyrgB+4TuvKu24CBAhMloB+VreeAsQ6v16jFxsgRvEI4OJ7BiN8ibAjgoXtttuuHHHEEV1oF0+AxWehIKQ2QIxXYMYc119/fYla8YmnoeIJwrmCpzg+ng689dZbu9BzrnNfDGKEXN/+9rfLNddc070yNT7xVF08TRZhUXz/X80TiCPDON94mm70Ws14gjKetvvkJz/ZPW256pOEcV433HBD+cxnPtON2X777cvZZ59dNt988+4cI/iJc44n8CJoe8lLXtI94RjB2+iz2DWe7/gIlw4++ODu1ZarPgU5qh/BUJxDhGqveMUruqcYP/jBD3ZPWY6eWpxvLWYHX4ceemi56qqruice4xojjIwnEuMcZoeHo3qxRvEkZNw/8UrYcIvgMELw8B09vRrHLybAWtN5zh4Xr9SN87377rtXuuaYa7b9Qv9uluL85/suyTU5xb0U93bc66Pgefb1L3QPjrv+i/Uf975dzL9zAeJilBxDgAABAn0E1t9q67Lb5df0GTr2GBvUsckMIECAAIEBCuhnA1wUp0SAAAECYwvoZ2OTrTRAgFjnN9GjFxuuTDSCi5sRmC/4GgLTYoOvIZyrc1izgADRnUGAAAECSyWw+VG/U3b4j/9tqcqvVNcGda0wm4QAAQIEllhAP1tiYOUJECBAYK0I6Gd1zALEOr+JHi1AnOjlHfviBIhjkxkwpoAAcUwwhxMgQIDAogSet+12ZZe//UBZb/MtFnV87UE2qLWCxhMgQIDAEAT0syGsgnMgQIAAgVoB/axOUIBY5zfRowWIE728Y1+cAHFsMgPGFBAgjgnmcAIECBCYV2C9LbYsG+25d9nhXf+lrL/1NmtNywZ1rVGbiAABAgSWUEA/W0JcpQkQIEBgrQnoZ3XUAsQ6v4keLUCc6OUd++IEiGOTGTCmwAEHHNCNuOmmm8Yc6XACBAgQIDAcARvU4ayFMyFAgACB/gL6WX87IwkQIEBgOAL6Wd1aCBDr/CZ6tABxopd37IsTII5NZsCYAgLEMcEcToAAAQKDFLBBHeSyOCkCBAgQGFNAPxsTzOEECBAgMEgB/axuWQSIdX5GEyBAgECSwF+/6wXljN+6P6maMgQIdAIbbFvWX/FvyvKXnV+WLX8+FAIE1oKADepaQDYFAQIECCy5gH625MQmIECAAIG1IKCf1SELEOv8jCYwUQLf+973ynvf+96y0UYblXPPPbdsueWWE3V96/rF/PKXvyzf+ta3ygYbbFB22223smzZsnX9klY6fwHiRC2nixmYwLKNdi6bHHZrKRtsPbAzczoEJk/ABnXy1tQVESBAYBoF9LNpXHXXTIAAgckT0M/q1lSAWOdnNIGJEhAgDns577jjjnLJJZd0Ae+ZZ55Zdt5552Gf8JhnJ0AcE8zhBMYUeN7Oby/L9714zFEOJ0BgXAEb1HHFHE+AAAECQxTQz4a4Ks6JAAECBMYV0M/GFVv5eAFinZ/RBCZKQIA4/3K29vnhD39YLrjggrLJJpuU008/vWy11VYTdf8JECdqOV3MAAWWbbhD2eSoHw7wzJwSgckSsEGdrPV0NQQIEJhWAf1sWlfedRMgQGCyBPSzuvUUINb5GU1gogRaB2RDx+SztCskQFxaX9UJhMCmxz0LggCBJRawQV1iYOUJECBAYK0I6GdrhdkkBAgQILDEAvpZHbAAsc7PaAITJSAgm385+Szt7S5AXFpf1QkIEN0DBNaOgA3q2nE2CwECBAgsrYB+trS+qhMgQIDA2hHQz+qcBYh1fkYTmCiB+QKyZ599tnz7298un/jEJ8r9999ffvnLX5YNNtig7LbbbuW4444rz3/+8xdl8elPf7pcd9115eijjy4vfelLyz/8wz+Uf/mXf+nqbbHFFuWwww4rBx98cFl//fVn6v3sZz8r7373u8vPf/7z8ra3va3cfvvt5aabbirPe97zVvouwGeeeab7u5jjgQce6MZvueWWXb1Xv/rV3fnO/sQ1feMb3+iOv++++0r87/H9gnvttVc55phjyooVK7rDR+e8pguM89lnn31m/uoHP/hBufrqq8s999xTnn766e46dtppp3LssceW3XffvSxbtmzm2Pnqjg6K8znjjDPKLrvsUhYKMMMnbG+99dbyyCOPdHNtt9125Ygjjij77bdfWW+99WbmjmMvuuiiEq9FjfpPPfVUueaaazqH+GyzzTbdGu27774rnfOoQKzJpz71qXLbbbd169LnXljVU4C4qH9CDiJQJeAJxCo+gwksSsAGdVFMDiJAgACBgQvoZwNfIKdHgAABAosS0M8WxTTnQQLEOj+jCUyUwFwBVYR7V1xxRRn9H9xNN920C8Yef/zxLiSL7+R7xzveUXbdddcFPUah2fbbb19+8pOflAj9Nt988/LEE090teKz//77lxNPPHEmRBwFiI8++mjZeOONu3AsPrPDtVXPMWrGJ46NYPBFL3pRFz7G+PjE8RH0/dM//VP3v4+uKeaIv4v//dRTT+2CuzvuuKMLJh977LFy1113dee1xx57lA033LALJ3feeedujn/8x38s1157bffnMIlQ7cknn+wCthhz0kkndUHe6HPDDTeUz33uc2s0G9nGdZx11lllhx12mDdAjCDwfe97X3nooYe6uTbbbLPuOuKc43xe9rKXlTe84Q1l+fLl3XyjADHWPILNCHFHDjEmxq7pnOOYGBNzxXGxBlFzdJ1xzTHP7Otc8Kb41QECxMVKOY5AfwEBYn87IwksVsAGdbFSjiNAgACBIQvoZ0NeHedGgAABAosV0M8WK7Xm4wSIdX5GE5gogbkCxHja7/LLLy9bbbVVOeWUU8oLXvCC7roj8PvoRz9abr755i6EOu2001Z7ym9VoFGAGE/HHX744eWoo47qxkSQeOONN5arrrqq+3OEUAcccEA3fBQgPvzww11gFU8HRiAWAVeEV/Gf119/fRfexZOQERTGE3TxiZDy4osvLj/60Y/K8ccfXw455JDuv48nBN/73vd2c8c1/cZv/Eb330dw98EPfrALCle9pvmeAJxdL4LCCBjjGuNa4po/85nPdOf0zne+s3vScr7Pd77zne6cI+QLhwhU4zPX/BHkxbXE04N77rlnF1RGgBmf+O8uueSSLliMpzvjadE4r1GAGHOFXzxtGH8ff569rhEKx7qGe3xiDf72b/+2qxfrEGPiyca4zs9+9rPdE5DbbrttOfvss7tgeJyPAHEcLccS6CcgQOznZhSBcQRsUMfRciwBAgQIDFVAPxvqyjgvAgQIEBhHQD8bR2v1YwWIdX5GE5gogbkCqi9+8Yvl+9//fhdORXA3+xNPvp1//vldiHTOOed04dF8n1GAGAHb29/+9pVeVRpPyl155ZVdkDg7vBsFiP/6r/+6UqA2mufBBx/sziGCr3haL14ZOvtz5513diFa/Pdnnnlm9xRiBI6f/OQnu9ePvvWtb13pNZ3f/e53u0Aujjv33HO716DGZ74AcfSUYjyNGK9Lnf2q0niq8bzzzutCt9NPP727trk+8STmhRde2M216pOYCwW88brSNQV33/rWt7onBiMEHD3NODtAPPLII7sgd/Y5jwxiTBhEeByfeM1pBIUHHXRQOeGEE1YaE/7xWtR4mnF2ALzYfyQCxMVKOY5AfwEBYn87IwksVsAGdbFSjiNAgACBIQvoZ0NeHedGgAABAosV0M8WK7Xm4wSIdX5GE5gogYW+Y29NFzv7+wlH39U3H8ooQIzv1jv55JNXOzS+ZzECtHiF6Ci4WmiO+B6+D3zgA91rSuNVqqt+1+FofARcEbDtuOOO3Xf3xZgIxiLUi1eqLvTp4xM1Z4d1q35n4uw5R69hjSc+43xWDQPXNH+MiXA0vssxniKMMHDVz+z5I9g78MADFzynNZnPfu1pOEcIvOpntL6vfOUru4BxnI8AcRwtxxLoJyBA7OdmFIFxBGxQx9FyLAECBAgMVUA/G+rKOC8CBAgQGEdAPxtHa/VjBYh1fkYTmCiB+QKyeEVlhG6f//znywMPPDDzfYUjgNnfRzgfykIB4pqCq4UCxFHNhRZj9jnGk36XXnppiafz4sm7ePXp3nvv3f1PhHfxROWqn4UCxHiCMgLQeF1pvDo0ArdVP/MFiLfccku57LLLuteyruk7Jdc0f8wRT0vG381X+0Mf+lD3qtnf+q3f6l49ulCoOd86xGtMF/rMFRDPN06AuJCqvydQLyBArDdUgcBCAjaoCwn5ewIECBBYFwT0s3VhlZwjAQIECCwkoJ8tJDT/3wsQ6/yMJjBRAnMFZLPDtni6L74vcLPNNuuu/amnnirf/OY3u1eRZjyBWBMgxrmNvvtvTQsTwdyb3/zmlb7DMV7P+oUvfKHE61FHn7i217zmNeXggw9e6RWr8wWIo6cHoylF+LjLLruUrbfeuisZf3f33XeX+K7CuUK++K7G+G7BCOfidaIR9M1+pWjUWdP8s78fcr4AcdXgtiZAjDnjCdFY87k+e+21V3n9618/1r8PAeJYXA4m0EtAgNiLzSACYwnYoI7F5WACBAgQGKiAfjbQhXFaBAgQIDCWgH42FtdqBwsQ6/yMJjBRAnMFZKPvvdttt9267y2cHdIt9HTgqkBL+QRin6feRucX4V58d180lXgdaDxNeMABB3Sv4RwFZfMFiPHa0csvv7wLDU877bQS30c4+iwU1sXfX3zxxd38EbxFELimcK7mCcR4Xeutt95aDj300HL88cdXPYEY57uYsHjcfxwCxHHFHE9gfAEB4vhmRhAYV8AGdVwxxxMgQIDAEAX0syGuinMiQIAAgXEF9LNxxVY+XoBY52c0gYkSWFNA9eSTT5aLLrqo3HPPPeUtb3lL2W+//Va65uwA8bvf/W73Ss543ehivwPxK1/5Shfe7bTTTuWss86a9ynEOPkIBx9//PHyi1/8ojt21e9M/Od//ufuewU33HDDme9MjHHzBYirviJ0NtJ8AWKcS7zy9FOf+lQXPkYwt80226zxvmr9HYhhFk9J3n///WX0XYqZ/wAEiJmaahFYs4AA0Z1BYOkFbFCX3tgMBAgQILD0AvrZ0hubgQABAgSWXkA/qzMWINb5GU1gogTmesItAsTvfOc7awwQ4zsE3/e+9439CtM999yznHLKKSs9aRdh2tVXX919z+KLX/zi7nsAI9xbKKT84Q9/WM4///wSr1qNYGv//fdfbV0i/Ipa8T+zQ9E1BWFzzTdfgDh6wm/0HYOzT+DHP/5xd37xmtRVXzM68ovvmIzXq77sZS+b856aa/7R048RoEYAGa8Xnf0ZzRGhbASsO+ywQ68nEKPmFVdcUb785S93r2g9/fTTy8Ybb7zSXPG61liH0Stux/kHIkAcR8ux67zAs7+6gmVr90oEiGvX22zTKWCDOp3r7qoJECAwaQL62aStqOshQIDAdAroZ3XrLkCs8zOawEQJrCmgilAvnq675ZZbuuApQr14Qi4Cr9tuu6187GMf677bL8KpxbzWcvQK03hF5zHHHFMOO+yw7jsDY56vfe1r5aMf/Wj35ze96U0zTzsuFCDG8VdeeWW58cYbuycKTzrppLLHHnt03yEY5/n1r3+9C74iYIvzj3MdnceKFSu6IPMFL3hBt5Zx/Je+9KVy1VVXdU8EvvOd7yxbbLFF93cjnzjfCOKi3ugzqhfHvvWtby277rprdx3x5GZc04MPPtgdOjtAjO89jKct4z+PPPLI7rsPV/3ew9k32FwBYvhHnfvuu6/ss88+XYga1xif+O/iacqHHnqosz7uuOO6ORZ6repc5vH04QUXXNCt+apzPfLII921RmB54oknlpe//OVj/fsQII7F5eAJF4h8cVn3/yzyQhd5rABxkZ4OI1AhYINagWcoAQIECAxGQD8bzFI4EQIECBCoENDPKvC6n03FT7h9CBAgMM8rOu+9995y4YUXdqFRfOIpvnj9Z/yfjwjM4omz+HM8kbb77rvPazkK2iLgevrpp7tay5cv7/4cTwnGJ54gjABq9D2ACwWIMSbO4bLLLit33nlnV2P0atJ42jDCspjvjW98Y9l77727v599fARq8dRezDc6Pv4cQeTsV7bGmAjPwiP+PmrGdyRGzYcffrgzeuCBB7r6z3ve8zqTeCIvziX+PHpC8sADD+yO+fu///vyxS9+sQv0RvOvCe/www8vhxxyyLyvUI2nMONJ0AgK49ziCcCYO9Ys5o7vVozrGT0x2DdAjPO7/fbby0c+8pHOdTRXzBEB4prmWuw/LgHiYqUcN7ECiwwBa65fgFijZyyBxQnYoC7OyVEECBAgMGwB/WzY6+PsCBAgQGBxAvrZ4pzmOkqAWOdnNIGJEpjvFZ0RTF177bXd03wR9kUo9opXvKJEuPXBD36we9Luda97XfeU23yfUYC47777lkMPPbR70i8CuQi7IoyM8QcffPBKrzZdTIAYc8bTg/Gk5PXXX1/itaERZkXIF+FZPO0YTxvO/qzp+Ag0d9ttt+5Jvec///mrXUqc64c//OGufjyJGE8vxutY4xOB2nXXXdc9STl6ZWo8pRdzf/KTnyw333xzOeigg7rQMULD0WtPF7qJjj766O4JxfnWZ/b8t956axfmxRzbbbddOeKII7ogNM539KkJEKPG6H6IwDZqzTfXQtc3+nsB4mKlHEegv4AAsb+dkQQWK2CDulgpxxEgQIDAkAX0syGvjnMjQIAAgcUK6GeLlVrzcQLEOj+jCRAYU2B2gHjyySePOdrhkywgQJzk1XVtIfDYz0v54PWl/H9fKOULX3/O5NB9SvmDQ0t5yxGlbPrcm4dX+vzssVL+7d+UcuU/zW14+rGl/NkZpWy8fGFnAeLCRo4gUCtgg1oraDwBAgQIDEFAPxvCKjgHAgQIEKgV0M/qBAWIdX5GEyAwpoAAcUywKTpcgDhFiz0Nlzp6QfyvvsPwW/eV8kfvKeUzN5ey9eal7L3bcwi331PKTx8p5XWvKuVvzi1l+5UflC4/+ddSTv+/S/n01+ZGEyBOww3lGtclARvUdWm1nCsBAgQIzCWgn7k3CBAgQGASBPSzulUUINb5GU2AwJgCAsQxwabocAHiFC32lF3qvz5eyh+/57mnD//LW0r5wz/49dOG9/+klHedV8o/3FjKf35TKf/7m0tZP942/Kvg8a57S3n7nz8XOP6vd5ay+SZ1eJ5ArPMzmsBiBGxQF6PkGAIECBAYuoB+NvQVcn4ECBAgsBgB/WwxSnMfI0Cs8zOaAIExBQSIY4JN0eECxCla7Cm71C/dWcof/B+lvHa/Ut79h6Ws2GxlgJvuKuVNf1rKi19QykV/XMrzt/n138cTim/9v0o5fN/Fv6Z0Pl4B4pTdfC63iYANahN2kxIgQIBAsoB+lgyqHAECBAg0EdDP6tgFiHV+RhMgMKaAAHFMsCk6XIA4RYs9DZcarzD91VOEl332udeQ/te3PveU4aqf0WtKH3iolPf/p1JevPPM0BLh41H/ce6x41IKEMcVczyB8QVsUMc3M4IAAQIEhiegnw1vTZwRAQIECIwvoJ+NbzZ7hACxzs9oAgQIEEgSECAmQSozOIEnnizl8SdLWb5BKZttvPrpfe9HpZz2l8+9nvSCd5Wy7Za/PubqL5dy0p+U8tfnlhLfdVj7ESDWChpPYGEBG9SFjRxBgAABAsMX0M+Gv0bOkAABAgQWFtDPFjaa7wgBYp2f0QQIECCQJCBATIJUZp0T+NgXSzn5/5z1HYjr//oSRk8vnvt7pTz6RCn/eEspETge+JJS3vJbpbzliF9/n2KZ9dTjXAgCxHXu9nDC66CADeo6uGhOmQABAgRWE9DP3BQECBAgMAkC+lndKgoQ6/yMJkCAAIEkAQFiEqQywxVYQ8D33QdKOeOvngsH4/Wlv7nzyqf/Zx8u5U//bu5Lev0hpfzV2aVsv+JXxywQIgoQh3t7OLPJEbBBnZy1dCUECBCYZgH9bJpX37UTIEBgcgT0s7q1FCDW+RlNgAABAkkCAsQkSGWGK7BKuPfYz0v5r+8r5cPXP/eK0jccXsqy+N7EWcd9+B9LeffHSjnxsFJO/e1SttiklGeeKeWmu0r5TxeU8pV/XvOTi3MhCBCHe3s4s8kRsEGdnLV0JQQIEJhmAf1smlfftRMgQGByBPSzurUUINb5GU2AAAECSQICxCRIZYYrMCsYHIWHF1xdyv94Ryn/7vWlPG/06tJFvIo0LvKG20t5x1+UsusOpVz0H0rZZfuFL12AuLCRIwjUCtig1goaT4AAAQJDENDPhrAKzoEAAQIEagX0szpBAWKdn9EECBAgkCQgQEyCVGZ4AhEIxieeLiyl/OKXpfzNlaX8t4tLOfO4Uv701FW+x3DWsfNdzCOPl/Ku95TyD18q5WN/UspBe/zq6HkCSAHi8G4PZzR5Ajaok7emrogAAQLTKKCfTeOqu2YCBAhMnoB+VremAsQ6P6MJECBAIElAgJgEqczwBGYFeiuFh7/z3NOHm2+ycPC30kX9qt4TT5byn99byoWfKOVTf1HKv9lr4UsXIC5s5AgCtQI2qLWCxhMgQIDAEAT0syGsgnMgQIAAgVoB/axOUIBY52c0AQIECCQJCBCTIJUZrEB8d+FHPlfKv/9/Szly/1L+6uxStl+xyunOChtv/lYp//39pbxmv1L+3e+Xsv7oFae/GjLnE4jzCAgQB3t7OLEJErBBnaDFdCkECBCYYgH9bIoX36UTIEBgggT0s7rFFCDW+RlNgAABAkkCAsQkSGUGKfDss6Vc/rlS/vDdpRy+byl/c+4awsM481kB4vd+VMppf1nKxstLueBdpey49cqX9o3vlvK2Pytlq818B+IgF91JTa2ADerULr0LJ0CAwEQJ6GcTtZwuhgABAlMroJ/VLb0Asc7PaAIECBBIEhAgJkEqMziBCA8/f1sp5/x1KS/7jVL+1zml7LTNwqcZrzv9nx8o5S8/UsofvaGUP37Dr193+uOflfI/LinlfdeW8t9PKeXfn7D6E4prmsETiAu7O4JArYANaq2g8QQIECAwBAH9bAir4BwIECBAoFZAP6sTFCDW+RlNgAABAkkCAsQkSGWGITDrScJv31/KO/6ilHgl6b67l7LtFnOf4v+2fSl/cmopKzZ77pgfPVTKH51fypU3lLLL9qXsvlMpv3ymlNvvKeWnj5Ty+kPmeBXqHFMIEIdxeziLyRawQZ3s9XV1BAgQmBYB/WxaVtp1EiBAYLIF9LO69RUg1vkZTYAAAQJJAgLEJEhlBidw172lvP3PS/n6PQuf2pGvKOXCPyplmwgZlz13/GM/L+XqG0u55FOlfPbWUjbfuJRX7VXKm19bynGvKmXTjRauOzpCgLh4K0cS6Ctgg9pXzjgCBAgQGJKAfjak1XAuBAgQINBXQD/rK/fcOAFinZ/RBAgQIJAkIEBMglRmOgVmPfE4H4AAcTpvD1e9dgVsUNeut9kIECBAYGkE9LOlcVWVAAECBNaugH5W5y1ArPMzmgABAgSSBASISZDKTI7AIkPBcS5YgDiOlmMJ9BOwQe3nZhQBAgQIDEtAPxvWejgbAgQIEOgnoJ/1cxuNEiDW+RlNgAABAkkCAsQkSGWGJzBuEBjHl1KeXRavipj159lXNqo5Zm0B4vBuD2c0eQI2qJO3pq6IAAEC0yign03jqrtmAgQITJ6Afla3pgLEOj+jCRAgQCBJQICYBKnM5AqMGRauCUKAOLm3hysbjoAN6nDWwpkQIECAQH8B/ay/nZEECBAgMBwB/axuLQSIdX5GEyBAgECSgAAxCVIZAvMICBDdHgSWXsAGdemNzUCAAAECSy+gny29sRkIECBAYOkF9LM6YwFiM3oL8AAAIABJREFUnZ/RBAgQIJAkIEBMglSGgADRPUCgqYANalN+kxMgQIBAkoB+lgSpDAECBAg0FdDP6vgFiHV+RhMgQIBAkoAAMQlSGQICRPcAgaYCNqhN+U1OgAABAkkC+lkSpDIECBAg0FRAP6vjFyDW+RlNgAABAkkCAsQkSGUICBDdAwSaCtigNuU3OQECBAgkCehnSZDKECBAgEBTAf2sjl+AWOdnNAECBAgkCQgQkyCVISBAdA8QaCpgg9qU3+QECBAgkCSgnyVBKkOAAAECTQX0szp+AWKdn9EECBAgkCQgQEyCVIaAANE9QKCpgA1qU36TEyBAgECSgH6WBKkMAQIECDQV0M/q+AWIdX5GEyBAgECSgAAxCVIZAgJE9wCBpgI2qE35TU6AAAECSQL6WRKkMgQIECDQVEA/q+MXINb5GU2AAAECSQICxCRIZQgIEN0DBJoK2KA25Tc5AQIECCQJ6GdJkMoQIECAQFMB/ayOX4BY52c0AQIECCQJCBCTIJUhIEB0DxBoKmCD2pTf5AQIECCQJKCfJUEqQ4AAAQJNBfSzOn4BYp2f0QQIECCQJCBATIJUhoAA0T1AoKmADWpTfpMTIECAQJKAfpYEqQwBAgQINBXQz+r4BYh1fkYTIECAQJKAADEJUhkCAkT3AIGmAjaoTflNToAAAQJJAvpZEqQyBAgQINBUQD+r4xcg1vkZTYAAAQJJAgLEJEhlCAgQ3QMEmgrYoDblNzkBAgQIJAnoZ0mQyhAgQIBAUwH9rI5fgFjnZzQBAgQIJAkIEJMglSEwh8CyDXcomxz1Qz4ECCyxgA3qEgMrT4AAAQJrRUA/WyvMJiFAgACBJRbQz+qABYh1fkYTIECAQJKAADEJUhkCcwg8b+e3l+X7XsyHAIElFrBBXWJg5QkQIEBgrQjoZ2uF2SQECBAgsMQC+lkdsACxzs9oAgQIEEgSECAmQSpDYA0CyzbauWxy2G2lbLCCDwECSyxgg7rEwMoTIECAwFoR0M/WCrNJCBAgQGCJBfSzOmABYp2f0QQIECCQJCBATIJUhsBsgQ22LeuveFVZ/rILyrLlO7IhQGAtCNigrgVkUxAgQIDAkgvoZ0tObAICBAgQWAsC+lkdsgCxzs9oAgQIEEgSOOCAA7pKN910U1JFZQgQIECAwNoXsEFd++ZmJECAAIF8Af0s31RFAgQIEFj7AvpZnbkAsc7PaAIECBBIEhAgJkEqQ4AAAQJNBWxQm/KbnAABAgSSBPSzJEhlCBAgQKCpgH5Wxy9ArPMzmgABAgSSBH7j7KPKT1+5bVI1ZQgQIEBgXIGtl29eDtr+xeX/OfiMsuMmvi9zXL/R8TaofeWMI0CAAIEhCehnQ1oN50KAAAECfQX0s75yz40TINb5GU2AAAECSQICxCRIZQgQIFApsNMmW5d/ev2flxXLN6usNJ3DbVCnc91dNQECBCZNQD+btBV1PQQIEJhOAf2sbt0FiHV+RhMgQIBAkoAAMQlSGQIECCQIvPlFh5XzDjsnodL0lbBBnb41d8UECBCYRAH9bBJX1TURIEBg+gT0s7o1FyDW+RlNgAABAkkCAsQkSGUIECCQILDdRluWu9/ynoRK01fCBnX61twVEyBAYBIF9LNJXFXXRIAAgekT0M/q1lyAWOdnNAECBAgkCQgQkyCVIUCAQJLAw6d9KKnSdJWxQZ2u9Xa1BAgQmFQB/WxSV9Z1ESBAYLoE9LO69RYg1vkZTYAAAQJJAgLEJEhlCBAgkCQgQOwHaYPaz80oAgQIEBiWgH42rPVwNgQIECDQT0A/6+c2GiVArPMzmgABAgSSBASISZDKECBAIElAgNgP0g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Q2G6jLcvdb3lPRYXpHWqDOr1r78oJECAwSQL62SStpmshQIDA9AroZ3Vrv+zZZ599tq6E0QQIECBAoF5AgFhvqAIBAgSyBN78osPKeYedk1VuqurYoE7VcrtYAgQITKyAfjaxS+vCCBAgMFUC+lndcgsQ6/yMJkCAAIEkAQFiEqQyBAgQqBTYaZOtyxf/4C/KVhtuWllpOofboE7nurtqAgQITJqAfjZpK+p6CBAgMJ0C+lndugsQ6/yMJkCAAIEkAQFiEqQyBAgQ6Cmw9fLNy4Hbv6j8zSFnlR023qpnFcNsUN0DBAgQIDAJAvrZJKyiayBAgAAB/azuHhAg1vkZTYAAAQJJAgcccEBX6aabbkqqqAwBAgQIEFj7Ajaoa9/cjAQIECCQL6Cf5ZuqSIAAAQJrX0A/qz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Q1M8P6AAAgAElEQV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ECAAAECBAgQIECAAAECBAgQIECAAAECBCZKQIA4UcvpYggQIECAAAECBAgQIECAAAECBAgQIECAAAECBAjUCQgQ6/yMJkCAAAECBAgQIECAAAECBAgQIECAAAECBAgQIDBRAgLEiVpOF0OAAAECBAgQIECAAAECBAgQIECAAAECBAgQIECgTkCAWOdnNAECBAgQIECAAAECBAgQIECAAAECBAgQIECAAIGJEhAgTtRyuhgCBAgQIECAAAECBAgQIECAAAECBAgQIECAAAECdQICxDo/owkQIECAAAECBAgQIECAAAECBAgQIECAAAECBAhMlIAAcaKW08UQIECAAAECBAgQIECAAAECBAgQIECAAAECBAgQqBMQINb5GU2AAAECBAgQIECAAAECBAgQIECAAAECBAgQIEBgogQEiBO1nC6GAAECBAgQIECAAAECBAgQIECAAAECBAgQIECAQJ2AALHOz2gCBAgQIECAAAECBAgQIECAAAECBAgQIECAAAECEyUgQJyo5XQxBAgQIECAAAECBAgQIECAAAECBAgQIECAAAECBOoEBIh1fkYTIECAAAECBAgQIECAAAECBAgQIECAAAECBAgQmCgBAeJELaeLIUCAAAECBAgQIECAAAECBAgQIECAAAECBAgQIFAnIECs8zOaAAECBAgQIECAAAECBAgQIECAAAECBAgQIECAwEQJCBAnajldDAECBNYtgR/84Afl6quvLvfcc095+umny/rrr1922mmncuyxx5bdd9+9LFu2bN26IGdLgAABAhMr8M1vfrNcfPHF5ZlnnpnzGo8++uhy5JFHrvT3Dz30ULn22mvLnXfeWX7+8593vW277bYrRxxxRNlvv/3KeuutN7FmLowAAQIE2gvEPuvuu+8uX/nKV7o+9Pa3v71stNFGc55Ynz2aXtd+nZ0BAQIEJl3gl7/8Zfne977X9bPvf//75YwzzihbbrnlGi87el/s3aL/zfXZaqutyrnnnrtSjdjr3XLLLeX6668vP/7xj8uzzz7b9cy99tqrHHPMMWXFihWTzrza9QkQp27JXTABAgSGIRAN+fLLL++Cww022KBssskm5cknn5z54Wo05te+9rVCxGEsl7MgQIDA1At8/etfL5deeum8DqsGiLHBfd/73lcee+yx7pdkNttss67vPf74411/23///csJJ5zQ/Z0PAQIECBDIEohe841vfKN86UtfKt/5zndK/NA1Prvuums57bTT5gwQ++zR9LqsVVOHAAECBFYViP4VfeyGG24od911V7eXis+awr/ZY+MXZi666KJu7FyfVWvEXFdccUX56le/2gWH8XPK+Hnlo48+2vXRTTfdtJx66qlll112maqFEiBO1XK7WAIECAxD4JFHHinnn39+99s8hx9+eDnqqKO6phy/6XPjjTeWq666qtvUnnnmmd0TiT4ECBAgQKC1wKc//ely3XXXlUMPPbQcf/zxC55ObG7f//73dxvdffbZp7zhDW/oeltsRuNpxssuu6z7xZl4EmSPPfZYsJ4DCBAgQIDAYgU+8IEPlFtvvbU7PH55Zeutt+6e2pgvQOyzR9PrFrsijiNAgACBPgKjPViMXb58eXn+85/f9bMttthitacHZ9f/2c9+Vt797nd3wd8555xTtt122wWnjz1a7N9inpNOOqnbo8UvfUYYGQ9AxC+U/uZv/ma3f4ufYU7LR4A4LSvtOgkQIDAggdtuu63EpvYFL3hBFxJuvPHGM2cXzT2e8IhXva3pVXADugynQoAAAQJTJBC/3PKFL3xh0b0pNrbvfe97uw3o2WefvdKmNULEeIX35z//+e41pm9+85s9cT9F95JLJUCAwFILXHnlld0vrBx88MFl++23L7fffnu3x5ovQOyzR9Prlnol1SdAgMB0C3zuc58r9913X3n1q1/dPfl37733dnus+MXMVV8/OlvqwQcfLOedd173ppf5jhuNiZ75oQ99qHt96Wte85ryO7/zOyvBxwMQ8SDEU0891b06dZqeQhQgTve/QVdPgACBJgLxSoAvf/nLcz7FEa8m+PjHP1723HPPcsopp3i1W5NVMikBAgQIzBYYPc3xtre9rXuicKHPQr1s9J2KO+64YznrrLO6V+T4ECBAgACBpRAYvYZ7vgCxzx5Nr1uK1VKTAAECBOYSGP3iykIB4ui42GvN9+ru0TzxmtIIHOM7fU8//fSy++67r3QKs79TMd4sc+CBB07NIgkQp2apXSgBAgSGIRBPGF5yySXdd3LM1XTvuOOO7pgXvvCFi2r0w7gyZ0GAAAECkyow2jDec889a9xQrum6R08szvXK0/jt2QsuuKB7QnExvxU7qbauiwABAgSWXmChALHvHk2vW/q1MwMBAgQI/FpgsQHi6Jc1X/KSlyzqwYTRE4sx01yvPI0nFG+++eZFv5FmUtZNgDgpK+k6CBAgsI4IzP4i47me4ljs/4dgHblkp0mAAAEC67jAqHdF6PfSl760fPe73y3xvRrx2WabbcqRRx7ZvYp0vfXWm7nS0ROLc72Oe/S9HFF72l6Ds47fDk6fAAEC65zAQgFi3z2aXrfO3QpOmAABAuu0wGJ/XjjqezvttFP3XcDxi6DxS6Hx3YXxNpljjjmmrFixYsZiMXVH38e47777lpNPPnmddhzn5AWI42g5lgABAgSqBfpuTqsnVoAAAQIECPQUGIV9Dz/88BorLFu2rOy///7lhBNOmHntth+q9sQ2jAABAgTSBQSI6aQKEiBAgEADgcUEfXFao7BvrlPcdNNNy6mnnjrzXYaLqStAbLDgpiRAgACB6RMQIE7fmrtiAgQIrOsCTzzxRPm7v/u7cv/995djjz22CwvXX3/98uSTT5ZPfepT5Qtf+EJ3ifFq7gMOOKD7swBxXV9150+AAIHJERAgTs5auhICBAhMs8Bigr7w+epXv1quueaaEk8g/t7v/V7Zdttty7PPPlvuu+++cumll3bfdbjzzjuXM888s2y88cZlMXUFiNN857l2AgQIEFhrAgLEtUZtIgIECBBYCwLxvVEf+chHuu/DePGLX1ze8Y53dK/GESCuBXxTECBAgMCiBASIi2JyEAECBAgMXGAxQd9ClzCq8dRTT3V7tz322EOAOA+aV5gudEf5ewIECBBIFRAgpnIqRoAAAQIDEPj2t79dLrzwwrL55puXc889t2yxxRYCxAGsi1MgQIAAgecEBIjuBAIECBCYBIGMADF+AfSSSy4p3/jGN8pv//ZvlyOOOEKAKECchH8eroEAAQKTITC7Uf/u7/5uOeSQQ1a7sDvuuKNr5i984QvLaaedVjbaaKPJuHhXQYAAAQITKbCmjexVV13Vvdr0la98ZffdiKt+7r333nLBBReU5cuXd6HjlltuOZE2LooAAQIE2gssFCD23aPpde3X1hkQIEBgmgQyAsTwWvVtMQ8++GA577zzyjPPPFPOPvvssuOOO67G+qEPfah768zRRx9djjzyyKlh9wTi1Cy1CyVAgMBwBK644ory5S9/uRx66KHl+OOPX+3EbrjhhvLxj3+87LnnnuWUU07pvmfKhwABAgQItBK48sory5133lmOO+64st9++612Gmt6AnGhXvbNb36zXHzxxd3m9KyzziqbbLJJq8szLwECBAhMuMBCAWJcfp89ml434TeOyyNAgMDABBYTIMb3HEbYt9VWW5WTTz65+47D2Z81PYH46KOPdgFifDfi6aefXnbfffeVxjz99NPd3u3uu+/uvvf+wAMPHJjM0p2OAHHpbFUmQIAAgTkEbrvttu63feLLjM8444yy6aabzhwZjfz9739/iR+svu51ryuHHXYYRwIECBAg0FRg9APSvffeu9uErvqLLddcc0357Gc/u9J3II42txtuuGH3W6zbbbfdzDU8++yzJZ7aiLoHHXRQ94TismXLml6jyQkQIEBgcgUWEyD22aPpdZN7z7gyAgQIDFFgMQHiKAx8+OGHu5857rbbbitdSjxteP7555dHHnlk5jsQY38WoeMtt9zS/RwyfnF09v7sRz/6UXnPe97TPaEYv/wZP8+clo8AcVpW2nUSIEBgQALRpKNZ//jHPy6vetWruqBwgw026BrxjTfe2P1QNULFVX/gOqBLcCoECBAgMEUC0a+ibz322GPlmGOO6TaV6623XomNZvzCy2WXXVbiO37f9KY3zTyhGL+lGr8Qc9ddd3VP1J900kndU4azx8Qxp556annRi140RZoulQABAgTWtsBiAsQ+ezS9bm2vpPkIECAw3QKLCRBjv3X11VeXz3/+813Q97a3va1ss802HVzs2S6//PLuu4F33XXXlb42KfZ1sX+Ln0+eeOKJZZ999ulCxNlj9tprr67eNL0pTYA43f/mXD0BAgSaCcTr3qIxRyOO5hw/VH3yySe7/z0a8e///u933xvlQ4AAAQIEhiAQv40am834YWl8N298d2H8+fHHH+82lvvvv3/3JOHszeQDDzxQLrroou5VOPHfb7bZZiuNOfzww8uxxx7r6cMhLLBzIECAwAQLLCZAjMvvs0fT6yb4xnFpBAgQGJjAYgLEOOUnnniiXHrppeVb3/pWt9fafPPNu/+MpxPjzWfx0EL8Iucuu+wyc4URPH7iE58on/vc57pf+oyfU8bPK0djVqxY0QWOO+yww8BUlvZ0BIhL66s6AQIECMwj8IMf/KD7raB77rmn+4Fq/HA1fjsofpga7xv3Oje3DwECBAgMSSB+SPqZz3ym3HHHHSv1rde+9rUlfhs1nkpc9RPh4bXXXtt9h2L8kkz0tnid6RFHHNE9rbimMUO6ZudCgAABAuu+wGIDxLjSPns0vW7dv0dcAQECBNYFgcUGiHEt8XPGr33ta10g+JOf/KQLBSNIjCcLY/+25ZZbrnbJ8Wa0+MXR66+/vntrWoyJXx6NvV68iSZCxGn7CBCnbcVdLwECBAgQIECAAAECBAgQIECAAAECBAgQIECAAIF5BASIbg8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AABAgQIEBAgugcIECBAgAABAgQIECBAgAABAgQIECBAgAABAgQIEFhdwBOI7go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CzYCCYAAANBSURBV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MD/374d0wAAACAM8++abw8WaqHZRyBAgAABAgZEDRAgQIAAAQIECBAgQIAAAQIECBAgQIAAAQIECBAg8AIeiKogQIAAAQIECBAgQIAAAQIECBAgQIAAAQIECBAgQCABA6IYCBAgQIAAAQIECBAgQIAAAQIECBAgQIAAAQIECBAwIGqAAAECBAgQIECAAAECBAgQIECAAAECBAgQIECAAIEX8EBUBQECBAgQIECAAAECBAgQIECAAAECBAgQIECAAAECCRgQxUCAAAECBAgQIECAAAECBAgQIECAAAECBAgQIECAgAFRAwQIECBAgAABAgQIECBAgAABAgQIECBAgAABAgQIvIAHoioIECBAgAABAgQIECBAgAABAgQIECBAgAABAgQIEEjAgCgGAgQIECBAgAABAgQIECBAgAABAgQIECBAgAABAgQMiBogQIAAAQIECBAgQIAAAQIECBAgQIAAAQIECBAgQOAFPBBVQYAAAQIECBAgQIAAAQIECBAgQIAAAQIECBAgQIBAAgPCNj4XbPXXl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2" name="AutoShape 12" descr="data:image/png;base64,iVBORw0KGgoAAAANSUhEUgAABxAAAAYcCAYAAAAi2h+jAAAgAElEQVR4XuzdabA0ZZ036BQXRFZBVhFoQNYGQUBRBFldQKQZsVF5BRFRlJiYmZiJ9+NMzJf5MBETMxMTCIiyu4ALbyOgQDegCLKjiKJsikujqLgAKoow8cvurKgnT1VlVmWeU+c858oIA+FkZWZd952Z59y//N/5ohdeeOGFwkKAAAECBAgQIECAAAECBAgQIECAAAECBAgQIECAAIGiKF4kQNQPCBAgQIAAAQIECBAgQIAAAQIECBAgQIAAAQIECBCoBASI+gI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AAECBAgQIECAAAECBAgQIECAAAECAwEBos5AgAABAgQIECBAgAABAgQIECBAgAABAgQIECBAgIAAUR8gQIAAAQIECBAgQIAAAQIECBAgQIAAAQIECBAgQGChgApEvYIAAQIECBAgQIAAAQIECBAgQIAAAQIECBAgQIAAgYGAAFFnIECAAAECBAgQIECAAAECBAgQIECAAAECBAgQIEBAgKgPECBAgAABAgQIECBAgAABAgQIECBAgAABAgQIECCwUEAFol5BgAABAgQIECBAgAABAgQIECBAgAABAgQIECBAgMBAQICoMxAgQIAAAQIECBAgQIAAAQIECBAgQIAAAQIECBAgIEDUBwgQIECAAAECBAgQIECAAAECBAgQIECAAAECBAgQWCigAlGvIECAAAECBAgQIECAAAECBAgQIECAAAECBAgQIEBgICBA1BkIECBAgAABAgQIECBAgAABAgQIECBAgAABAgQIEBAg6gMECBAgQIAAAQIECBAgQIAAAQIECBAgQIAAAQIECCwUUIGoVxAgQIAAAQIECBAgQIAAAQIECBAgQIAAAQIECBAgMBAQIOoMBAgQIECAAAECBAgQIECAAAECBAgQIECAAAECBAgIEPUBAgQIECBAgAABAgQIECBAgAABAgQIECBAgAABAgQWCqhA1CsIECBAgAABAgQIECBAgAABAgQIECBAgAABAgQIEBgICBB1BgIECBAgQIAAAQIECBAgQIAAAQIECBAgQIAAAQIEBIj6AAECBAgQIECAAAECBAgQIECAAAECBAgQIECAAAECCwVUIOoV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uIid4ZlnninuvPPO4r777it+85vfFH/5y1/Kvb34xS8uNtlkk2LnnXcu3vzmNxdbbbVV8aIXvWjmI8l+vvvd7xZ33XXXGvt56UtfWmy66abF7rvvXrzpTW8qXvnKV7beR471/PPPL37yk5+Un8m2Tj311PKYp1nq28n3PvPMM4uNN954wWa+973vFZdccsk0mx+57gc/+MFir732Gvxsmu2mHTbccMPi1a9+dbHffvuVdvnusywvvPBC8cQTTxS333578cADDxS///3vi7///e/lpl7xilcUW265ZbmP173udcW6667behc//elPi09/+tOD/pRj/chHPlKsv/76rbeRFevbyXGcdNJJg23867/+a3HddddNtc02K7/tbW8rjjzyyImrPv/88+Xx3XHHHcXDDz9c/OEPfyjimfbJ93zNa15T7L///sUee+xRnk9LvXzrW98qrrzyysG5Ef9/+Id/mPow6n0z3yf9d9rvVN/OOON5nNdN/WxqtNoHxl3/YrjZZpsV++yzT3meTXP9q3bxu9/9rrjllluK73//+wvO3+2337444IADyj64zjrrdP0aRfb1jW98o9xX+sB222039TZzjvzsZz8rbrvttuLBBx8snnrqqfK8yTUs15vcB+Ix6zVt6gMa8YF8z7vvvru8Zz355JPF3/72t8F5lGPMeZ1r0bTXs3zPX/7yl8XNN9+84JqRa3rOz4MOOqhIu3W53+Zgcx3/wQ9+UNxwww3F5ptvXnzgAx+YiSbXudxjc8w//vGPiz/96U/ldqq++/rXv7544xvfOLXFTAcz4kP5nulHuQ4/9thjRc616joc01122aV4wxveUPbVac+BZ599tuwD6avDvx9VfXXvvfcuDjzwwOLlL39556+Tfd17773FTTfdVPavpvtPdvjZz362PL4+ljb3vD72s5jbcJ0dr1v9rpf7cK4Lua7lXJ70++5itpVtEyBAgAABAgQIECBAgACBPgUEiH1q/ue2Mkh/1VVXleFhBhaalgRA//zP/1xsvfXWTauu8fPs5+qrry6DwyqYGreBDJjuuuuuxfHHH99qIL0eNGS7GSQ87bTTivXWW6/1ca60ALH+xRLsHXXUUcVb3vKWqQZIH3/88eKLX/xi8Ytf/KKxD2TA9LDDDive+ta3thrYrwcyOeYMiOY4pxkYbwp25hEg5nzJgPW//Mu/lIPKTUv64rHHHltkoH3aAeymbY/7eQKPhOuPPPLIYJUM8r/nPe+ZepP14C/f4b3vfW8ZeE2zzBogLsV53dTPpvmew+vmmpdAICFOFUJNuv7lYY2jjz661TmWbefamvCw6Rr+qle9qjj55JPLB0GmXYaDqH//938v95XAJIH0tAHiH//4x+JLX/pS8aMf/WjiMSeYe9/73lfeD5ZySYiT+2LCqCbTXBNzPTvkkENandd//vOfi8svv7wcvG/adoLEPCix0UYbTf31q5A3AWi+T5b6gxdtN/qrX/2q+MIXvlDeIyYtsTj88MOLQw89dOoHC9oey6j1HnrooeLLX/5yGYY0LXmgIyFqAvs2S0LytFfarem7v/vd7y5DymnubdlmFSjn+nD//fcPfkdqG+YJEP+jZVxnx/fQpt9XBIhtrgbWIUCAAAECBAgQIECAAIHlLiBA7LmF8pT+pZdeWlZMTbNkkDDBQapD2iyptLj44otbhSzD28vgdMLKf/zHf5y4m1EBYgbw3v72t5eDmW2XlR4gVt8z1RBpn6ZKwQwoZYA81WlNoUbdcJtttik+9KEPlU+tT1pGBYipaEy4m4HctktTsLPUAWIGKq+//vrixhtvbAwB6t8xVWAnnnjiVOF2W6f6eqkUSgXocPsmRDrjjDOmDiVGVcdmWx/96Ecb+8HwcXUJEBf7vG7qZ7O0Q8KbBPSp7p5mSQV1qvsmPQSRfpggLiFR2yXnX87dHXbYofEj44KN6oOzBIi//e1vyz6Zf7ZZUuGW86Xt/abNNietk3Az96v0hbZL+mWC9ATzkypyE0JdeOGFZQVf2yVBV0LaNoHXcPXaqDBtlgAxVYc55qrisOm421o0bafNz9M/UzWfhziaHkwa3l6C6cxS0BR8f+c73ykuu+yy1tvOd0+YfMQRR7QKEVMp9+1vf7u49dZbi6effnrBV17qADHHn98dUvm40hbX2fEtlnM3IXhmlxj30IIAcaX1eMdLgAABAgQIECBAgAABAqMEBIg99otRg4IbbLBBOQ1XBmpT8ZCgMNPKZbAzQUmCwGrJIOn73//+ImHVpGXUYHE+m1Aw+0lFYwatUuGQJ+8zdVdVLZHttgkrRwWI+ey0QVWXALE+FemsTVUPV8ZtN4FQBh/TNt/85jeLqiKo2m/aMRWckyohRg2Opg+kgmK33XYrqz+fe+65ciA9FaqpYhsefNpiiy3KQdhJA9ujAsQc44477liGGG2nfOsj2KmHjLO2WQz+7d/+rQwQhz0yBW/cM1VeBqjTj9M+mfau3j5twqFZ+9Dw56655pqy8m14mXWQeNz0uhlsbgpOhvffJUBc7PO6j342/F0TaqQyKpXX1ZJAMA83DE99mdAqFYSZbnY47E1V2zHHHDP2PM4DANl+1Q+z7ay/7777ltfOTDuZCuOvf/3rZbVstV5ThXZTEFV9l2kDxFxjE0Y9+uijA4/cA971rneVgWbuDbHIdMTDVfHThJ5dzptRx5fz+h3veEd5Tcz3jWHCuVwDEtxWpjmvch7k+jlqyXqpFM31ulqy7eOOO668ZuS7p7/k3pzqx+Fqv9wrE6KOCiebQt7hY5k2QMz9/9xzzy2nt66W1772tWV1bGYhSBVy7kP5TsN9Nxaptk41/GIuCeU///nPDwK+KrxMlXzuSzm+nE+pIsw5MByqNk2n/etf/7r87umPWbLtTAOcUK+qCB113qaPfPjDHx4b0FdTweZ+VL+n1q3aBohdjIfvEU0mXfazmJ91nR2vm/DwoosuWuOhhfTlTMGca1WuPenPbX8XW8x2tG0CBAgQIECAAAECBAgQINBVQIDYVfA/P5/3233qU58aVARmMCEDixn8HFe1lkGvDBJee+21g8G6puqjUdUWmZItU9KNe8dXBnC/+tWvlgPu1cBs1k2V07igalyAmK+bwZFTTjml1VSAKylAHO4Ko6owmgb26wFy+kCmncv0ouPeOZYgIoO1w0HypIHtHOO4AHHaAeY+gp2+AsR68BqvBCCZGnTU1KTV1GGpFBuu9p1lKtdpLgGpaDn77LOLDIRnybHlPM6SAD9TI07z/sJxAWK2kXMsAUubpWuAuJjndR/9bNgg78S84IILBqFgU+VugrVUv1XVXnl3W659GeytL/VwJ9fJVPYm2K8v9UrFphB53JSIuT/kul+FW03Xmfpx1APPBJ0nnHDCgmtOzpl77rmnrK6sKsumuZa36Yej1qkf36Rq4VHHmHZKde+odyLmIYLzzjuvDNyyJMRN0JRwtL7U7525xox7d+mka2zaKn2p2ue0AWLu+QkzqyVVlmmvUdeNH/7wh+U0p1XfnbXSuW3b5TulknW4L06asaAepOQcSHib6YLrS9r2iiuuKB/+qK6d+d75/qMeyqnfEyZdX8ddR7PdhLK5XlcPESx2gJgA9Jxzzhn8Lpj7WB5aWGmL6+zoFks/SniYh0eqJedlpvCtHt5baW3teAkQIECAAAECBAgQIECAwCQBAWIP/WNUFcSkQcHhXY767KQBrlQkJAysgsCEh6k6a3ovYUKOhD2p8Kg+m4HmDA6OGricFCA2VYUMf7+VGiDmO4xqm4MPPrisAqkv9UGlaaZdqw/CJpRKIDxuesFxg9s5pjz1/rGPfazYfPPNG3t2H8FOHwFiPbSZZnrFDAznfYTV1I3Thi+NSLUV8o61hFE5nxJSHHTQQeU5lX9PwBH7ad6FN27gO7udpnKljwBxsc7rPvpZ1Qw5JxO4J1zI0lSZVH2uXjWa96qNquRK9VWCvuynTSBfDwt22mmnMsAa9cDAcICYbefanf6TQC396pJLLhl8p7bvQKxfX/NASMLRcQ+T1EOcSSHatOfGqPXrx9f04Eq2kXAzVqmez5LrYe5xo8L04etPm9A9gWMe9KkCuVQL5SGfeoBV77OpIs97VtNeudfmmpMHRrJMEyDWPZoCwfo9aJJFH+013P+zvTYPZNSndE41Zdqrfg7kIatPfvKTRf6ZpSm8zndPJXAC6Cy53qZv54GB+lK//qUKNW2bB1BS8X/WWWcN9rvYAeLw72gbb7xxeU9IO6+kxXV2fGvVfwdfyunTV1IfcqwECBAgQIAAAQIECBAgsPYICBB7aMvf/OY35bRcVSVUqlUyaJRKlzZL/fMZIMtAWb2Koj5YPU1YlONIBcZnPvOZwXuoJg3I1Qc6MxiYgd2q2qrtvldygBizVAambatqkwz6JyCoV5UOB0v5XAaVMp1n22q0DEZnUDpeWSYFEfXB7YQo1eem2XcfwU4fAWK9Iqdpisn6OZUpD/M+vKpvjgsF2pyLk9apBxu77757OaXtcOXxtNUm9YHvelu2tZg1QFyK87qPfla1S70CdFxYUW/H+jHk4YlMF11fEljk/W9Z2g7+54GOm2++ufzMpBA5odjPfvazQbAxXFE33H7ThOA///nPywq8XNuztAlH6tNIJmRJiLYYS/362XZf9SAr053W372bhzYydetDDz1UHvq2225bnH766Y3vt8wDAHlvWZY8aPHxj3+8SEA4vKS/pMo1U8DmoZH8s6qErt/TpgkQE54lzKp+VxjXD4ePJe9VTlVgNQ15mzaetS2H+3/bByJGhcRnnnnmgvfBppoy7ZXrdFO1bnX8mY40v7MkBMwyLvjP+ZP30e21115le+UhjioUjvVSBYg5D3M+5rzMslj3olnbt+3nXGdHS/3ud78r7/fVA0tN01a39bYeAQIECBAgQIAAAQIECBBYzgICxB5apx6ATBsi1J/2fslLXlJOm5cQaXjJFKQJSqoKwkyPmfcmTbPUg65x26gPCmagJFOBVYPr2WfTVJtZZ6UHiDn+DN5mQDlLKmjqg6P1YGmWqp56tcU00+ulKiYBZDXtXAa63/ve95ZTw01a+gh2ugaI9QHXtqHN8PdKkJDwNYPNWWbZRptzaDjoHx4AHx50bxNiDO+rHvzlPX7f/va3B+8Ia1thN2uAuBTndR/9rDKrB2ZHHHFE+e7DpqUeIowKfernegLik08+ufEhgHowks/sueeeCw4pAdDLXvaykdM1zhogphLzc5/7XLmvcfeN+oHkejUcoo17YKXJtM3P85687Ku6Z2Wav3GV1cPbq/eZUaFZPYwbVx1eP85UEF155ZXlf041YULHnLfDS4xyzDGtL10CxDbfq76/et9tEzq2aZv6OumfuY6mojBLrg2phG3zHrfh6tpNNtmkvEfmOjy8ZKr2VGtnycNVCW6bKvPqQda4756AMdfkUQ/sLGWAOPz71TQPArRtr+rdnHlg4Uc/+lH5Pu0s2Vcq1jN1bB5eavvg0rj9us6Olhn+XT+/o+V91Xn3soUAAQIECBAgQIAAAQIECKzNAgLEjq1br4JoOzBW3+2dd95ZhoPVkgDogAMOGPx7PWScVD046Stl6rY8QZ2p3LKksiIVdfVBwvogadbLMeXdL0888UT52QxSpYpn7733HrvLtSFAHJ6ubtTgaH1qtknVg5Papl5tMa7SZNQgdAbA0zbVu82a3qWZ4+gj2OkaINaPYdaKjeHzJwPJeRfhpH45y2k/HDwMh5TDU/hNGx7Xg79UrWbAe3ia4h133LGcEnDSQP6sAeJSnNd99LOqvRKSZwrTqhrrrW9968ipSOvt2yaEqa/TNpCqD7aPqpZr6m+zBojD51/6ZIKbXKOalhtuuKH4+te/Xq7WttKsaZujfp5wNQF7taTSsc17Pet9ZpRpfZ36PXPc8Q6HmrlWjAt8x31+3gFi2yrOadsr51Tet1hVz+Wekqm0x73DeXj7wwHiqIdssu7wOm1D63qoOW4GgEnfdakCxPqDLLO8E7fpd7dUWaZ6tgrkR62f6Vvze9n2228/bRcYrO86u5Cuft733b4zN5YPEiBAgAABAgQIECBAgACBRRYQIHYErg9OtZ1Sr77bTCuXp5urqboyODFcxVJ/En9c8Nfm62QA/t577y1XHTd4PCpATNCYSrdpgqq1LUAcNTg6XIEU01mnmMsUtZlqLdNkZRnXl0YFiKnEuuKKK4rbbrtt0AX233//cmrCcdUIfQQ7XQPE4VCuS/BXD3H6HmSvDw6niiqDtDnmehXlNPseFSAmYMk59uCDD5ZtmX2kyq4+hePwud4lQFzs87qPftbmujZpnfpUmqOmQpylOiz7rN8Dpmn/6pj7CBDHVX6NchneXwKiVJp1CRy6tk/988PX1HHv/Rt17mQKy6al3s7jpsUct50uAWL9Gt+mmrA+hem0x9vk0fXn9YeoRt23xv0+MW1147gpZyd9h6UKEIcfJEmfTTCdasA+lkyZmZkQqqkzm7YZ17zfOr9HLuWytl5nYzj83dpOwbuU9vZFgAABAgQIECBAgAABAgQWS0CA2FG2Phg5y+Bxm0PoMyAZDm3GDc6OG/BLhVUqSjKdarUceOCB5bvgqncODX+flR4gZtrKs88+ezBV2KjB0eFqnnGebdq4PhA76f1cGUys3ntYBZaphBx+H1+Cw1NOOWVsxU8fwU7XALFNmN3GbtZ3NrXZdtZpGhwedkj15xlnnLHgHWCj9jUuBMm78vLur1QMZ0nQn6kWU7nTZjvjQux5nNd99LO27TRuveEK1XHV2/XjTDVom0CqzfSoTcffR4A4TfX7rOFb0/fo6+fD75Ucdz7NajZrUFx9ty4BYn26680226x833EeTBm3XHPNNcVNN91U/ngxpsXs2mb1e+SoKdy7mLWZHnXSd1iKADHtmurA6sGsaaeynnT8ef9y7vfVFOX5PSvXpTxUknMj/55g+rrrritynauqE9On0rfSx5ZqWVuvs/Ebni66utbGONPW3nrrrWX7VL+T5ee77rprkQr5Lbfccqn47YcAAQIECBAgQLiWbWEAACAASURBVIAAAQIECCyKgACxI2v9HU+zVp81HUZfVW7ZT33weNTUb5MqBupPw096F8xKDhAzEHf11VeXlaHVMqp9h9+B13WAd3iwdFwgMGkAPINcl1122WAq07wXKdVFCaDqSx/BTpcAsR6YTlNBVf8u9X7Wdoq8pvOu+vnwIP6oYDdTAie8TeA3TXXCuCAnfS/vC7v++usHA8KpZkmoNaqitGsFYvrtYp3XffSztu00ar36APw4x5UYIA4/DNL2HYij7gFtw9Iu7dD2s6nGP/fccwfvAT3kkEOKY445ZsEDKisxQIzBww8/XFxwwQVFrn9Z8q7aE044YeR5nYr/Cy+8cPAgQSoWU1nW9R13bduiab36PXKjjTYqPvaxjxW5Rg4va3uAWL/+H3vssa2mVp7WN+3+zne+s8j0yqMe2Krf/yc93NW072l/vjZfZ2Mx/FBDfr9IG+d3vwTo45a0UWaCSNVwm6mApzW3PgECBAgQIECAAAECBAgQWAoBAWJH5bYD9x13syD0+8AHPlBkGsVZlvqUaKNCsaYpx+6+++7ynY3PP/98eQjjgqqVGiBmYPT2228v/uVf/mUQxo0bHB0O/aZ5D9motrv22mvL4CjLuDByUoCYSogEiBlIrJZxA/B9BDtdAsR639huu+3KsLPNtHZ1u7TXpZdeWp4nWbqEkfVt16sbR70brx6Gtn0/0qRKsEyNmirEtFOWDEZmStq8J7K+tL0OzeO87qOfzXKdy2fqQeykhx3qD4O0DdXmWYHY9r2pdb9MdfyVr3xl8J/bftdZ26Ht53L9+tKXvlTk/pJl3DU3Pxuu/J7mwY15ViCO6pP5b3m3Xyr3EkwkJEpF2S233FIkIK6CxlSS5fq4lBVlTe1WDzjH3WvqU7e+7nWvK99T22ZZ7hWI9RB1mgr0pu+fYPK8884rEs5lye98J5544tgAuV4JmfvgJz7xiVbvRW06lkk/X9uvs/nuw/3wZS97Wfm7b/XKgSa7SQ8JNH3WzwkQIECAAAECBAgQIECAwLwFBIgdW6DtwH3H3SwIELsM+LYZQG0KGjJQdckll5TTN1XLkUceWRx11FFrPBnfJUCc1mycyTTT9eV4M11sgrFMW1lNB5ZB3QzcjQptuw5wDn/P4UBulgAx26pX8GQ7ec9d3ps5vPQR7PQZIHZ5r2d9gK/PADF9/OKLLy4HDBNAZRA/A/71ZXj6tnHvFq1/pqlv1quVxk1L1/Y6NI/zuo9+Nu21oFo/Acf5558/mFpu0ntBm9pi3DHMM0Csh9ttpsQc9T61LveTWdtm1OeGH0xpevdnm2vlqH20uf9N+k5dqumq7eb+meriG2+8cXCPmbTPBItpo+UUHtYfcEhwlikzc+2tL13Oka7318WewjQVaKmYzX6yHHroocXRRx/dy2kx3MfHTb1c31Gb94f2cnBDG1nbr7P1c7766rlG5XeB/N6b31/Ghf9N17K+28P2CBAgQIAAAQIECBAgQIBAnwICxI6abQfuO+5m2QWI+T71oCoDXKeddlrxmte8ZvB1l2OAOG1bNE0b1nWAc/h42gyKtxkAv+OOO8rptaoAdMcddyw+9KEPrVHd10ews7YHiPHLexqris5JIWd9IHnUu8Dqfa8ptBo1je6oEKztdagpQFyM87qPfjbtOZv160FZUwVXU1uMO4Yu4Ui1zVmn48znh6fXzb9PqnaJSR78SGXT8LIcAsR6NVsG5nPNWm+99UbSt7lWjvpgm+vnpP7WR4CY7eeBhLw77aqrrhpU8o/abxxSrZdqzOWy1CtFJz1gk2Puco50vb8udoCYKc7Thlnahnxt2rFe1d72AZu8C/mss84aBJqLNa1+9R1Ww3V2VICYPn/ccccVee/5qOlkH3300fLBo+o9xpmdItP7Jmi3ECBAgAABAgQIECBAgACBlSQgQOzYWm0H7jvuZlkGiPlOmWIt74YZF1St9AAxgz3HH3988drXvnZsE3Yd4BzecJtB8TYD4Bl8vOiii4oHH3yw3PyoJ+D7CHbW9gBxmlCwHjZuu+22xemnnz42AEm7tAmtnnrqqbLC5YknnijbMgOX73//+4u999570HXaXofaBIh9n9d99LNpr58ZtE3/TxVxlnFVuMPbbdMWo46jSzhSba9LgJjAIO/fHH4XV6aUznS3qVxbZ511yikx81DBzTffXKRybHjJzxPU7bbbbtMy97Z+HkZJpWjCiCzjKm2nvVaOOsA2189JX6yPADHtkftG1T+bIBOi5j2JmRp5VFjR9Pk+f57gM9f9TLVd3fdHzT4wvM8u50jX++tiBoj1a3PbqavbtEf9uBNU5ZxuWtI/P/3pTw+mvp5mutimbdd/vlqus3XTnIOpOjziiCMmno/134/yLsS3vOUt0zJbnwABAgQIECBAgAABAgQIzFVAgNiRv+3Afcfd9PoOxDbvzWobNGS9Cy+8sMjT1lkysHLssccOBkm6BIh9VcXU26htW+yyyy7lwPpLXvKSiR/p8x2ICWMzyJ9l1ilMq4P92c9+Vr5Dr3oCPtNqJtBKqJClj2CnzwCxyzsQUxGTp/0feOCB8rv1NYVpAvIrr7yy3Gab6pK2051WbdQ2tLrvvvvKSsh8zyxbbLFFWc2w4YYblv/e9jo0j/O6j37W9pzNegnIck2qwpm2g71t26J+LF3CkVH9YJr3+VWfr1fvTfLKNLy77rprcf/990+8zkxj3mXdegVTUzVbta82D1uMOq55B4j175v2SKjw5je/uawyTH/NAyB5J+fXv/714sknnyy/RlMlfJc2aPvZ+rvu8rmmStGs0+UcWc4B4l133VW+Czouk6a3bus7vF69n86yjXxmsQLE1XSdrfffNg8Hxb7+ANLuu+9enHzyyWPfYTlrG/scAQIECBAgQIAAAQIECBBYTAEBYkfdDPIluKiexF+s6aKG32uTQ+6yn/pA+Xvf+97igAMOWEOibdCQD9WDqgyCJtzYfPPNy3ePpbIkA9xZJgU7sw7gNzVh2+3W3+uYAcFTTz212HnnnSfuIlOF3n777eU6swz+D298eLA04dDHP/7xBVNeTTMAfsMNNxTXXnvtoH/uscce5bu0MhjdR7DTJUCsT9HWJfSr97OEpHkfV0K/WZccX/puAvcsbQb/Ull0zjnnDKrBmqpGpumb6WcZsK6WQw45pDjmmGPKwKHvALHP87qPfta2DetTK7YND7P9+nG2fYChSzhSfa8uFYjVNh566KHi8ssvH0xdOMps0003LauYUrWY4CNLptY788wzR767rq37rOvVQ4i24WH2N6vZNNfPUd+rSwVivTI816cECplietTy7LPPlu2UBwiq+8uo99nO6j/t5zKV82WXXTZ4kKFNeJh9dDFbrgFi/f6w0047le8azu8NfSzLOUBcbdfZWa/x9Qeb8jtxfqfbYIMN+ugitkGAAAECBAgQIECAAAECBJZEQIDYkbk+yNMUGMy6u5///OfFeeedN5h+rst+hquqMsCeAcw999xzjUObJkBMeHr99deX05pVSxVUVYNsKyFAzLGnainTf+W4s6QK8ZRTTpk4KJiQLpUiWbpMB1gP1DKNXwb26+++mmYAPAP0qULMZ7KkvRMgvOENb5h7gJjjSVXdvffeWx5bKiQTPG+11VZTnyZPP/10cfbZZ5fv5cySge0M5q677rpTb6v6QB8DuJkC94wzzhj7/rK2AWKOKZVLmaryd7/7XXmIwwH3YgSIfZ3XSxUgZrA2Yfk3vvGNQWA+6X2A9Y6x0gPEfJ9cQ+65556yijn9JSYJ5XJOpcJtn332KftNnDIFZZY+wvZZTrJ6ODZN2Jv9rcQAcbhCefhaPMkv53vO+2p61z6nyZym3fIQ0xe+8IVBRXvTO0WHt702Boj1tsyDWHk/bV9LH/efHEvfFYir8TqbWRxyDlbvjp3GdHhWiS4PSfXVr2yHAAECBAgQIECAAAECBAhMKyBAnFastn4qOc4666xB1UfelZdpL6d9Cj0BSCqd8n6hLFtvvfUaQUo9INlhhx3KgCQVb9MubUKbaQLE7L8eVCVIy4BagsmVUoGY75HBsVQ8VNP75XskYE0gOm7pqzo01WvpS1VANK4vTRMg5pgT3qYN0qZZqveLPfPMM2VYWv33aQbFKosuFYjZRj3MPumkk9Z4t1/bvt1nwF7t85prriluuummtocwcr2EBJMGlqcJELODu+++u6xIqq4Tmfb1tNNOKx5++OHikksuGRzDuArleZzXSxEgjppacd999y3fG9f2WlzvQ22rvOvVKQcffHA5jfM0y6xh2DT7qNatP6iQUDHv1FzKd+uNqmDK+8TyLr1cc9ss9er/thWj9f44qgJ/0v67hGHD1eoJEz7xiU+0qvwcDiHGVaa3MZt1nfoUuQkP8/tHKqraLAmLcw+qphWe5veX4QrEWcLuxXgHYv33hKYHRdoY1deZ9j4/yz6m/cxqvc7Wz/lpHlAa/h1JgDhtj7M+AQIECBAgQIAAAQIECCwHAQFix1aoD8bOOrh35513DqaUyyHVBzXrUyG1eR/bqK9Wf5J63IDctEFD9pUQ44ILLhhU72VQLeHbV77ylRUxhWnlVR+4axrszHtuUv321FNPlZuYdSqz+rspxwUR0w4sZtDv6quvLr75zW8OukQqJTJtbdprngFi/TunMjIVktOGGU3nz7SneT2wn/bzw+tPqhiaNkCsT7Mbp7e//e3lQP5iBIh9nNdLESDOOrXicDvVg4a2Vd714PEd73hHcfjhh0/VZZYyQKxfr6YN0Kb6YiNWHhVCTFMpOu46/e53v3vw7t1JxzgcPI6rwJ/0+VkDxC4hWvr35z73ufKw8k7ePDSQ+8xSLPV3NuZ3jzwklfviNMtwENh2Kse62TTBTXVsixEg1mcqeNe73lVkSuk+l1/+8pfFueeeW+RBnyyzPJjQ5/FkW6v1Optr1qWXXlpWPWeZJshWgdh3L7Q9AgQIECBAgAABAgQIEFhqAQFiD+LDTxi3nZZseLcZnEhVYAZnsmTaxY985CPF9ttvv8bR5f1nqT6q3rd46KGHFkcfffRU32B42q1Jg1KzBIg5riuuuKK47bbbBse01157le/bynsSsyzndyBWB52QJu8Sq6bWbGrTejVCKp7SfhnsbLvELtUpd9xxR/mRSYPE0waI2V7CzQxGPvHEE+X2M61hpjRM8DbPADGVq5maNyFMlryPLdOYJnxuu9TfRTVriD+8v+HzpE0Vav1Yh68Jk6ZmnTZAzH4yjVrMqoHlDOgnDM7UndXSVwVittf1vF7sADHXzVwXq2mHc95l2uFp339ZDyvaVpMPB1KzTmG8lAFiHiS46qqryq7Sx7nS9jyt+tKNN964xntZp60UrfZXr9huG/gOTzk9y7TJswaIs9xTq+86y3VimnYZt27CwzxkUt03mt7ZOGmfs7jP2sbDx9F3gFi/V89yz2rTNvWHvWZ9MKnNvtqss9qvs8P39Lbvuq4/+DdN8NimTaxDgAABAgQIECBAgAABAgSWQkCA2INyBvTzfpQM+GR59atfXQZIGZxss6QiJOFOBrqybLvttsXpp59erLfeemt8PINp55xzTpH1s+TdeAlb2k4jlgHMCy+8sHj00UfLz08aBJl1sDNhYSyqY0z4lv9VUy6uhAAxNtO2aT2Yrd4BmaCuzZKANe8qrPrQpKrHWQLEHMN9991XBtUZ1MqSsCODoVUgPY8pTHMcw4FG/j2VHMccc0zrKsT690og8c///M9lSDrLUg/0Z5mert5G4ypUZg0GMhif99hVbZe2rM6xfOc+A8Rsr8t5vZgB4qipFXPtzRSLsyzDU0y2Dddm+Uz92JYqQMw7QnOvyb0kS9dzZVrjPiqYqn3Wq//bDM7P8pn6d5w1QKxXMbWtwsv+h99Z2Ta8mLZt6uvn4Y78vlBNO5rr6Yknnli+R3OWpT7Vd5vK11k+Uz+2vgPE+jk0a9V8k2H9PjTLg0lN+2j7c9fZhe/HbvMAX+6bn/zkJ8v7Z5Z5TBfdto2tR4AAAQIECBAgQIAAAQIExgkIEHvoG6MqdNqGIKOml5w0HVbeGZcpkargINU2mU6sHjbWv9a4d9eMC1pmDRCz33qgM3wsKyVArLdpQtC81+wtb3nLyB6TgemLLrqoePDBB8ufZ/2jjjqqyHu9mqbjrA/UJgx63/veN3agdtYAMcFhwo5Uso5a5hUgjqqObDtQXZ9er4/B9XqgP8sAcf38GfdQwKwBYv1hgHp79h0gdjmvFytArLf9tO9lG3UOTPs+07yvNA9M5FiytK1arO97KQLEhIYXX3xxkfbI0se5Ms3tsx5CzFopOrzP4XeoNl0387l6X2xbtTi8z1kDxGxjuIqpbWVz9a7aX/ziF+Vh5B22Z555ZvkA0WIt9XdUJjzM+0Rf//rXN97Pxh3TtO9xrs8EMEu1aI6l7wBx+N24ix3q1R9M2nHHHcvf95refZ3rUcL6/L6SGS26LK6z/6FXn+mgepf0pIdVhn9fb3ofcpc28lkCBAgQIECAAAECBAgQILCYAgLEnnTrgywZLHjrW99avp9sXCVUKoYy3WcCwaoqbIsttiirClP9Mmqph01ZJwOxCZwyoDFqycDH9ddfX05xWAWPTdWLXQLEfJfLLrtsMCXr8DGtlAAxx1yfKrKpEq0+QJ4+kKfUjzzyyCIDjaOWBBB5N1Q1qJ91mqoXZw0Qs+300wQe2W99mVeAmOOoVybFK0F6Bvgz0D5qyYB6ApHh79I2uJ902tdDibzHM20y7TJcWTluoHnWADHHkv52/vnnD6agHT6+xQgQZz2vFyNA7Ou9bPU2rU+pO+l9b/WQpcsA8WIGiLnm58GGTC/95JNPll+5zQMOuQdkWtcsOQcT4Iw7F5vOjb4rmKr91cP+DOaPq0Ct3ztnDX+6BIj1yvam0Dt9LNWHw/fuAw88sDj++OPXCPLyu0SCxqoKOaFRU8g0rs1G9eu2D8M09YPh8K2pD9bvCZPeJTtpv30GiPVZIJru1U0eTT8f9WBS3hea9h/3O0XenZj7Ys6NVOV+8IMfnLki23V2zRaqPxw36QG++jWv6Xf7pr7g5wQIECBAgAABAgQIECBAYF4CAsQe5esDBtl0QqfDDz+8rExJKJjBuQxCPfLII0WCigz2VMukwerhw6wP6uRnCSkzwJbBpa233rpcPcFKBjwyEJen/6ulzVRkXQLE7GdcULWSAsRRlaXjgpnKtj7omf++wQYbFKli23vvvctB+Gw3U5bec889RSqeqvA4604aAK/20SVAzDbuvvvu8p1xw1Ne5r/PM0AcVSGbY9p0002Lgw46qNh1113LSornnnuuPHdil6n1qkA867atxp10yterDJpC40nbqocFo6qdugSI+e55MCBVTfVlMQLEWc/rvgPEehDU5b1so9qvPkicICYPgqT6KpXecc91O2FIgrmqD7atDhq1z74DxBjl+n///feX50oVHFb7zn0iFWWTpvkdrpabdN1uuoUuRgXT8D7r0/nmnXSZAnnPPfcsQ5Zc53JvzoM6VRVfPr///vsX73nPe6ae6rhLgDjqnpI+lf6V62817XnuCTnm6667bjCF6KT7Q18hWf06nJAvVfR5CGbW8Hi4rUZNhZzzKtvPtT77SxCahy/y+1H1XtOc46eddlrxmte8pqm7Lfh5XzbZ8PBDIW0rSKc+4NoH6lOm5sdbbbVV+f7rvBcxfTztlt8rb7311jXc2vw+Me74XGcXytTD9ep3lOOOO67YZZddymtJ3NJ3b7rppkH/bfM7d9d+4vMECBAgQIAAAQIECBAgQGCxBASIPcsmEPrCF74weJdd281nkDrTiSYEbLMMP2XeZv1qnbb76RogZn933HFHOWXmcMizkgLEfIf64F1T5Wa+a773lVdeORg8ats+qRbI9GQxmrR0DRAzCHbJJZcUmR5teJlngJjjyHElELvxxhvX6DNt/FIJkmlPm6bybdpWH1McVvtoE0Z2CRCzn/r0htW+FytAnOW87jtA/G//7b+VA+Vdl3HXovTDq6++urjlllta98OEVjl38/7bWZa+AsTh0G/UcSSgOeyww8rplZveEdpHgJhzINea3Be7LuPeC5t7Ve659evZpP2lndJeabdply4BYvaVqs48wJGgeppl0gNGfYVkCcQvuOCCNR5qmeYYh9dN5dtee+214OMPPPBA+S7eOLZZ0k8Tlh188MFtVl+wTl829erkcdNSz3SQDR/KNTTtkut92yVh9Kmnnlpst912bT+yxnqus6PZ0g9yTXv44YdbuTZV2rbaiJUIECBAgAABAgQIECBAgMAcBQSIi4Cfyo9MF/ejH/2ocQA6gwt5ijyVEJPepTLqMDMQmYHuO++8s3HAL/tJFVemvho31enwPvoIEOvTb2X7Ky1AHPWOyjbTZP7qV78qp3FNxctwgDqqHVNBkEH9THk7blqy4c91DRCzrfr0rPlv8w4Qq+/40EMPledPpmBrWhIY5t2UqWLpo0JmeIq9bC8hw2677dZ0GGN/PlyxMmqKy64BYnaccCbv3xyuZF3MAHHa87rvADFT/n73u9+duU2qD066FsUyFSSpbquqoMbtMGFUppDecsstZz6mxQ4Q0/dSoZtKmapCvelg+wgQ6/eRpn1O+vm4ADGfyb3wqquuKh/emHS9re6Dqb6c9R2CXQPEHO80/Svrp/LuAx/4wNjfEfoKyerXoy7tNS5AzDZzjc/DRfXK2Pr+cn1/97vf3endi33ZZHaBBNVV5f6kd1V3cRv32fxeefnllxePPvpo4+8UTf2lzfG5zo5Xanu9ye9z6b+ZgaLpXdht2sQ6BAgQIECAAAECBAgQIEBgHgICxEVSzyDmE088Udx+++1FnrjP1F3VAH+qAFP5sPvuuxdvetObWgV6kw4zT6VnQP2uu+4qQ5fqyf4MXmRasFn200eAmGOuB1UrLUDMd6i/ZytT0X70ox9tDAwm9YFUkyRwyFSCCe4yPWfbpY8AMfvKNFuZ1q8acF8uAWKOLYO0+Z4JBPKkfwaBc5wZhEtlRQZIMwVhKg+bKqnautbfb7X55psXH//4x8spaGddUil87rnnDipH6u/x6iNAnGaq3Xmc1ysxQKzaO/0uD2gkPMhUnNU1POdvArlMS5up67qG130HiDlPcp1KWJjrf/rdtIHZSgoQq/ZKxfi3v/3tshoxgUt1zYhF2invD8y1o8tgfh8BYnW84+7dOb486JOpz9/85jeXU1ZOOua+QrKlChDz/RPMZ4rdXOPzoM3w7y25N+b6ngdDZn2X4/A5fNZZZ5W/g2VpmoZ81LW+Xk2e39/yrupMcb2USzV98s0337zgvthnH893WooAcaVeZ6vjzoNieT9pKnefeuqp8npT/d697777ludu1/67lP3LvggQIECAAAECBAgQIECAwCgBAaJ+QYAAAQIECAwEMhB+6aWXFgmUsiQs/fCHPzzVgw44l07gscceKz796U+XlZgJGk8++eTyHZAWAgQIECBAgAABAgQIECBAgAABAl0EBIhd9HyWAAECBAisZQJ/+tOfik996lNlBXmWQw89tHwPnWV5CqRKNu9VzDKv6rjlKeOoCBAgQIAAAQIECBAgQIAAAQIEuggIELvo+SwBAgQIEFjLBDIF6MUXX1xOJZzpWjNl8zbbbLOWfcu14+vUp9fM+9byTuUu07SuHTK+BQECBAgQIECAAAECBAgQIECAQFcBAWJXQZ8nQIAAAQJriUACqYsuuqh8r1eWvIsugVRf7xpdS5iWzdf44Q9/WLZX3s+ZsPe0004r3/NoIUCAAAECBAgQIECAAAECBAgQINBVQIDYVdDnCRAgQIDAWiKQ6sO8//C5554rNttss+IjH/lI+U/L8hP461//WlaKJuxNxeFRRx1VHHHEEaoPl19TOSICBAgQIECAAAECBAgQIECAwIoUECCuyGZz0AQIECBAYHEEHnvsseLKK68sjjvuuGK77bZbnJ3Yai8CqRj92te+ViRMPP7441WK9qJqIwQIECBAgAABAgQIECBAgAABAhEQIOoH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PHzBmwAAIABJREFU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wKIKPP2Xorj2e38rbvnR33vdz1abvKj47w54abHzluv0ul0b60fg+aefKn5/xWXFn797Tz8b/M+trLvTa4tNjn9f8ZKttu51uzbWk8Dffl/89aH/vXj+j9/paYP/sZl1NtqneNlr/7eieOkmvW7XxvoReOzpXxfnfP9rxfd++1g/G/zPrbxl6z2KM/Z8R7HJy9bvdbs2RoAAAQIECBAgQIBAs4AAsdnIGgQIECBAgAABAh0Ezrr+r8VX7vxbhy2M/+j66xbFlf+zgeVFwe240cf/t/9aPHPrNztuZfTHX7Ll1sUOl16xKNu20W4Cf/72ocXzT36j20bGfPrFmx1avPzAGxdl2zbaTWCvy/774mfP/KbbRsZ8+ujt9is+d+T/sijbtlECBAgQIECAAAECBMYLCBD1DgIECBAgQIAAgUUV+J8u/XNx30+fX7R9/F8nvbzYZ/sXL9r2bXg2gUf/6Yji+Weeme3DLT618/W3tVjLKkst8MzVL1rUXa5/zAuLun0bn01gk/PfP9sHW3xq45e9onjsv3ymxZpWIUCAAAECBAgQIECgTwEBYp+atkWAAAECBAgQILBAYCUFiH/5y1+K6667rvjud79bPPXUU+V32XDDDYvXve51xdve9rbi5S9/+cgWfvzxx4urr766+PGPf1z87W9/K1784hcX22yzTfHOd76z2GmnnYoXvWh8qJL1H3rooeLOO+8ssv9TTjll7H6y7q233lrccsstxR/+8IfyWDbffPPi8MMPL/bZZ59inXWWz3SuDx914KKeDX0GiPX2S3s1uT7//PPFd77zneKGG24ofv3rXxcvvPBC2W577LFH8fa3v7145StfOfH7//GPfyzuv//+4rbbbiv71xFHHDF2/a77WtSGqG18JQWIy7XdP/vZz5bXoDbLJptsUpx55pnFxhtv3Gb1RVtnMQPEHPTvP/z53o59qds914Ynn3yyuPfee4u77rqrOOaYY4q99tqr8fv8/e9/L37wgx+U1/xf/OIX5f3hgx/8YKvPNm7cCgQIECBAgAABAgRaCAgQWyBZhQABAgQIECBAYHaBlRIg/vznPy8uuuiiMphLgJTgMEuCxAwAb7bZZsVHPvKR8p/DS0KkL37xi2Vw+NKXvrR4xSteUTz77LPlYG+2kzDpsMMOWyNEzLoPPPBA8e1vf7v4yU9+UmSgOMsOO+xQfPjDHx4ZIP75z38uLrzwwjKkzHbXX3/9IsHSn/70p/Lf99tvv+I973lPGV4uh2UlBIhp15tvvrn42te+VrZB1X5pn7hmiesJJ5ywhmvW/fKXv1zcfffdZd9Im+ezTz/9dLmdtM2pp55abLfddms0RULDBAj5329/+9vys1kSTh955JEjmy3Hcvnllw8Cpfq+8u8f+tCHyr6zHJaVECAu93a/4ooryuBo0lL10TygkGtG+t88l5UQIC5lu1ehYa7xuUfk3K+WNiHgL3/5y+Liiy8ufvOb/5gWtron5Vq02267zbOp7ZsAAQIECBAgQGAVCQgQV1Fj+6oECBAgQIAAgXkIrIQA8Zlnnik+/elPl1UeqQx573vfOwjxUl12/vnnl4HPP/7jPxYnnXTSIExKuHjuueeWFWhvfetbi6OOOqocyE+wl8qyr371q+V2Tj/99LIisVqGK4w22GCDYtNNNy1++tOfjg0QMxidUCHbTICZwCAVcll++MMfFl/4wheKBIwJEN/whjfMo5kX7HMlBIgPP/xwccEFF5TtdeyxxxYHHnhgWcUZ73vuuaf40pe+VP4s/WH//fcffMeYJ2xed911ixNPPLEc0M8Af0LjhMnf+973il122aWsJq2CnQTTZ511VvH73/++XHfLLbcsg+bf/e53EwPEhI3Z5nrrrVecfPLJxY477lgex/C+tt1227KPZZ15LyshQFwJ7T6pHRNS5xry/e9/f0HfnFf7r4QAcSnbPdfz3FOqB0lyjqYKMfeapgAxn811Keu++tWvLq9NeUBgOVWYz6uf2S8BAgQIECBAgMDSCggQl9bb3ggQIECAAAECq05gJQSI9913Xzkgn3DujDPOKDbaaKM12inVQKkGSWXZxz/+8eJVr3pV+fPqcxnkrQc4GeS/5JJLykqieoVZwsCEVAcddFCxxRZblFNZZt1xFYgJnT75yU+WA8qpbNt5553XOL477rijrIgbdRzz6nDLPUCM/+c///myOiiha8LX4alm8/OYxnb33Xcvw7tUdw5/7tBDDy2OPvroNYgTJidU/utf/1pWrFZViKlAStCbKU733Xffsi9VQfK4CsTs69JLLy0DyVHrpDrp7LPPLqtfh/c1rzbPfpd7gLgS2r2p/f793/+9+NSnPlVOk5t2T1+a97LcA8SlbvdUtF9zzTXFAQccUJ7z2X8eREnF+aQAMedyHk548MEHi7333rsMiPOggoUAAQIECBAgQIDAPAQEiPNQt08CBAgQIECAwCoSWAkB4r/+67+W7z7Mu+hSYVhfquqxVJMMBzUJmG6//fbi4IMPLqtE6su3vvWt4sorr1wjgBrV9AmIJgWIjzzySPGZz3ymDBs/+tGPllNmDi9VwJiKtgSZqXaZ97LcA8S0ZdOA/qh2yTSlCe1SOXjaaaeV77gcXhIAZKrZvNcyg/8JEMYtTQFi2jPHmGlrR4UOCZTPOeecsgI205guh6kNl3uAuBLafdK5Oxxsv+td7yoOOeSQeZ/q5f6Xe4A473Zvs/84Vg+rJBzOtb7pXarLovEdBAECBAgQIECAwForIEBca5vWFyNAgAABAgQILA+BlRAgZnA3Yc3LXvaykdNA5n1UqSrLdJSf+MQnik022aR8112qEvMuw3FBUaYYzDrbb7/92HcbppWaAsSmn7cdnF7KHrHcA8QEMXnP4XPPPTd4h2HdpwqA99lnn+L9739/WaFYVf1l3eFq1OHPprLx3nvvnTg1adZvChCzThVSj6qSrCrRclwf+9jHiq222mopm3jkvpZ7gLhS2n1cQ1YVrlWbV9XQ82745R4gzrvd216jq/N9VHXzvNvY/gkQIECAAAECBFafgABx9bW5b0yAAAECBAgQWFKBlRAgNoF885vfLK666qo13oHYZkC4eg9W3oN45plnFhtvvPHIXTUFhHnnXqraEhCNqkBscyxN37Hvny/3ALHp+6aSMNV/jz766BrvmWvTpk0VrdW+2wSICSwTXqfy8bDDDivftZmgO+HhZZddVvzqV78q3715xBFHrDEFa9P3W6yfL/cAsel7L5d2H3ecmRbzpptuKisPjznmmGXR5jnW5R4gzrvd21yjs07em5hzOxXH+eett95a5F27mT457z9N1enWW2/d9HX8nAABAgQIECBAgEAvAgLEXhhthAABAgQIECBAYJzASg8QM4h73nnnlRWHw9OXthkQbhM2xa0pQKyq3rLPUe9A/O1vf1u+Ey3Tak56v9ZS9tKVHiCm+vCrX/3qgurRNm3aZ4CYNktImPcn/uIXv1ijCVMRe/jhhxepVkrAsByWlR4gLqd2r7dnzu+c53/+85/LBwm22Wab5dDk5TGs9ABxsdu9zf2imio770vNQwL5TB4+yTsQ8wBB7kE5z0888cQiVdEWAgQIECBAgAABAostIEBcbGHbJ0CAAAECBAiscoGVHCBmoD6Vfz/5yU8WVHm1GRBuEza1CRAzcHz55ZeX02Juttlm5XSom2++edmzHn/88SJTZmaa1SwCxO4nXNo77Z4l7xbcYYcdBhtt06Z9BoiZevGOO+4o36WZ6VbXX3/9MkRIoPD8888Xu+66a3HCCScUG220Ufcv3sMWVnKAuJzafVRTjKqE7qHJetnESg4Ql6Ld29wvfv7zn5cPq+S+k+DwPe95T7HXXnsV66yzTpHK2C996UuDe4D3I/bSbW2EAAECBAgQIECgQUCAqIsQIECAAAECBAgsqsBKDRCr8PDHP/5xsd9++5UhzXCVV5sB4TZhU/CbKhCzTqoMM71d/pn3n2244YZlgPTMM88UG2ywQfnfUrkiQOzWnaswIe/EHFXp06ZN+wwQv/Od75RTlSYgPPnkk4tXv/rV5RdMoJBpdW+77bYy4EzQud5663X78j18eqUGiMut3etNkWksM5VtqhBTCf0P//APPbRWf5tYqQHiUrX7NPeLv/71r+W0ybnvDC+51ucekErkce/d7a9FbYkAAQIECBAgQIBAUQgQ9QICBAgQIECAAIFFFViJAWIq/lLtcffdd5cD9aPCmWkGhLu+A7FqoOzzuuuuK+65557iT3/6U/GKV7yieP3rX18cfPDBRd6n98QTT6wxzeqiNmzDxlfiFKZVSPvkk0+Ofa/gUgaICbFTkZRpdBMe7rHHHmuoV33wscceW+M9jfNs95UYIC63dh/VfnfddVfxxS9+sXwPXiqQM33tclpWYoC4lO3e1/0i0yrffPPNxRvf+MayQtFCgAABAgQIECBAYDEFBIiLqWvbBAgQIECAAAECxUoLEOvh4SmnnFIGdfUl61188cXFAw88ULz73e8u3vKWtyxY5/vf/365zvbbb18O+idIHLW0qUCc1JUyfWmqk/LerDPPPHNZTGe50gLE4TDhiCOOKI488shy6sD6Ur2PMtWfH/vYx4qtttpqwTqZUjbTzb7tbW8rtzNuSej73e9+d+x61ZSGVbtusskmCzZ17bXXFv/2b/9W7LvvvsX73//+uV9xVlqAuBzbvd6Iw0Hy+973vmX5/ruVFiAudbu3CRB///vfF2eddVaRCsTTTz+92HbbbRecz22rm+d+IXAABAgQIECAAAECa4WAAHGtaEZfggABAgQIECCwfAVWUoCYUCgDtAlk8o7BU089tXzn4Ljly1/+cnH77beXFYDHHnvsgtW+9a1vle+u23333csKsuEpUIdX7hogLsd3o62kADHVnBdddFH5rstMG5jKnnFtlXcPnn322eVUkqeddlqx0047rdHumVo070986KGHGqcZbAoQ+6x2XKorxEoKEJdru9fb6gc/+EH5IMI222xTBkvLYara+jGupABxHu3eJkDMcX3qU58q32ebqvfddtttwWmrAnGprmT2Q4AAAQIECBAgEAEBon5AgAABAgQIECCwqAIrJUB84YUXyuDw+uuvLzbddNNyKtBJ4WHQ7rvvvnLq0AzsZ/31119/YJkKxYRSP/zhD4t3vetdxSGHHDLWuUuAWL3DK8FVAs+dd955Uduz7cZXSoDY9K7L+vdNP0mFYd5NmDY95phjyvdPVkumkT3nnHPK91N+9KMfLfvGuKUpQExF0ic/+ckioWUChV122WWNTaXNzz///OKRRx5prHZs225d11spAeJybvfhNhhu46brSNe26/L5lRIgzqvd2wSI8b/mmmuKm266qZyuOO+zHX6QoXoHYqY0zjsQ999//y5N5rMECBAgQIAAAQIEGgUEiI1EViBAgAABAgQIEOgisBICxIRCea9g3nuYaSIz3WgqEJuWp556qpw69Ne//nVx4IEHlkFh3k2W8Oi2224rUi2SUDFTXU7a3iwBYgbCs48bb7yxePbZZ4s3velNxXHHHbdGmNV0/Iv585UQICacSZtnutFMAXrCCSe0erdcQuGEw2nrfGavvfYq3RMS5D11ac9RAUDduylATL+84oorynZOmD3cL3PsCbu/8Y1vlFPspjJtUli5mG09vO2VECAu93Yf9nz44YeLCy64oNh4442LM844Y1lMTzyqL62EAHGe7d42QMy9JPeU3FuGp1IePvYtttiivKdsuOGGS3Va2w8BAgQIECBAgMAqFRAgrtKG97UJECBAgAABAkslsBICxOpdcwnl8p7CdddddyxPBvLzXsRq8DbVXwmTMkCcQClhTgK9/HuqR/7pn/6peOMb3ziRu22AmEHl7CtVbtl+lgRXhx12WHHUUUeNnXZzqdp6jeDjqAMXdbc7X39b5+3fcMMNxde//vXSMEHvuGlLs6MEgscff3y5zwR7X/va18rwLv8/bZ62T6VgKk9f+cpXlmHflltuOfEYmwLEfHi4Ymr4ODPdYUKF7DfVSPvss09njz42sBICxJXQ7mmL9KX0kfvvv7849NBDi6OPPrqPJlqUbayEAHGe7d42QEzjpLo5DyJU53euL9W1Jf8/1cg77LDDorSjjRIgQIAAAQIECBAYFhAg6g8ECBAgQIAAAQKLKrASAsTqXXNVKDcJJBWKZ555ZlkRVC2PP/54cfXVVxc//vGPy0HfBFGpBnvnO99ZviNveIrLUdtuGyD+4Q9/KM4666yyOiXHseeeexYHHXRQGVgtt2UlVCDmfZfXXXddK7rXve51xUknnTRYN1WmGehPKJGqoQSJCZ8TNL797W9v1SZtAsTsMH0qFbI333zzGvvKO9JSpdQUVLb6gj2ttBICxJXS7tV1aZ111mmcDren5pt5MyshQJxnu08TIKYR6veUaa8tMzekDxIgQIAAAQIECBAYEhAg6g4ECBAgQIAAAQKLKrASAsRFBVilG18JAeIqbZpF/dorIUBcVIBVuvGVECCu0qbxtQkQIECAAAECBAjMLCBAnJnOBwkQIECAAAECBNoICBDbKK196wgQ1742bfONBIhtlNa+dQSIa1+b+kYECBAgQIAAAQIEBIj6AAECBAgQIECAwKIKLHaA+NkzX1FstfGLFvU72Pj0Aj856Z+K55745fQfbPmJPt6B2HJXVptCQIA4BdZatOpiBoivWf9VxfdO/P/WIi1fhQABAgQIECBAgMDKEBAgrox2cpQECBAgQIAAgRUrcO19zxX/51XPLsrx773dOsX//V/WW5Rt22g3gScvPq948pLPdNvImE9veNTRxZb/9X9dlG3baDeBv37/fyz+9pP/t9tGxnz6pTv8D8XL9vx/FmXbNtpN4OPfPLv4/MPf7LaRMZ/+P974weITex69KNu2UQIECBAgQIAAAQIExgsIEPUOAgQIECBAgACBRRd4+FfPF0//5YXe97PP9i/ufZs22J/As488WDz/9FP9bfA/t7Te6/brfZs22J/A83/8TvHC337f3waLonjRSzcp1tlon163aWP9Ctz8+A/63WBRFBuv+4pi70136H27NkiAAAECBAgQIECAQLOAALHZyBoECBAgQIAAAQIECBAgQIAAAQIECBAgQIAAAQIEVo2AAHHVNLUvSoAAAQIECBAgQIAAAQIECBAgQIAAAQIECBAgQKBZQIDYbGQNAgQIECBAgAABAgQIECBAgAABAgQIECBAgAABAqtGQIC4apraFyVAgAABAgQIECBAgAABAgQIECBAgAABAgQIECDQLCBAbDayBgECBAgQIECAAAECBAgQIECAAAECBAgQIECAAIFVIyBAXDVN7YsSIECAAAECBAgQIECAAAECBAgQIECAAAECBAgQaBYQIDYbWYMAAQIECBAgQIAAAQIECBAgQIAAAQIECBAgQIDAqhEQIK6apvZFCRAgQIAAAQIECBAgQIAAAQIECBAgQIAAAQIECDQLCBCbjaxBgAABAgQIECBAgAABAgQIECBAgAABAgQIECBAYNUICBBXTVP7ogQIECBAgAABAgQIECBAgAABAgQIECBAgAABAgSaBQSIzUbWIECAAAECBAgQIECAAAECBAgQIECAAAECBAgQILBqBASIq6apfVECBAgQIECAAAECBAgQIECAAAECBAgQIECAAAECzQICxGYjaxAgQIAAAQIECBAgQIAAAQIECBAgQIAAAQIECBBYNQICxFXT1L4oAQIECBAgQIAAAQIECBAgQIAAAQIECBAgQIAAgWYBAWKzkTUIECBAgAABAgQIECBAgAABAgQIECBAgAABAgQIrBoBAeKqaWpflAABAgQIECBAgAABAgQIECBAgAABAgQIECBAgECzgACx2cgaBAgQIECAAAECBAgQIECAAAECBAgQIECAAAECBFaNgABx1TS1L0qAAAECBAgQIECAAAECBAgQIECAAAECBAgQIECgWUCA2GxkDQIECBAgQIAAAQIECBAgQIAAAQIECBAgQIAAAQKrRkCAuGqa2hclQIAAAQIECBAgQIAAAQIECBAgQIAAAQIECBAg0CwgQGw2sgYBAgQIECBAgAABAgQIECBAgAABAgQIECBAgACBVSMgQFw1Te2LEiBAgAABAgQIECBAgAABAgQIECBAgAABAgQIEGgWECA2G1mDAAECBAgQIECAAAECBAgQIECAAAECBAgQIECAwKoRECCumqb2RQkQIECAAAECBAgQIECAAAECBAgQIECAAAECBAg0CwgQm42sQYAAAQIECBAgQIAAAQIECBAgQIAAAQIECBAgQGDVCAgQV01T+6IECBAgQIAAAQIECBAgQIAAAQIECBAgQIAAAQIEmgUEiM1G1iBAgAABAgQIECBAgAABAgQIECBAgAABAgQIECCwagQEiKumqX1RAgQIECBAgAABAgQIECBAgAABAgQIECBAgAABAs0CAsRmI2sQIECAAAECBAgQIECAAAECBAgQIECAAAECBAgQWDUCAsRV09S+KAECBAgQIECAAAECBAgQIECAAAECBAgQIECAAIFmAQFis5E1CBAgQIAAAQIECBAgQIAAAQIECBAgQIAAAQIECKwaAQHiqmlqX5QAAQIECBAgQIAAAQIECBAgQIAAAQIECBAgQIBAs4AAsdnIGgQIECBAgAABAgQIECBAgAABAgQIECBAgAABAgRWjYAAcdU0tS9KgAABAgQIECBAgAABAgQIECBAgAABAgQIECBAoFlAgNhsZA0CBAgQIECAAAECBAgQIECAAAECBAgQIECAAAECq0ZAgLhqmtoXJUCAAAECBAgQIECAAAECBAgQIECAAAECBAgQINAsIEBsNrIGAQIECBAgQIAAAQIECBAgQIAAAQIECBAgQIAAgVUjIEBcNU3tixIgQIAAAQIECBAgQIAAAQIECBAgQIAAAQIECBBoFhAgNhtZgwABAgQIECBAgAABAgQIECBAgAABAgQIECBAgMCqERAgrpqm9kUJECBAgAABAgQIECBAgAABAgQIECBAgAABAgQINAsIEJuNrEGAAAECBAgQIECAAAECBAgQIECAAAECBAgQIEBg1QgIEFdNU/uiBAgQIECAAAECBAgQIECAAAECBAgQIECAAAECBJoFBIjNRtYgQIAAAQIECBAgQIAAAQIECBAgQIAAAQIECBAgsGoEBIirpql9UQIECBAgQIAAAQIECBAgQIAAAQIECBAgQIAAAQLNAgLEZiNrECBAgAABAgQIECBAgAABAgQIECBAgAABAgQIEFg1AgLEVdPUvigBAgQIECBAgAABAgQIECBAgAABAgQIECBAgACBZgH4dqnjAAAgAElEQVQBYrORNQgQIECAAAECBAgQIECAAAECBAgQIECAAAECBAisGgEB4qppal+UAAECBAgQIECAAAECBAgQIECAAAECBAgQIECAQLOAALHZyBoECBAgQIAAAQIECBAgQIAAAQIECBAgQIAAAQIEVo2AAHHVNLUvSoAAAQIECBAgQIAAAQIECBAgQIAAAQIECBAgQKBZQIDYbGQNAgQIECBAgAABAgQIECBAgAABAgQIECBAgAABAqtGQIC4apraFyVAgAABAgQIECBAgAABAgQIECBAgAABAgQIECDQLCBAbDayBgECBAgsgcD+++9f7uWuu+5agr3ZBQECBAgQWByBu+++u9zwfvvttzg7sFUCBAgQILAEAu5nS4BsFwQIECCw6ALuZ92I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5+9OwG3rCrvxP3dqoJingcRBBEnFAQVEQFBkUFUjEYUB0QFnGLaTtLRJN3pdP4Z2o6xh6RjDCAKqCiCoigiqOAsCg3iHEVFRWZkHoqi6v6fb9/axalb595zzl2rahf3vPt5Eso6e31rr3fte/dz+LHWrg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9n/NP8WGTz6xUjVlCBAgQIAAAQIECBAgQIAAAQLzV2CzDSOevOPC+OMXLI6tN5mYvwM1MgIFAgLEAryIECCW+WlNgAABApUEBIiVIJUhQIAAAQIECBAgQIAAAQIExkZgm00n4pQTN4oMFB0ECKwqIEAsuyMEiGV+WhMgQIBAJQEBYiVIZQgQIECAAAECBAgQIECAAIGxEjh8z0XxZ0ctHqsxGyyBYQQEiMMozXyOALHMT2sCBAgQqCQgQKwEqQwBAgQIECBAgAABAgQIECAwVgJbbjwR5/zHjcZqzAZLYBgBAeIwSgLEMiWtCRAgQGCNCwgQ1zixDggQIECAAAECBAgQIECAAIF5KvCl/7zxPB2ZYRGYu4AAce522dIKxDI/rQkQIECgkoAAsRKkMgQIECBAgAABAgQIECBAgMDYCQgQx27KDXgIAQHiEEiznCJALPPTmgABAgQqCQgQK0EqQ4AAAQIECBAgQIAAAQIECIydgABx7KbcgIcQECAOgSRALEPSmgABAgTWvIAAcc0b64EAAQIECBAgQIAAAQIECBCYnwICxPk5r0ZVJiBALPOzArHMT2sCBAgQqCQgQKwEqQwBAgQIECBAgAABAgQIECAwdgICxLGbcgMeQkCAOATSLKcIEMv8tCZAgACBSgICxEqQyhAgQIAAAQIECBAgQIAAAQJjJyBAHLspN+AhBASIQyAJEMuQtCZAgACBNS8gQFzzxnogQIAAAQIECBAgQIAAAQIE5qeAAHF+zqtRlQkIEMv8rEAs89OaAAECBCoJCBArQSpDgAABAgQIECBAgAABAgQIjJ2AAHHsptyAhxAQIA6BNMspAsQyP60JECBAoJKAALESpDIECBAgQIAAAQIECBAgQIDA2AkIEMduyg14CAEB4hBIAsQyJK0JECBAYM0LCBDXvLEeCBAgQIAAAQIECBAgQIAAgfkpIECcn/NqVGUCAsQyPysQy/y0JkCAAIFKAgLESpDKECBAgAABAgQIECBAgAABAmMnIEAcuyk34CEEBIhDIM1yigCxzE9rAgQIEKgkIECsBKkMAQIECBAgQIAAAQIECBAgUCwwOflQiYmJ2cs1p+b/W3HegNOLr61fAQHiGmFV9GEuIEAsm0ABYpmf1gQIECBQSUCAWAlSGQIECBAgQIAAAQIECBAgQGBOAm0Q2BsY9uSCq9TsyRfb3HDl5xk+tiFie96gELLfBa9sO8RoBIhDIDll7AQEiGVTLkAs89OaAAECBCoJCBArQSpDgAABAgQIECBAgAABAgQIjCSwcrXhxGRMrBYHTpWaHiTOFCz2dtzWnUt42NYZNkQUII405U4eEwEBYtlECxDL/LQmQIAAgUoCAsRKkMoQIECAAAECBAgQIECAAAECQwnMtopweoFmVeHE6kHiUB2VnjREWilALEXWfj4KCBDLZlWAWOanNQECBAhUEhAgVoJUhgABAgQIECBAgAABAgQIEBgoMNPqwEOevCgOfuKi2PNRC+PqG5fFOz96f1Or3zsRd3/kgnjtgevHHo9aGBstntq2dOmyiN/cujw+ednS+Nx3H2xCxzxef95Z4WoAACAASURBVND68cpnrRfrLRx4ac0JV1yzLN5x5oq+H3q94oyNBYjDuTprvAQEiGXzLUAs89OaAAECBCoJCBArQSpDgAABAgQIECBAgAABAgQIDBToXdSXoeERey6KJzxyYWyywUPvL1wlxFuxXLENBJ+/16I48Tnrx5YbTzTbmy5ZOhUyLl4vYsFExAMPRpz97aXxga880FzLq/dfL17+zPVj0SwBYmaN2T6P8698MP7P55c0f25XP842KAHiwCl3whgKCBDLJl2AWOanNQECBAhUEhAgVoJUhgABAgQIECBAgAABAgQIEJhVoDc8PGyPRfH25y+Ojdaf2p70znujCfk2XrzqKsDlyyMWLJgqu8s2E/E3R28YO201EbfcPRmnfeWBuOCqB5vP9n/cwqbetptOxG33TMa7P7skvvPzZUPNyInPXT9e/sz14q77Vm0nQByKz0kEVhMQIJbdFALEMj+tCRAgQKCSgACxEqQyBAgQIECAAAECBAgQIECAwKwCvYFcrj7MlYQ/v2l5XHjV0vj6T5fFB960YeyyzYJVthFdPjm1sjCPdjvSrHPG1x+Ij35z6Sr9vWr/9eK4A9ePhQsiPnHZ0jjpS1OrEGc7Nlw/4n8fu2E89hEL4is/fjD+9typ1YfDHlYgDivlvHESECCWzbYAscxPawIECBCoJCBArASpDAECBAgQIECAAAECBAgQIDCrwIrdSJt3FvY7+gWIvaHjf3rB4njB3ovilrsm413nLYnv/mpZs3oxj6y59y4L4y9evDi22XSieQ/i/zx/SUyu6GymPtvQccmDEf984ZK4+IdTKxp7V0vONigBopuewOoCAsSyu0KAWOanNQECBAhUEhAgVoJUhgABAgQIECBAgAABAgQIEBgoMNu2oINWID5hhwWx89YL4v6lk3H5L5fFfdMWGB78xIXxR0duELmq8GPfWhqnfXXqhN4wsOk//3IimvP+xys3jD12WhDf+83y+OMP3bfa+YMGJEAcJOTzcRQQIJbNugCxzE9rAgQIEKgkIECsBKkMAQIECBAgQIAAAQIECBAgMFAgA7wM7/qtCOwbIPa8A3FQ8T96/uJ44VMXxR33zvwuw94w8cVPWxRvOmRxTExEvP+SB+Lcy1dsiTrs8sOIECAOmhWfj6OAALFs1gWIZX5aEyBAgEAlAQFiJUhlCBAgQIAAAQIECBAgQIAAgaEF2iAxG7Rh4kxbmDZFe0LHfvnec5+0KN5+xOLYZIOIL3z/wXj3Z6feZTh9xWPv//7HV28QT3v0wvjZDcvjjz9838oVjbOtkpw+QAHi0FPuxDESECCWTbYAscxPawIECBCoJCBArASpDAECBAgQIECAAAECBAgQIDCyQG8YOOgdiL3Fe9vtss1E/OVLNojHbLcgfnHT8vi7T90fv7plcvXwsCesPOTJU4FjbmN69reXNisQm8Cx55xhBiNAHEbJOeMmIEAsm3EBYpmf1gQIECBQSUCAWAlSGQIECBAgQIAAAQIECBAgQGBkgVEDxOb8nka94eHNd03G//rckvjOz5dNhYGTkzGR+5OuOHpXFv7dyzeI/R63MK69dTL+8uz74trfTTbhYf6/niYDxyNAHEjkhDEUECCWTboAscxPawIECBCoJCBArASpDAECBAgQIECAAAECBAgQIDCywCgB4vT3J+bqwf/vZRvE03ZdGPfcn+8xXBKfufLB5hpmCwP33W1hvPNFi2PzjSbi/CsfjP/z+f7bnQ4zGAHiMErOGTcBAWLZjAsQy/y0JkCAAIFKAgLESpDKECBAgAABAgQIECBAgAABAiMLjBQg9mwvOj08PO2rD8S5ly9d2f9q7zHs+Yv/8nuL47lPXhS33jUZ7zpvSXz3V8ua7U5737M47EAEiMNKOW+cBASIZbMtQCzz05oAAQIEKgkIECtBKkOAAAECBAgQIECAAAECBAiMLDBsgNgbCGZ4+EfPXxz5HsOlyyLOvnRpfPCrU+8wbI4VRdvtTpvViJkPTkTs/sgF8V9fukFst/lEXPLDB+PvP71i9eGI7z5suxIgjjzlGoyBgACxbJIFiGV+WhMgQIBAJQEBYiVIZQgQIECAAAECBAgQIECAAIGRBYYJENui7bsJ/+yoxXHoHoviwQwPv700PvCVnvCwzxX09pHB4wufuijuWRLxzxcuiYt/uGLL0xHffShAHHmqNRgjAQFi2WQLEMv8tCZAgACBSgICxEqQyhAgQIAAAQIECBAgQIAAAQIjCwwbILbh4Rufu378/jPWa/r55GVL45RLBoSHK5YfZvtdtpmIvzl6w9hpq4m49Opl8V8+fn9TZ7XtTkcYhRWII2A5dWwEBIhlUy1ALPPTmgABAgQqCQgQK0EqQ4AAAQIECBAgQIAAAQIECIwsMChAXL48YsGCqbK5ZWmuINx4ccSy5RFLphYP9j2mVic+EB/55tJ8tWFznPjc9ePlz1wvlj4YcfLFS+K8K1asPpzj9qVZU4A48pRrMAYCAsSySRYglvlpTYAAAQKVBASIlSCVIUCAAAECBAgQIECAAAECBEYWGCVAPGyPRfH25y+OjdYf3E2+G/Fj31oaH/zKA827D3PV4X/7/Q3iMdstiJ/dsDz++MP3xX0rFi9agTjY0xkERhEQII6itfq5AsQyP60JECBAoJKAALESpDIECBAgQIAAAQIECBAgQIDAyAKDwrvegHHk4rk96aDVhQNPmL1XKxDnMivazHcBAWLZDAsQy/y0JkCAAIFKAgLESpDKECBAgAABAgQIECBAgAABAtUFMmDMo30H4qgdzJYPDgovh+lLgDiMknPGTUCAWDbjAsQyP60JECBAoJKAALESpDIECBAgQIAAAQIECBAgQIDA3AQmp1YK5pFBYRsa5ssLm/cX5uf5h8nRg8SpWlMN23chNsFh/m1bf25X3bQSIBbgaTpvBQSIZVMrQCzz05oAAQIEKgkIECtBKkOAAAECBAgQIECAAAECBAiMnYAAceym3ICHEBAgDoE0yykCxDI/rQkQIECgkoAAsRKkMgQIECBAgAABAgQIECBAgMDYCQgQx27KDXgIAQHiEEgCxDIkrQkQIEBgzQsIENe8sR4IECBAgAABAgQIECBAgACB+SkgQJyf82pUZQICxDI/KxDL/LQmQIAAgUoCAsRKkMoQIECAAAECBAgQIECAAAECYycgQBy7KTfgIQQEiEMgzXKKALHMT2sCBAgQqCQgQKwEqQwBAgQIECBAgAABAgQIECAwdgICxLGbcgMeQkCAOASSALEMSWsCBAgQWPMCAsQ1b6wHAgQIECBAgAABAgQIECBAYH4KCBDn57waVZmAALHMzwrEMj+tCRAgQKCSgACxEqQyBAgQIECAAAECBAgQIECAwNgJCBDHbsoNeAgBAeIQSLOcIkAs89OaAAECBCoJCBArQSpDgAABAgQIECBAgAABAgQIjJ2AAHHsptyAhxAQIA6BJEAsQ9KaAAECBNa8gABxzRvrgQABAgQIECBAgAABAgQIEJifAgLE+TmvRlUmIEAs87MCscxPawIECBCoJCBArASpDAECBAgQIECAAAECBAgQIDB2AgLEsZtyAx5CQIA4BNIspwgQy/y0JkCAAIFKAgLESpDKECBAgAABAgQIECBAgAABAmMnIEAcuyk34CEEBIhDIAkQy5C0JkCAAIE1LyBAXPPGeiBAgAABAgQIECBAgAABAgTmp4AAcX7Oq1GVCQgQy/ysQCzz05oAAQIEKgkIECtBKkOAAAECBAgQIECAAAECBAiMnYAAceym3ICHEBAgDoE0yykCxDI/rQkQIECgkoAAsRKkMgQIECBAgAABAgQIECBAgMBYCWy58USc8x83GqsxGyyBYQQEiMMozXyOALHMT2sCBAgQqCQgQKwEqQwBAgQIECBAgAABAgQIECAwVgKH77ko/uyoxWM1ZoMlMIyAAHEYJQFimZLWBAgQILDGBQSIa5xYBwQIECBAgAABAgQIECBAgMA8E9hm04l4/xs3ik03mGcDMxwCFQQEiGWIViCW+WlNgAABApUEBIiVIJUhQIAAAQIECBAgQIAAAQIE5r3AZhtGPGnHhfGfXrA4ttpkYt6P1wAJzEVAgDgXtYfaCBDL/LQmQIAAgUoC++yzT1Pp8ssvr1RRGQIECBAgsPYFfEFd++Z6JECAAIH6Ap5n9U1VJECAAIG1L+B5VmYuQCzz05oAAQIEKgkIECtBKkOAAAECnQr4gtopv84JECBAoJKA51klSGUIECBAoFMBz7MyfgFimZ/WBAgQIFBJ4O8PeEYcs9HCStWUIUCAAAECBAgQIECAAAECBAjMX4EFm20eGz5pz9juj/48Fm69zfwdqJERKBAQIBbgRYQAscxPawIECBCoJCBArASpDAECBAgQIECAAAECBAgQIDA2Aou22TZ2PvkjsWDTzcZmzAZKYFgBAeKwUv3PEyCW+WlNgAABApUEBIiVIJUhQIAAAQIECBAgQIAAAQIExkpg08NeENu/86/GaswGS2AYAQHiMEoznyNALPPTmgABAgQqCQgQK0EqQ4AAAQIECBAgQIAAAQIECIyVwMIttopdz/7cWI3ZYAkMIyBAHEZJgFimpDUBAgQIrHEBAeIaJ9YBAQIECBAgQIAAAQIECBAgME8FHvuFS+fpyAyLwNwFBIhzt8uWViCW+WlNgAABApUEBIiVIJUhQIAAAQIECBAgQIAAAQIExk5AgDh2U27AQwgIEIdAmuUUAWKZn9YECBAgUElAgFgJUhkCBAgQIECAAAECBAgQIEBg7AQEiGM35QY8hIAAcQgkAWIZktYECBAgsOYFBIhr3lgPBAgQIECAAAECBAgQIECAwPwUECDOz3k1qjIBAWKZnxWIZX5aEyBAgEAlAQFiJUhlCBAgQIAAAQIECBAgQIAAgbETECCO3ZQb8BACAsQhkGY5RYBY5qc1AQIECFQSECBWglSGAAECBAgQIECAAAECBAgQGDsBAeLYTbkBDyEgQBwCSYBYhqQ1AQIECKx5AQHimjfWAwECBAgQIECAAAECBAgQIDA/BQSI83NejapMQIBY5mcFYpmf1gQIECBQSUCAWAlSGQIECBAgQIAAAQIECBAgQGDsBASIYzflBjyEgABxCKRZThEglvlpTYAAAQKVBASIlSCVIUCAAAECBAgQIECAAAECBMZOQIA4dlNuwEMICBCHQBIgliFpTYAAAQJrXkCAuOaN9UCAAAECBAgQIECAAAECBAjMTwEB4vycV6MqExAglvlZgVjmpzUBAgQIVBIQIFaCVIYAAQIECBAgQIAAAQIECBAYOwEB4thNuQEPISBAHAJpllMEiGV+WhMgQIBAJQEBYiVIZQgQIECAAAECBAgQIECAAIFKApMRkxExMTF7vcnJqXPy3DwGnF7p4lYpI0BcE6pqPtwFBIhlMyhALPPTmgABAgQqCQgQK0EqQ4AAAQIECBAgQIAAAQIECMxNYHIyJlekfyszw+bvMh9cNRWcygzbgHFaariiTSaJec7k5ERMZJVBQeQqVz1D7RlGJkCc25RrNb8FBIhl8ytALPPTmgABAgQqCQgQK0EqQ4AAAQIECBAgQIAAAQIECIwosCKsa3LA/ssHJycnHwoRm/RwWmjYr8dhz5vtaoesIUAcccqdPhYCAsSyaRYglvlpTYAAAQKVBASIlSCVIUCAAAECBAgQIECAAAECBIYTaMO5UbYpnVqPOFz9kc6dueQq4eUMpwkQh5wSp42VgACxbLoFiGV+WhMgQIBAJQEBYiVIZQgQIECAAAECBAgQIECAAIHhBNp3F/acvekhh8cmzz4kNthz73jg5z+N3/7Z26c+7bOV6Qa7Pzm2es0JscEee8WCjTZqVi9OLn0gll7767j9k2fFnRect3JF41ave1NsecxrY2K99Ya6tvuuvCx++87/sOLcwaGlAHEoVieNmYAAsWzCBYhlfloTIECAQCUBAWIlSGUIECBAgAABAgQIECBAgACBwQI9mVyGhpse9sLY4Am7x4JNNl0Z+q0S4mXYmMeKLU43O+JFsfWJfxALt9hqKlxcsiRicnlMLF4csWBhTD6wJG4/58y49YMnNc22fNXrYsujXx2xaOYAMUs37WMi7jj/U3HzP7978DhWnCFAHJrKiWMkIEAsm2wBYpmf1gQIECBQSUCAWAlSGQIECBAgQIAAAQIECBAgQGB2gZ6Vh5seemRs+x/eMbWCcHIylt15R0wsWi8WbLxxrBIgLl8esWBBU3f9nR8dO/zNP8Z6Oz4qlt16c9x62slx5+c/03y28f4HxbZ/+KexaNvtYtltv4sb//Fv4t7LLh1qRrY+4Q+akHHZXXfGjf/4t3HvZd+aatdnpeT0ggLEoYidNGYCAsSyCRcglvlpTYAAAQKVBASIlSCVIUCAAAECBAgQIECAAAECBGYXmLb6cOvj3xpLfv6zuPOi8+Oeb3wldn7/R2P9XXZdNUDsCfHa7UhzxeHvPvSBuO1jp6/S35avfF1s9drjY2Lhorjtkx+LW0/+vwNnZGLDjWKn//W+WLzb4+Pur34pbvi7v5xqM0R4mKcJEAcSO2EMBQSIZZMuQCzz05oAAQIEKgkIECtBKkOAAAECBAgQIECAAAECBAjMLjBtO9LpJ/cLECeXT8bEgonm1O3+5D/HZke+OB685ea48R/+Ou777v/LpC9iMvcgjdhw76fH9n/217Fom22b9yDe9D//vqeLqRrN0fPHNnTMrVBv/pf3xF0XX7TipMHvP8wTBYhuegKrCwgQy+4KAWKZn9YECBAgUElAgFgJUhkCBAgQIECAAAECBAgQIEBgsMAsK/v6BoiTkzGx4v2Hix+/e7ON6fL77497/9+3Y/K+e1fpb5ODDont/ujPY2KDDeO2sz4Uvzv95KnPe/vMvHHFKxVz9eGO//1/xwZ77BX3f/+7ce2fvGX18weMSIA4eMqdMX4CAsSyORcglvlpTYAAAQKVBASIlSCVIUCAAAECBAgQIECAAAECBIYTmCFE7LuFafMOxFwy2LNscIZetn37O2PzF74klt1x+0PvMmxWPU6tUJw6HlpZuPlRL4tt3vi2iImJuOXU98Udn/r49FMGjkeAOJDICWMoIEAsm3QBYpmf1gQIECBQSUCAWAlSGQIECBAgQIAAAQIECBAgQGB4gZXbmWaTqXRvxncgNp9Prjhtou/7CTd5zmGx3dvfEQs23iTu+uIFTYDYHNPDyp7/veO7/29s+NRnxJKr/z2u/ZO3Tq1ozHzxoUsaOB4B4kAiJ4yhgACxbNIFiGV+WhMgQIBAJQEBYiVIZQgQIECAAAECBAgQIECAAIE5CDy0InDGAHHFFqYri097l2Jua/qI//J3sf5jHhsP/OLquOHv/zIe+PU1K8LD3jTwob42PeTw2PYP/zQWbLhR3HbOmXHrqf86VX6WLVb7DU6AOIcp12TeCwgQy6ZYgFjmpzUBAgQIVBIQIFaCVIYAAQIECBAgQIAAAQIECBCYg8CIAWKzQjBXI06tWuwNDx+8+aa46X+/K+697FtT1zHL6sMd/uYfY+P9Doyl1/46rvuvfxpLf/ubFasPH6o9zGAEiMMoOWfcBASIZTMuQCzz05oAAQIEKgkIECtBKkOAAAECBAgQIECAAAECBAjMQWCEALEJBLOLqfBwYsON4pF//T+abUiX33N3s4rwjs+eu+IaJle87nDFyw97wsSNnvGs2P4d/zUWbr5F3HH+p+Lmf35302ZycjImpq92HDAiAeIcplyTeS8gQCybYgFimZ/WBAgQIFBJQIBYCVIZAgQIECBAgAABAgQIECBAYA4CowaIM4SHp58Sd3zq4w8Fgfmn3jCwJ0Dc/i/+JjZ97mHx4K23xI3/8Ndx33f/39RqxQwmV+SNww5EgDislPPGSUCAWDbbAsQyP60JECBAoJKAALESpDIECBAgQIAAAQIECBAgQIDAHASGCxB7VwfmysPt/uM7mxBwcumDcds5H4nfnXbyyr5XLlTMrU7zaMPDiYnYYPcnN+9LXLTdI+KuS74QN77rr1Y9Z8QRCBBHBHP6WAgIEMumWYBY5qc1AQIECFQSECBWglSGAAECBAgQIECAAAECBAgQmIPAEAFiW3XFisLt3/lXsenzjojJBx+M28/5aNz6wX+bvd+e1Yfbvv2dsfkLX9JseXrzv7wn7rr4ohVtH7qOUQYhQBxFy7njIiBALJtpAWKZn9YECBAgUElAgFgJUhkCBAgQIECAAAECBAgQIEBgDgKDA8TJiYmVO4tufeLbYouXvqLp5/ZzPx63vv+9s/aZKxfzyHcbrr/zo2OHv/nHWG/HR8W93/5GXPeX/2lF27mFh9lYgDiHKddk3gsIEMumWIBY5qc1AQIECFQSECBWglSGAAECBAgQIECAAAECBAgQmIPAgABx+fKIBQuaupsecnjkCsIFG28SsWxZLF+yZOb+Hlwat51zZtx25ukr32u49Ql/EFse/eqYXPpA3HLKe+OOz3xiRXsB4hwmThMCMwoIEMtuDgFimZ/WBAgQIFBJQIBYCVIZAgQIECBAgAABAgQIECBAYA4CsweIk8uXx0QbIB56ZGz7H94RCzbaaGA/k0uXxm1nfSh+d/rUuxFz1eEO/+1dsf6uj40lV/97XPsnb43J++6N5t2KecKK7VEHFp52ghWIo4o5fxwEBIhlsyxALPPT+mEqcP/998cHPvCBuOaaa+K1r31t7Lnnns1Ili1bFldffXWst956seuuuzZbCjgIEFg7AgLEteOsFwIECBAgQIAAAQIECBAgQKCPQM/7Cfv5TE4uX/HvCuf47wsH1I9Bnw+YNAGiu5rA6gICxLK7QoBY5rdGWt9xxx3x3ve+N26//faR6vcGYSM1HMOTZwoQf/jDH8YZZ5wRG2ywQbzxjW+MnXbaaQx1DJlANwICxG7c9UqAAAECBAgQIECAAAECBAhEDAzwVrzDcK4rBGerP7X2ce7bl+b8CRDdxQQEiLXvAQFibdEK9e666644/fTTI4PE3mPJkiWRwdfChQtjk002Wa2nl73sZfHEJz6xwhXM/xIzBYg33HBDnHLKKbHRRhvFCSecEFtsscUawfjIRz4SV111VRx++OFx6KGHrtbHoM/XyEUpOpJAG/TnvXTiiSfGzjvvvEr7QZ+P1NmYnCxAHJOJNkwCBAgQIECAAAECBAgQILDOCkxGk+PlkTuTNX+eXPHuwvzfU3+eWiw4wkrEycmH4sGpfUqn+ljl70eo18dPgLjO3lQurEMBKxDL8AWIZX5rtfUXv/jFuOiii+LRj350HH/88c0qOcfcBGYKEOdWbfRWgwLCQZ+P3qMWtQUGBYSDPq99PfOhngBxPsyiMRAgQIAAAQIECBAgQIAAAQJdCAgQu1DX57ouIEAsmyEBYpnfWm0tQKzHLUCsZzmulQYFhIM+H1e32cYtQHRXECBAgAABAgQIECBAgAABAgTmJiBAnJubVvNbQIBYNr8CxDK/tdp6lAAxw4svfOEL8b3vfa/Z9nS99daLXXfdNV74whfGDjvssPK62yAtt+7MVY2/+93vIvu59dZbm3O23XbbOOqoo+Lxj398PPDAA3HhhRfGFVdcEffee2+zlepjHvOYeNGLXjRSzR133LG5jt12262vX15TrrTMLT5zO9fcDiCv45BDDom99947FixYMLT70qVL45vf/GZ87WtfizvvvLNxeMITntBsHfrJT34yrrnmmuh9d+Svf/3reP/739+s7nzb294Wm2+++cC+Jicn4+c//3lccMEFcd1118WyZcv6es/2bstcVZpb0J566ql93305fdVp9vmrX/0qzj///Lj22mubPjfddNPYa6+9mrH1W5168803N/dEvucxXXL+HvnIR8aRRx7ZzMX0bReGHdcgoPa+zet68pOfHJ/97GfjF7/4RXPNm222WRx00EFxwAEHNNcz/ch74ctf/nJcdtllzb0w2zW3/aTBvvvuG5/+9Kcjx5z3zKte9apBlxm33XZbc3//6Ec/WrlVcD+f73//+/GhD32ob70c4/bbbz/r571b1i5fvjx+8IMfND9zN954Y1Mz77n02H///Zv7qD3afnN8ea/kz0j7s5jn7bnnnvGCF7ygMZ1+zKWfvOfyZ/u8886L3/zmNytXPi9evLgpP+zvmIHwPScIEEfRci4BAgQIECBAgAABAgQIECBA4CEBAaK7gcDqAgLEsrtCgFjmt1ZbDxsgZgj2wQ9+MO65554mSMp/4d++PzGDhpe//OVNqJJHGyBmCLX11lvHTTfd1Jy//vrrN4FNhkgZ2jz/+c+PK6+8sgnI8v2AGeJl/fy8fV/gox71qNVqbrnllk2Ik/1uuOGGq9Q85phjVl5HC5lBZl57hjntux4zaGr7espTntJcfxtizDYB9913XxPkXH311c1pabFo0aKmVtbOMWQoWhIg5rV94hOfiPYX0cYbb9zUzoA1Q7q0ef3rX9+EL3k9GeDlPzNAyzFmQJWB7jbbbBPPeMYzmrBsps8zaEvHNL/kkkuasCuPts+77767CeW22267eMMb3tDMZ3v8+Mc/jo9+9KPNfE+/JzI4POKII+K5z33uyhBxlHEN+iFo79u8rgymM8zKsDPHmUZ5PP3pT4+jjz56lRAxz817Ie/JHHda5vlp2++a237y/aB5v7e1M3B7zWteM+tl/uQnP4mPfexjTe1+fR188MGNUc5t/qx84xvfaO6dbJdWGbDnPOyxxx5NADjb5xmi5jHdOE3yaH/uHvvYxzb3Zv7c5NEGiBmm5/jTJU3yyOvOI/8jgbzf2jYl/eR4HnzwwcYyj94Qe5TfMYPuj97PBYijaDmXAAECBAgQIECAAAECBAgQIPCQgADR3UBgdQEBYtldIUAs81urrYcJEG+//fY4+eSTm3AqA48MnTIoy9Amw6lctZRh1Zvf/OYmxOndyjPDiAz1+EEcvgAAIABJREFUnvjEJzYBRYYSp59+evzyl79sxpnByKtf/eomSMjPs48M6DJQyRVfuSoq/362mvnZ2Wef3YQhWS+vI68njwz2cvXfb3/729h9992ba2kDkvy7M844o+kzx5QrGAe9qPjiiy9uQrYMU3rHlQHNOeecExmq5VESIF5++eXNeLbYYos47rjjIldX5pHhVfaRoWuu7svVnb2ryQa943C2z3NVaYaBGZQde+yxscsuuzR95nydeeaZ8dOf/jT222+/eOlLX9oYZVB3yimnNK7Pe97zIlfATb8nMlR805ve1ASaecx1XP1+INr7Nq8lg7jDDjussch78tJLL43PfOYzzZ8zGN5nn32aEnmfnHbaac29l2PJlXBteJr3zllnndWE3G984xtXXnPbT7Z/3OMe16yszHsrA9feQG36NWbAfdJJJzXB3fS+MiDMvtIw7++8z9tj0Balgz5v788MkPMebAPfDE5z7BkQ5urfAw88sOmyd+VjzlP+LGYom0cG0vnzkdeZYWkG7e1R0s8jHvGIePGLX9zc161jjmuU3zGj/JIUII6i5VwCBAgQIECAAAECBAgQIECAwEMCAkR3A4HVBQSIZXeFALHMb622HiZA/NznPtcEhb2BXnuRGWp94AMfaMKGNqzpDft+//d/vwlQeo/cmjO31czVUtMDlDwvt5bMAK13ddKgmhnUZGCTAUkGQxkI5tGGVrnCqg04e68lVxLmirQ27MqtImc6cjXe+973vrjlllv6XneGlRmCXH/99UUBYm6Pmts7ZuDZG9rkdeVqyhxnhnVvfetbVwal+dlcA8Q2DMyVoBlYPulJT1qFIP8+x5VhWxvOZsCbAWIGbrkta4ad7ZFzlaFtrijrDVLnOq5+89HetxlMv+51r1tllWGGUueee24TJPYGre29kFvkTg9fs02u+vzOd74Tz3nOc5ptO/No+9l5553jhBNOmDU07L3O9mcmVxHm9fUGvXle9pP9ZVj3lre8pVlpmMeggHC2z/O+zHsjfyZ7g9v2unIb1QwEMyjMkDQD0DZAzFW92aZ3hWmafPjDH27OyZA4/+OBPGr3kzVH/R0zyi9JAeIoWs4lQIAAAQIECBAgQIAAAQIECDwkIEB0NxBYXUCAWHZXCBDL/NZq60EBYhvcZRiU2xhmYDP9aGs885nPbIK13rCvN0Bq2+WKxve+973NNoYnnnhiZDjTe/SGGhlO5fvXBtXM9rnqLN9LmO9ty1V0uQItA5NcFZjvket9T1zbX2/dDEBzy8+Zjnw/YAZjGZpND++yzUzXOJd3IM50DbMFSHMNENvry9WjOa5chdh79LsHcg7/9V//tXkHZG4TmtuFDlq9OduNPSg4m+mem2kr0TakzmCufe9krrD87ne/26x+a1fg9bvvcqVh3usZ+vW+A3HQlqVtrVy12QbJ01fu9f4MpF+G0hlMtu/uHOQw2+e5ijTvgdymtL3+3vG1bTNgzCA4VwK2P2vT34fZtus3/tr9zOV3zCi/JAWIo2g5lwABAgQIECBAgAABAgQIECDwkIAA0d1AYHUBAWLZXSFALPNbq60HBYht6JCB0aCjDXMGhX2DQpI21MhVbW34M6hmXtv0MCT/rt9KuOnjyGAptwXtXWXVb6yDwpaaAWKGnxnUfPWrX40bb7xx5bv32uvKFZPTw9e5Boi921gOmuM2EO59Z2L+OUPeXDGZ7+LLMGz6iru27lzG1e+aBgV70++xXOmXK2WvueaaQUNcZeXroH76FRsUkGebDM/zenI71dw2tH1/6KCfjdk+791udbZB9t47g+7pfuOv3c9cfscMnMSeEwSIo2g5lwABAgQIECBAgAABAgQIECDwkIAA0d1AYHUBAWLZXSFALPNbq62HDRDzX/Lnaq6FCxfOeH259WW+I29Q2DcoJKkVIGZIkysdM9DptxKyHciwIdGgsKVWgJhbiuZ7IHN71QzicsvNdlXgAw88EPkOvZyH2gFi1py++nD6ZOcK03YVagaHudIvt5/MdyHm/84j6+TWq/lOyQwW22Ou4+p3ww2as9kCxHwH5kwBZ/a10047xStf+cpYvHjxnFYgtis6s1a/FbbtePoFvoN+NoYJEHNs7Xs++9nluF71qlc17yAcdE/PFiDW6qcd0yi/Y0b5JSlAHEXLuQQIECBAgAABAgQIECBAgACBhwQEiO4GAqsLCBDL7goBYpnfWm09bICY4dhsYUjvRa8rAWJe0zArENsg59nPfnYcddRRM/oPCltqBYjt++B23XXX5v15vWHQmtjCdNC4hrkhc1vMDBFz1WT+As2wcJtttmneq9e+H3Gu4+rXf0mAOFuYPL2vQf30u7ZhViDOtHVujQBxpm1d+13roLmfLUCs1c+gMQ9z/812jgCxVFB7AgQIECBAgAABAgQIECBAYFwFBIjjOvPGPZuAALHs/hAglvmt1daDAsT2fW7XXXddDHpHYHvhXQWIF154YXzpS19a4+9AzC0gc2vVNhgbNO5R3oE409aWbR9rIkBs3xe44YYb9n23Y78bMuc4rzXfB5nteo+77rorTj311Mh7pn3fYMm4+vU/KNhr31fZzlW+37F9H+agoLi3v0H99Lu2rt6BeNlll8XZZ58dj3zkI5vgdrZViO11zyVArN3PXH7HjPJLUoA4ipZzCRAgQIAAAQIECBAgQIAAAQIPCQgQ3Q0EVhcQIJbdFQLEMr+12npQgJgX84lPfCK+/e1vx8477xwnnHDCaoHRsmXLmhVn7faXazpA7Bdk3nPPPc1qw1wF14ZWee2XX375ylAlV1DmNqy9R24T+sEPfjAyaMrQZfvtt5/R/+677473ve99ccstt0Ru5bnvvvuucu6dd94Z//Zv/9Z83rvKbZQAsdeu9914bUft9dbcwrQd18033xyHHnpoHHbYYTExMbHK2PK68u9y+8s8Lr744vj85z/fvPfwuOOOW21r2+nbc5aMq9+EtPdtv/5zK9Xzzz+/eX/k4x73uHj961/fbFn69a9/Pc4777zYcsstm7neeuutVymd7TL8zLCxHf9cAsQs2q62zG19816YvvXvd77znebnKt/N+Ja3vGXlfTloNd5sn99www1x0kknNT+L+TPy9Kc/fTW6DOvSot3CdS4B4proZ9TfMaP8khQgjqLlXAIECBAgQIAAAQIECBAgQIDAQwICRHcDgdUFBIhld4UAscxvrbYeJkDMlWSnnHJKZEi35557NuFEBm55ZOByzjnnNO/rO/roo+OpT33qGn8H4uabbx7HHnts7LLLLs015PaZeQ1XXnllEwplOJQhUR69weL0a8+wMVel3XbbbXHQQQc17+ybHpxNn4wMoT7zmc80IeoxxxzTvA8w27QOP/7xj5smcw0QM8T66Ec/Gt/97nebMDPDrxzT8uXLm+1BP/3pTzdjSv+Z3oGYwWYGnNPH0oZ6/T5vx7VgwYJmG9f99tsv8s95Pddcc02ceeaZzWrD448/vrmeNhRN+97zc+zXXntt45qBaoaLGaKVjKvfD0R732Ywd8QRRzTz117vFVdc0dwP2We+y3Dvvfdeea9mwHbTTTc1YfhrXvOalfdJrpDM0DGDvQxR8//ymGuAmGFs9pX3xcEHH9yEshna5TXlOyzPOuusJuibHkS3AWGvXe/4Z/s8a5977rlx6aWXNqsPe+/PvH8yLMygLlco5n2V99BcAsQ10c+ov2NG+SUpQBxFy7kECBAgQIAAAQIECBAgQIAAgYcEBIjuBgKrCwgQy+4KAWKZ31ptPUyAmBf0gx/8ID7+8Y834WCGNrnasF2xlf/MkCgDiwzW1vQKxFxFmCup8p95LfnnDLLyz3kNbWDUQuaKqVxlmEFhe+25ajKDuOnXPgg/+0mHq666qjk1Q5hFixY1tXJ1Xv45V/TNNUDMmhnA5RagWTOPDJ4efPDB5lo322yzJnjKP+dq0N12223lJberLfOzDJAyKMoArw17Z/s8PTIY/da3vtXUzjY5nhxv+qbbkUceGbn9ZwaTec7Xvva1uOCCCyLbtuf3uuYKuAyV29V3cx1Xvzlp79vsN68xjXqvN9tM77+1Pf300yODuBxHu9ow5yyvvQ3X2u1p5xogZl8ZFH7sYx9r/PL6ck5az+z7Wc96VhO+9q5OzGvIoDd/3vKcvMcPPPDAOOSQQxqGQZ/nvZHh5I9+9KPm/Owz+86ANH8u0+sVr3hF7LHHHs3ncwkQs13tfkb9HTPo57T3cwHiKFrOJUCAAAECBAgQIECAAAECBAhMCSzcYqvY9ezP4SBAYJqAALHslhAglvmt1dbDBoh5URnA5XsGM5xot7Tcdtttm3AjQ7tcAZbHmg4Qc2vP7CO30cwgKI8dd9yxWUHYG6j1Qub5F110URP85aqwDGf6Xfsw+BkCffOb32wCtFwplgFNbpWZ/bd9lASIvdYZ8GR/GQQ97WlPa1az5WrAX/7yl/GiF72oWXnXHhku5daZuQIt2zzhCU9oVmq2244O+jxDwXwfYoaCuSIsz8+x7brrrs3Ydthhh9V4rr/++mblXl5P9jnItb2HRhlXvznpDfYy1MzwMwPKvOYMWdPlgAMOWG3r0Pb+nH4v5KrWPH///fdfub1nnlsSIPb7mcmwMEPKDGPzXu234vX2229v5jjf45hH2vfO86DPc7VhrmDNn49cCdkGwhny52rNdnVu1p5rgJhta/bTzvGwv2OG+TltzxEgjqLlXAIECBAgQIAAAQIECBAgQIDAlMCmh70gtn/nX+EgQGCagACx7JYQIJb5ad1HYFAoCW28BEqDvfHSGu/RChDHe/6NngABAgQIECBAgAABAgQIEBhdYNE228bOJ38kFmy62eiNtSAwzwUEiGUTLEAs89NagOgeGCAgQHSLDCsgQBxWynkECBAgQIAAAQIECBAgQIDAuAss2Gzz2GD3PWL7P/nPsXCrrcedw/gJ9BUQIJbdGALEMj+tBYjuAQGie6CSwD777NNUyneAOggQIECAwMNVwBfUh+vMuW4CBAgQ6BXwPHM/ECBAgMB8EPA8K5tFAWKZn9YCRPeAANE9UElAgFgJUhkCBAgQ6FTAF9RO+XVOgAABApUEPM8qQSpDgAABAp0KeJ6V8QsQy/y0FiC6BwSI7oFKAv/0JzvGic+7rlI1ZQgQIECAAAECBAgQIECAwDoisN42sXDLZ8Xip5wUE4t3WEcuymUQIEBg/gsIEMvmWIBY5qc1AQIECFQSECBWglSGAAECBAgQIECAAAECBNZJgYkNdoqNDroqYr2t1snrc1EECBCYbwICxLIZFSCW+RW1/shHPhJXXXVVHH744XHooYc2tb74xS/GRRddFK997Wtjzz33LKo/Lo1vvfXWuPbaa2O33XaLTTbZZF4P+/vf/3586EMfikc/+tFx/PHHxwYbbDCn8d5///3xgQ98IK655ppV7rVf//rX8f73v7+p+7a3vS0233zzOdXXaM0ILFu2LK6++upYb731Ytddd42JiYk101FHVQWIHcHrlgABAgQIECBAgAABAgTWmsCinV4Xi/c6ba31pyMCBAiMs4AAsWz2BYhlfkWtBYhFfE3jJUuWNEHYL3/5y3jqU58ar3rVq8qLrsMVBIjr8OSshUv74Q9/GGeccUYT8L7xjW+MnXbaaS30uva6ECCuPWs9ESBAgAABAgQIECBAgEA3AhPrbx8bHXZDN53rlQABAmMmIEAsm3ABYplfUeuZAsSLL744TjjhhGZFnWN2gcnJyfj0pz8dl156aRxxxBHx3Oc+d16TCRC7nd6uV2jecMMNccopp8RGG23U/I7YYostugWp3LsAsTKocgQIECBAgAABAgQIECCwTgps/MLJdfK6XBQBAgTmm4AAsWxGBYhlfkWtZwoQv/rVr8aJJ54YO++8c1F9jeefgACx2zntOkDsdvRrvncB4po31gMBAgQIECBAgAABAgQIdC8gQOx+DlwBAQLjISBALJtnAWKZX1FrAWIR31g2FiB2O+0CxDXrL0Bcs76qEyBAgAABAgQIECBAgMC6ISBAXDfmwVUQIDD/BQSIZXMsQCzzK2o9U4D4rW99K9761rfGNttss7L+HXfcEV/4whfie9/7Xtx///2x3nrrxa677hovfOELY4cddlh5Xn6W7wS85ppr4tWvfnX87ne/i1zReN9998Vxxx0XT37yk5tzc+vPn//853HBBRfEddddF8uWLWveq/akJz2p2Qp0yy237Du266+/Pj772c/GL37xi1i+fHlsvvnmceCBB8ajHvWo+OAHPxiPeMQj4vjjj29qtcfSpUvjm9/8ZnzjG9+IHEf2vemmm8Zee+0Vhx9++CrntgHZINjXvva1seeeezan9XNs2+c1fve7343cFvbmm2+ete9s0/af1/ayl70sLrroorjiiivi3nvvbcyzzxe84AWx2WabrXaJ2dcPfvCD+OIXvxg33nhj83n6HHDAAbH//vs37Yc9+jmnVdbI8T760Y9ezTldf/WrX8X5558f1157bTOnMzn33ie9lrMFZP3umZnuw9nGmT7pmuPJ+7G9n/J60/Wggw5qzBYuXLjK/f/e9763uffzetP58ssvj0WLFq3yLsBR5yDH9OMf/7iZs9/+9rfN/dHv56C95n7j6vXLz3Pucg7yvZx57+c4HvnIR8aRRx7ZbEs8MTGxssxsdduT8nraFcmDAsz0Sdurrroq7rrrrqavbbfdNg455JDYe++9Y8GCBav9rshtUbP+Aw88EJ/73Ocahzy23nrrZo7yZ6H3mtsCw/5OGvaez/MEiKNoOZcAAQIECBAgQIAAAQIEHq4CAsSH68y5bgIEHm4CAsSyGRMglvkVtZ4t+OotnKFBhnP33HNPE24sXrw4lixZsjJIfPnLX96EA3n0BkMZAt52220rS7VBRwY1F154YXzlK19pApN8n1oGQRmSZeCR//uVr3xlPPGJT1xlfBnafPzjH2/6yEAhw6kMJrNNhhTZ10477bRKsHXrrbc2137TTTc1Qcomm2zS9JnhRv4zQ9DXv/71seGGGzZ9/eQnP4lPfOITfV3bMWedN7zhDfH4xz++OW8mxzz/7LPPbkLXvN6NN964uYa77767CdfSJ+tk6NkebYCY48k2ed3pkUf65DH9mvPvsl5ed/sLKW3yaMf52Mc+tgm+2nHOduNk4JnXna7TnXMMeR9MDxDT8pJLLmnmNY/pY91uu+2asWYoNP0+GSZAnD6+tn7vPZPzmNc16GhDs7ymvD8y9Ou9l7L905/+9Dj66KNXhogZVmWAmHOXhumaR2+4Nuoc5PkZ9GWw3c8sx5hmuZXwD3/4wya0TPuf/vSnzXXlz8f666/fhJ153/fOQe/PVe99e8wxx6z8Wc0+v/71rzc/h/2O1jZt3vSmN8X2228fswWIGQTmz1r+HLY/aznGvOa8nqc85SmRvyvy90fvPZA1M9jM/yigdcg22TbrTL/mPGeU30mD7ofezwWIo2g5lwABAgQIECBAgAABAgQergICxIfrzLluAgQebgICxLIZEyCW+RW1HiZAvP322+Pkk09uQoFcGZirs3IVUYYuX/7yl5vVRrlS8c1vfnMTwvQGiPkv//P8/fbbrwlacrVWBoXf+c53mrArg4QMaXJVXQZVGVjlKscMNLJW1swgLY8MbE466aQmUMvzM4jImnkdGbplvey7N9jKACLHmMFLb5usl6sBc6VkBkgvetGLmuuc7cjz3v/+9zfnH3rooXHYYYetXBXVzzEDkwyHcvVlrgI89thjY5dddmm6yOvMgC6ve8cdd2xWX2VYlEfvCshcNZarODPoyiMDljPOOKMJTV/zmtc0gUx75ArHDO9yNWgGcm1Ql9d72mmnNW5HHXVUs1pztqOd71tuuWVo56yXIelHP/rRJqDtHWuGUGeeeWYTeuV98NKXvrRxG3UFYq72S7MtttiiWcmabnnkPXPOOefElVde2YRQufp00ErLNkDM6zj44IObucw2eS9deuml8ZnPfKb5c95j++yzT9NPGyCmT953+bOQ/nmP532c/xx1DnKFYN5T2XeO6TGPeUzTV6/Z9DHNFuD11svQLQPGHGOOJcf8pS99qbkv3vKWt/Rdwdp7X+QK4rxvcp7SIQPVPGbqPwO/HEuuHtx9992b0K8NvvPv8r7N3yH5c5arlqffA+mXqw3z8/xz77xOD6tH/Z00yi9JAeIoWs4lQIAAAQIECBAgQIAAgYergADx4TpzrpsAgYebgACxbMYEiGV+Ra2HCRBzS8EMCvfdd99mS83erQTzX/JnCJfBVhu29AZD04O2vNgMv0455ZQmaOgXaGXo96EPfSh+9KMfNdtuvuQlL2nGeNlllzUBUoaV/QKQDH4++clPrhIgZl8ZSOZ1ZjDRhpEtWq6+Ou+885rAIwOc3i0re2Hzms4666xmK9J+q//6OWYAl4Fnrlh73etet9pqyjZwye1bf+/3fq8Zax5tgJirE3PVVxsE5mcZSn74wx9uznne857XhFh5tH3lOLNNBo+9R1pmgJN//8Y3vnHWVYityfRgs603k3POaY4lHXMb2t4j/z5D6AzKMhTOORw1QMwtaH/zm980c9UbnGY/ufItrTPYnr71br8fkDZAzIAt56Z33tP43HPPbYLE3vCuDRDvvPPOVQK1tv5c5iADx89//vNNUJuha+/PVm4Fm4FcrnZ829ve1oTQecwWILarFHM1Yt5PvfXyPnzf+97XhHgnnHBCM7aZjvy5OfXUU5u+pq/EnKn/NuDNn7H2PyborX/11Vc3qxMzfG1XMw76XdEaZJs0yPA4j1F/J43yS1KAOIqWcwkQIECAAAECBAgQIEDg4SogQHy4zpzrJkDg4SYgQCybMQFimV9R60EBYvsv+DM0yO0hp28pmp23Ycwzn/nMJmCcKRhqLzTfe5jhRK5U+4M/+IOVoUDvQHI1W15brqbLsCFXMrXX+uxnP7sJHqcfbfDW7918MyEN26ZdWZbXkQHc9ICun2MbeM52Pa1db4A56JraNvleuFyFmEfrlduU5jxNX4HXhl8ZMGa407tlaq9Nb0A5inMbKuWq0Qzwcm57j3730agB4mw3eju+rNm+q2+28/sZ9p7f3qO5KrQNrgb1MZc5aNtkMJahXrvSdLZrH/QOwpnaDvq5bNu127BmIJjXMz0M7Nd/tsmAOt/lmKsI8z8cmH709p//scEznvGMgb8r+pnP5XfSKL8kBYijaDmXAAECBAgQIECAAAECBB6uAgLEh+vMuW4CBB5uAgLEshkTIJb5FbUeFCD2bts4qKM20BoUVOQqvtzScrZg7dprr21WKeb73TLAyRVIudIxt1XMLT3b9y32XtNswVteU4aAGdjkCqwMynqP2a6l3cox3yPX711sWaefY24nmltG9gZ90w1zxVgGL4961KOa4CvHOZcAsQ3EBs1R7/v6+p07aO6yTb/r6912ddA1tO87nEuAmFtx5hzmtrA33nhjs7K09xg0vvbcQQFiv+BqUIA4lznIlX652jZX5+VqwQzM99hjj+b/MrzLFZXTj0EBYt7bGYDmvZerfNN5+tH7zsnpn+XPZ662zW1Z+71Tsl//2UeulszPZqudW9zmVrPt6tlB99ts85DbmA46ZvvZm6mtAHGQqs8JECBAgAABAgQIECBAYD4ICBDnwywaAwECDwcBAWLZLAkQy/yKWg8bIOa/yM/VWDNt8ZkXkdtW5vvtBoUCbdAyW2g3PTjIMKUNEGcKKGYK3jLUyK0Tc8vQzTbbrNmCNN/FmEeGibn96kzXMttWjr3w/Rzbv5stxOgXxpQEiLnysH3vXL8bI0OhV73qVSvfHzj9nEFzl+fPFiDm/TF99eH0PnKVaq5kHTVA7A3bcpz5vsC2rwceeCB+8pOfNPdnjRWIJQHiqHOQIWhuz/q1r30tcnvU9sixPec5z4kDDjhglZ+72QLEdvVgPpQyfNx5551jq622akrmZz/72c+an4OZfobyfZm51WyGc/leyAz6erdBzTr9+u/9Dw1mCxCnB7eD7rfZ5mGU30mj/JIUII6i5VwCBAgQIECAAAECBAgQeLgKCBAfrjPnugkQeLgJCBDLZkyAWOZX1HrYAHHYrSHzYgaFAsOsQGxDigxjckvM3BozA8Rf/vKXI61A7H3fYoYhubVi76qu2cK63q0cZ3ofYIs/1xWIbf+5JWq7VWtJgDiXFVe9N9CguctzZwsQR9k+dtQAsX3vXQbA+d7C3qB00OrA6T8ka3IFYskcZLiXgXY+VHI70FxNuM8++zRbA7fh/WwBYvsewgwNjz/++FXe+TlobvPz0047rek//2OADAL7/QcDJSsQp29DPOia5hLkFv1CjAgBYqmg9gQIECBAgAABAgQIECDwcBAQID4cZsk1EiAwHwQEiGWzKEAs8ytqPShAvPfee5sVSdddd1207y0b1OGgUGCu70Bstz8c5d1807dCzXfN9R6zhXWDtnLsrdP1OxDb9y32BpGD5qnf573vQGy3mZx+Xj+zdk433HDDJvDdZpttBnY/SoCY28fOFiDXDhB/9atfNVty5paow74DcdQ5SOv8+XrwwQebMHT6eyv//d//vdneNrfx7X1v5WwB4vQtQnsnYbafy7yW3PL0C1/4QrNiMVdxbr311n3nsOt3IM7ld9LAm7HnBAHiKFrOJUCAAAECBAgQIECAAIEZBfLtORMj+Ixy/mTE5MRo5adfiQBxhLlxKgECBAoEBIgFePkonZz+QrqyelqPIDAoQMxSn/jEJ+Lb3/52sx3iCSecEBkS9R65Ui9X+rXbSQ4KEHtXBebKqn333Xe1evleuB/96Eex//77x0te8pLm83Z11bbbbtsEKrkqsffI9+J99rOfXWU70jbsyK072yCobZO33fnnn9+8T2/6yrmbb745TjrppLjrrrviiCOOiEMOOWRW1X6Ot9xyS1MjA483vOHzpJCDAAAgAElEQVQN8djHPnaVGrnaLEOqDGd/7/d+rxlrHnNZgXjDDTc0faVtBr1Pf/rTV7vevI4MqaYHVdNP/PrXvx7nnXdes81pBkm5de0g57vvvjve9773RbrlKs/c/nL61pd5X+Tf5VzkMUqA2Htuv3dg5jsEc5vaUbcw3X333eO4445bZaVd733xuMc9rnkPYJoNCilHnYPeULRfOD9Tf7MFiO192C/8be/p3CZ1+jajrV++YzK3uH3KU54y4/0+U//tz2eG2P3um7aPDGVzte32228/cLXyTAaj/k4a4VeiFYijYDmXAAECBAgQIECAAAECBFYV6A0BBwWCgz7vrdye269N/l0eo4SVESFAdPMSIEBg7QgIEMucBYhlfkWthwkQM+A65ZRTmnen7bnnnk1AlSFAHhmwnXPOOZHhwNFHHx1PfepTB4YC2e473/lOE0xmGHnMMcc078TLcCnfB5eroL7yla80AWEGhRkYtn1lSHbTTTetch0ZemTolvUyaOoNA/Ndbv/6r//avNPtmc98Zrz4xS9uwqA876KLLopvfOMbzTaRvW0yhMutHHO71L333ru5vtne/ZjX1s+xN4jacsstm6AqQ7k8sv+zzz67ue7pQd1cAsTs69xzz41LL720Wc3Wa9rrk+FOBmLt/PW7eXJOR3XOOhk8fuYzn2m2iD3qqKNiv/32a/6c13bNNdfEmWee2aymy601c3XbKAFi1sjVdbkqNIOnHEPWyLF973vfi09/+tPN/ZnjGuUdiDmvGRAfdNBBK6/1iiuuaO7p7POVr3xlcw/kMShAnMsctFupTr8/clzf+ta3Gs9cEfiWt7yleX9nHm2Al7YZxOWctkdbL8899thjm/s6ryvv5RxThtp59AaI+d7DDLLznzOFv733yUwBYhuI//a3v13t90T+Xa6mzHeOpvULX/jC5ud90H9sMJP5qL+TRvklaQXiKFrOJUCAAAECBAgQIECAAIFZBWYK90YJ/UY5d4TpECCOgOVUAgQIFAgIEAvwrEAswyttPUyAmH384Ac/iI9//OPNv/DP0CVXG2YwkWFT/jPfmZahVQaCg0KBrJerFi+88MImKMz27RaOuUouQ8QMgl7xilfEHnvsscoQM4jKcC/PywAiQ8YM/LJNrpTLEGP6asJLLrkkPv/5zzf9ZJsMsXL1V/45w5kMTnq3/vzmN7/ZBFK919XPOcf80pe+tPloJsfsJ4PCDLmyv7zG9MsVe2mw+eabN+/z22mnnVZ2MZcAMRunw1lnndWs3MyjNc1ryDmZybTf2H72s581Y+rnnNvA5iq2XJGaYWAbRuZ4MvDK4Cvt8u9ztWHOTdbJcR955JGRW9DOFh7NFFDldrSnnnpqM8d5ZBCc239mXxmY5fjzz7lKdrfddpv1R6MN2vIa8/qyVu+1ZuNcxZmheBseDwoQ5zIHvXPWe3+0c5Z9589VG2K2fWSgnx75eY4hV/Lmz0oG5Wl04403NuNftGhRY5Jzk/dD/rldpfqMZzyjOedTn/pU5D3f238/vIMPPjgOPPDAlQFmu71r3sPtkaswcyVoBoXt74nsO+ds+u+JbDPod8Vs5qP8Thrl96QAcRQt5xIgQIAAAQIECBAgQIDAQIFRViUOLDbECUOubBQgDmHpFAIECFQQECCWIVqBWOZX1HrYADE7yVAgQ78MqNrtKHN1YG7vmQFHrogaJhRoLzgDhXx33gUXXNBs45lBQ4YSGczlqrBcldXvuP7665utSn/xi180K9AywMhgI0OkXOU2PUBs+/nc5z4XuRIqj1y9lqut8vpz9VWGJ+1qrjZcGgS71157xWte85rmtNkc8xpz5dzFF1/cbPGZ15PBZ7Y//PDDV1sNONcAMa+jX1/DmA7rnHOdKwAzJHrEIx6xSoCYNfrNaYZzu+66a7PqbIcddljZ1SgrENtG7T2YRhn8ZSj2tKc9LTLcyrnPlXYvetGLmlVusx3tHOccZKCZwWcGcnkP5n2U7Q844IBVVp4OEyDOZQ76zdlMZu2Y8lo/9rGPNfdT/tzl6tbcjrX9+cvVtbmSst22NlcO589UBulXXnlls21who5537f37qD7Pe/V/JmZbQvV3v6vuuqq5j8wyD76/Z4Y5nfFIPNhfycNGlvv5wLEUbScS4AAAQIECBAgQIAAAQJT/z4k4qbbI75yVcTZX434k6MjnvWkwTa33R3x7R9HnPXliBfsG/Hyg1e06RMCLl8e8fUfRJzyual+fndXxF67Rfz+gRHHHR6xbfvf9woQB8M7gwABAmtRQIBYhi1ALPPTeoVAhnT9AkRABKYL9AaIbQhMiUAKCBDdBwQIECBAgAABAgQIECAwjEAbGp7/7YhPfi3iy1c91OoL7545QMzQ8EtXRHziq1Nt7rpvqt2pfxpxzHNW1Ji2bemDyyL+5VMR//CxqfP3fWLExhtE/Py6iF/fNNXXe98e8fh2g6shQkQrEIeZZecQIECgXECAWGYoQCzzG6vWueIqt5ps3wfXDj5XjuUWq7m6Kt91mKurHARmEhAgujdmEhAgujcIECBAgAABAgQIECBAYEaBnmDup9dGvO4fIr7/y4itNo140X4RP/ttxLd+FDFTgHjrnREnvCfii1dEbLphxPP3jbjznogLL+8TIE48dBVX/Czi2HdFbL9lxHveHPG0x0VMTETcc3/EP30y4r+fGfH2l0b8t+MiFq833PwJEIdzchYBAgRKBQSIZYICxDK/sWmd2xmefPLJzXvvXvva18aOO+7YbI+YW0BeeumlzTaUuZ3jiSee2GyZ6SAgQHQPjCogQBxVzPkECBAgQIAAAQIECBAYT4Fc/XfSZyOOelbEPo+fMvjz90ecesHMAWKuPnzXmREH7xXx7D0jNtso4n98LOLvPjxzgJgrHd99VsTffnhqleHrDl/V+7pbI078nxG33RVx+p/1rEIcMC0CxPG8b42aAIG1LyBALDMXIJb5jU3rfL/eJZdc0ryHMf+c77/Ld8UtWbJk5TsZ8z1vz33uc5tg0UFgJgErEN0bMwkIEN0bBAgQIECAAAECBAgQIDAXgfuWzBIgzrKl6KAA8Y57Iv7wn6dWOn74LyL2aP+b+RU1H1ga8VenT21xet7fRhzy1BVXP2AbUwHiXGZZGwIECIwuIEAc3ay3hQCxzG/sWl9//fVx0UUXxU9/+tNYunRpEyLmisNDDz00dtllF+Hh2N0Row9YgDi62bi0ECCOy0wbJwECBAgQIECAAAECBOYgMBkxORHR7z9bnzVAnKWrQQHi9bdGHP+eqQIf+NOIHbZevdh7Ph7x12esuopx0GsQBYhzmH9NCBAgMAcBAeIc0HqaCBDL/LQmQIAAgUoCAsRKkMoQIECAAAECBAgQIEBgvgrMkMytqQCxfddivv/w1D+N2Hqz1WHP+vLUuxX/8tiIP3/lcPACxOGcnEWAAIFSAQFimaAAscxPawIECBCoJCBArASpDAECBAgQIECAAAECBOa7wLQgcagAsU/4OGgFogBxvt9IxkeAwHwXECCWzbAAscxPawIECBCoJCBArASpDAECBAgQIECAAAECBMZMYKgAsY+JAHHMbhTDJUBg7AQEiGVTLkAs89OaAAECBCoJCBArQSpDgAABAgQIECBAgACBMRNY5wLEAS9BtIXpmN2ghkuAQGcCAsQyegFimZ/WBAgQIFBJQIBYCVIZAgQIECBAgAABAgQIjJnAWg8QewJC70Acs5vNcAkQeFgJCBDLpkuAWOanNQECBAhUEhAgVoJUhgABAgQIECBAgAABAmMmUD1ATL+JiOtvjTj+PRFLH4z4wDsidt5uddj3fDzir8+IOPVPI455zorPrUAcszvQcAkQWFcFBIhlMyNALPPTmgABAgQqCQgQK0EqQ4AAAQIECBAgQIAAgTETWFMB4h33RPzhP0d8/5cRH/6LiD12XRX2gaURf3V6xL98KuK8v4045KkCxDG79QyXAIF1XECAWDZBAsQyP60JECBAoJKAALESpDIECBAgQIAAAQIECBAYM4HqAeLEFODkZMS7z4r42w9H/N8/jHj9ERETKz7Lz397S8Tx/xjxwIMRH3xHxKMfMRy8dyAO5+QsAgQIlAoIEMsEBYhlfloTIECAQCUBAWIlSGUIECBAgAABAgQIECAwZgJrKkBMxit+FnHsuyI23zjif701Yr/dp0LEe+6P+KdPRvz3MyPe8YqI//KaiEULh4MXIA7n5CwCBAiUCggQywQFiGV+WhMgQIBAJQEBYiVIZQgQIECAAAECBAgQIDBmAmsyQMxViGd8IeLPT4m4676IfZ8YsfEGET+/LuLXN0UcsU/EP70tYqdtV6APeP9hniVAHLMb1HAJEOhMQIBYRi9ALPPTmgABAgQqCQgQK0EqQ4AAAQIECBAgQIAAgTETWJMBYlIuXx7x9R9EnPK5iK9cFfG7uyL22i3i9w+MOO7wiG03Hw1cgDial7MJECAwVwEB4lzlptoJEMv8tCZAgACBSgICxEqQyhAgQIAAAQIECBAgQIDAzAKDVgi2n09GTE5E9LzycKDqoNJtAQHiQEonECBAoIqAALGMUYBY5qc1AQIECFQSECBWglSGAAECBAgQIECAAAEC4yIwW2I3bJo33Wqu7UYwFyCOgOVUAgQIFAgIEAvwrEAsw9OaAAECBOoJCBDrWapEgAABAgQIECBAgACBsRDIsC+PfssEZwkCq2eEIxYUII7F3WmQBAisAwICxLJJsAKxzE9rAgQIEKgkIECsBKkMAQIECBAgQIAAAQIECKw5gTlsbTr9YgSIa256VCZAgECvgACx7H4QIJb5aU2AAAEClQQEiJUglSFAgAABAgQIECBAgACBdVpAgLhOT4+LI0BgHgkIEMsmU4BY5qc1AQIECFQSECBWglSGAAECBAgQIECAAAECBNZpAQHiOj09Lo4AgXkkIEAsm0wBYpmf1gQIECBQSUCAWAlSGQIECBAgQIAAAQIECBBYpwUEiOv09Lg4AgTmkYAAsWwyBYhlfloTIECAQCUBAWIlSGUIECBAgAABAgQIECBAYJ0WECCu09Pj4ggQmEcCAsSyyRQglvlpTYAAAQKVBASIlSCVIUCAAAECBAgQIECAAIF1WkCAuE5Pj4sjQGAeCQgQyyZTgFjmpzUBAgQIVBIQIFaCVIYAAQIECBAgQIAAAQIE1mkBAeI6PT0ujgCBeSQgQCybTAFimZ/WBAgQIFBJQIBYCVIZAgQIECBAgAABAgQIEFinBQSI6/T0uDgCBOaRgACxbDIFiGV+WhMgQIBAJQEBYiVIZQgQIECAAAECBAgQIEBgnRYQIK7T0+PiCBCYRwICxLLJFCCW+WlNgAABApUEBIiVIJUhQIAAAQIECBAgQIAAgXVaQIC4Tk+PiyNAYB4JCBDLJlOAWOanNQECBAhUEhAgVoJUhgABAgQIECBAgAABAgTWaQEB4jo9PS6OAIF5JCBALJtMAWKZn9YECBAgUElAgFgJUhkCBAgQIECAAAECBAgQWKcFBIjr9PS4OAIE5pGAALFsMgWIZX5aEyBAgEAlAQFiJUhlCBAgQIAAAQIECBAgQGCdFhAgrtPT4+IIEJhHAgLEsskUIJb5aU2AAAEClQQEiJUglSFAgAABAgQIECBAgACBdVZgYv3tY6PDblhnr8+FESBAYD4JCBDLZlOAWOanNQECBAhUEhAgVoJUhgABAgQIECBAgAABAgTWWYFFO70uFu912jp7fS6MAAEC80lAgFg2mwLEMj+tCRAgQKCSgACxEqQyBAgQIECAAAECBAgQILBOCkxssFNsdND3Itbbcp28PhdFgACB+SYgQCybUQFimZ/WBAgQIFBJQIBYCVIZAgQIECBAgAABAgQIEFi3BNbbJhZuuV8sfsopMbH4EevWtbkaAgQIzGMBAWLZ5AoQy/y0JkCAAIFKAvvss09T6fLLL69UURkCBAgQILD2BXxBXfvmeiRAgACB+gKeZ/VNVSRAgACBtS/geVZmLkAs89OaAAECBCoJCBArQSpDgAABAp0K+ILaKb/OCRAgQKCSgOdZJUhlCBAgQKBTAc+zMn4BYpmf1gQIECBQSeAxbz4sfvfMbSpVU4YAAQIECBAgQGBdEdhq8aax73aPi/9zwInxiI2892tdmRfXQWA2Af/C1f1BgAABAvNBwPOsbBYFiGV+WhMgQIBAJQEBYiVIZQgQIECAAAEC66jAIzfaKr7x0n+ILRdvso5eocsiQKAV8C9c3QsECBAgMB8EPM/KZlGAWOanNQECBAhUEhAgVoJUhgABAgQIECCwDgu86rEHxfsOeus6fIUu7f9n706gLavqO/HvV1XUABTFDAKCTEZAFBUBBVFBBAdIjKJEBVEENPy7O8M/Scf84+penaTzt3ulOwMqg4CKAxG1I4oMMixxlr+KExgVUMGBSSaBqgLef/1O1S1vvXr1pv177Pvu+9y1soS6d//2Pp99qL3O+WafQ4BACLjh6jwgQIAAgWEQsJ7VzaIAsc5PawIECBBIEhAgJkEqQ4AAAQIECBAYYIHtlq4oP3z9ewd4hIZGgIAA0TlAgAABAsMiIECsm0kBYp2f1gQIECCQJCBATIJUhgABAgQIECAw4AL3vuUjAz5CwyNAwA1X5wABAgQIDIOA9axuFgWIdX5aEyBAgECSgAAxCVIZAgQIECBAgMCACwgQB3yCDI+AR5g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IAFtlu6ovzw9e8d4BEaGgECIeCGq/OAAAECBIZBwHpWN4sCxDo/rQkQIEAgSUCAmASpDAECBAgQIEBggAX+YK/Dy3sOf/sAj9DQCBAQIDoHCBAgQGBYBASIdTMpQKzz05oAAQIEkgQEiEmQyhAgQIAAAQIEBlRgp023Ll/6/XeVLRdvNqAjNCwCBHoCbrg6FwgQIEBgGASsZ3WzKECs89OaAAECBJIEBIhJkMoQIECAAAECBAZMYOsly8tzt9+r/NNhp5Udlm05YKMzHAIExhNww9V5QYAAAQLDIGA9q5tFAWKdn9YECBAgkCRw4IEHdpWuv/76pIrKECBAgACBJ17ABeoTb65HAgQIEMgXsJ7lm6pIgAABAk+8gPWszly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0pj0woAACAASURBVK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J4/hv+sSzb761J1ZQhQIAAAQIECBAYNoEtlpWy384Lyx+/fEnZZvORYTs8x0NgoATccB2o6TAYAgQIEJihgPVshnBrmwkQ6/y0JkCAAIEkAQFiEqQyBAgQIECAAIEhF9h2+Ug5562blggUfQgQmB0BN1xnx1VVAgQIEHhiBaxndd4CxDo/rQkQIEAgSUCAmASpDAECBAgQIEBgHgi8dP9F5S+OXTIPjtQhEmgj4IZrG3e9EiBAgECugPWszlOAWOenNQECBAgkCQgQkyCVIUCAAAECBAjMA4GtNhspF/+nTefBkTpEAm0E3HBt465XAgQIEMgVsJ7VeQoQ6/y0JkCAAIEkAQFiEqQyBAgQIECAAIF5InDVOzabJ0fqMAk88QJuuD7x5nokQIAAgXwB61mdqQ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ECiwGjUGi1lZGR6Rbt20bSv7VRK9NpN5bcCxOnNiV8TmI6AG67T0fJbAgQIEBhUAetZ3cwIEOv8tCZAgACBJAEBYhKkMgQIECBAgACBLIFI86aS5G2kv/7wcDpDmmo7AeJ0VP2WwPQE3HCdnpdfEyBAgMBgCljP6uZFgFjnpzUBAgQIJAkIEJMglSFAgAABAgQIZAnUBoh1+eOkRyFAnJTIDwjMWMAN1xnTaUiAAAECAyRgPaubDAFinZ/WBAgQIJAkIEBMglSGAAECBAgQIJAl0BcgnnfasrLbtgumVPmhVaX802UryxXffbTbwPg7T1pQ3vn7S8uOKza+nbHX5srvPtr1MZVdiALEKU2HHxGYkYAbrjNi04gAAQIEBkzAelY3IQLEOj+tCRAgQCBJQICYBKkMAQIECBAgQCBJYHR0tIysffnhmW9eVnbdZuIAceGCUpYsKuVX942W//bJR8r3b3+8e3fiAbstLH953JKy7XIBYtLUKENg1gXccJ11Yh0QIECAwBMgYD2rQxYg1vlpTYAAAQJJAgLEJEhlCBAgQIAAAQJJAlPZBdjrapetR8rfHL+s7LLNSLnme4+Wv/m3ld1XERke9fRF5T8es6QsGCnlnKtXlf/z/62ecIRT7dcOxKSJVobAOAJuuDotCBAgQGAYBKxndbMoQKzz05oAAQIEkgQEiEmQyhAgQIAAAQIEkgSmGuRFd3/w/E3KSYctLr9ZOVr+92dXlut+8Fi3+zA+v/ecTcqpRywuj4+uebRp7zGlGxvmVPsVICZNtDIExhFww9VpQYAAAQLDIGA9q5tFAWKdn9YECBAgkCQgQEyCVIYAAQIECBAgkCgQYV58emFgr3Tf6xHLssWl/K83Lit777igfOVHj5W/+tdH1nuH4cmHLy4nPG+Tct9Do+W/f2pl+dZPHtvoCNd21+1cnOwjQJxMyPcEZi7ghuvM7bQkQIAAgcERsJ7VzYUAsc5PawIECBBIEhAgJkEqQ4AAAQIECBB4ggVedeAm5a0vXtyFhmdfvbJ86huPrhcg/oejF5fjnr1J+cW9o+UdFz1cbrunFxOuP9AulOxPJic5DgHiEzzRuptXAm64zqvpdrAECBAYWgHrWd3UChDr/LQmQIAAgSQBAWISpDIECBAgQIAAgVkW6OK/0d/uSvxfJy4rz3jygvLd2x4v//mjD5eHV60/gD99+ZLy8gMWlV//ZrQ8srqU7bcYKQsXlPLY46X85K7Hyye+vrp89oZHu0bdjseRNe9OnOwjQJxMyPcEZi7ghuvM7bQkQIAAgcERsJ7VzYUAsc5PawIECBBIEhAgJkEqQ4AAAQIECBCYZYH+TYIRDJ5+xJKyeFEpH/jCqvKRL63ueu9/j+H/eP3S8uynLNzoqFY+WsrHvrK6nP/5NcmjdyDO8gQqT2AKAm64TgHJTwgQIEBg4AWsZ3VTJECs89OaAAECBJIEBIhJkMoQIECAAAECBGZboC9B/NvXLi2H7LWw/Ozu0fL/fGzN40nHvjfxL49bUg77nTU7EP/1K6u6R5zGexOPP3iT8pqDFpfNlpTuu3d9emX52o8fEyDO9vypT2AKAm64TgHJTwgQIEBg4AWsZ3VTJECs89OaAAECBJIEBIhJkMoQIECAAAECBGZRoH/34Yv3XVT+49FLyqZLMHF02AAAIABJREFUSvnYV1eXc69Zu4Nwbf9TeQzpyYcvLic8b5Pukaaf+sbq8s+XT30XokeYzuJEKz3vBdxwnfenAAACBAgMhYD1rG4aBYh1floTIECAQJKAADEJUhkCBAgQIECAwCwK9AeIf/W7S8qL91tU7rhvtPy3Tz5Sbvz542vfYThaRkY3/iLD/h2Ku2w9Uv7udcvKzluNlOtvfqz8xUcf6UY/lceYChBncaKVnvcCbrjO+1MAAAECBIZCwHpWN40CxDo/rQkQIEAgSUCAmASpDAECBAgQIEBglgT6Q72D9lxY/vyVS8qKTUfKld95tHv8aC/4K7H1cLSUkY1tQRztvl73/XmnLSu7bbugfOPWx8qffViAOEvTpyyBaQm44TotLj8mQIAAgQEVsJ7VTYwAsc5PawIECBBIEhAgJkEqQ4AAAQIECBCYJYH+APGPjllSXvGsReW+h3777sJet/27FF///E3K8QcvLr9ZOVr+6fI17zjsBY0RMNqBOEuTpSyBSgE3XCsBNSdAgACBgRCwntVNgwCxzk9rAgQIEEgSECAmQSpDgAABAgQIEJgFgQgFe7sK99lpQfnrVy0tO6wYKV/50WPlr/517a7B2FU45vGjL3zawvJHL1u6wXsSe0M87tmLymlHLClLNln/HYhTOQSPMJ2Kkt8QmJmAG64zc9OKAAECBAZLwHpWNx8CxDo/rQkQIEAgSUCAmASpDAECBAgQIEBgFgT6dxW+7cjF5VXP3aQ8vKp0uwqv/t6jG/TY+/2yxaX8/QnLytN3WVB+/ZvR8v7rVpVLvrHm9wfusbCccdSSsus2I+WuB0bLf//UyvKtn6y/Q3GiQxEgzsJEK0lgrYAbrk4FAgQIEBgGAetZ3SwKEOv8tCZAgACBJAEBYhKkMgQIECBAgACBWRDoBYLxyNG/OX5ZefI2I+XbP3u8/PEHH+566w8Yx/57vC8xHnkaOxbjdytXlxKPQ41dhwtGSln5aCkf+8rqcv7nV41ba2OHI0CchYlWksBaATdcnQoECBAgMAwC1rO6WRQg1vlpTYAAAQJJAgLEJEhlCBAgQIAAAQLZAn3p4MmHLy4nPG+TLgD8wBdWlY98afWa0G+0lHin4Xqfvnbx2NPjD96kPHv3RWXzpWsedfrI6lJuvevx8n++vrpc+d01uxLHrbOR4xEgZk+0egR+K+CGq7OBAAECBIZBwHpWN4sCxDo/rQkQIEAgSUCAmASpDAECBAgQIEAgWWDs7sLxyo8X/E2l3Qa1ptFIgJg80coR6BNww9XpQIAAAQLDIGA9q5tFAWKdn9YECBAgkCQgQEyCVIYAAQIECBAgkCww2a7AiTK/ydr2hho14jN2E+NEhyJATJ5o5Qj0Cbjh6nQgQIAAgWEQsJ7VzaIAsc5PawIECBBIEhAgJkEqQ4AAAQIECBCYLYHRte86XJvyTXWzYISI/Z/xHnU6OjK98DDqCRBna6LVJVCKG67OAgIECBAYBgHrWd0sChDr/LQmQIAAgSQBAWISpDIECBAgQIAAgQEX6ALFtSHkdHYcjj0sAeKAT7ThzWkBN1zn9PQZPAECBAisFbCe1Z0K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gcBWm42Ui//TpvPgSB0igTYCbri2cdcrAQIECOQKWM/qPAWIdX5aEyBAgECSgAAxCVIZAgQIECBAgMA8EHjp/ovKXxy7ZB4cqUMk0EbADdc27nolQIAAgVwB61mdpwCxzk9rAgQIEEgSECAmQSpDgAABAgQIEBhygW2Xj5RzT920LF865Afq8Ag0FHDDtSG+rgkQIEAgTcB6VkcpQKzz05oAAQIEkgQEiEmQyhAgQIAAAQIEhlRgi2Wl7LvzwvKnL19Stt58ZEiP0mERGAwBN1wHYx6MggABAgTqBKxndX4CxDo/rQkQIEAgSeDAAw/sKl1//fVJFZUhQIAAAQJPvIAL1CfeXI8ECBAgkC9gPcs3VZEAAQIEnngB61mduQCxzk9rAgQIEEgSECAmQSpDgAABAk0FXKA25dc5AQIECCQJWM+SIJUhQIAAgaYC1rM6fgFinZ/WBAgQIJAk8LeHPre8btOFSdWUIUCAAAECBAjMX4EFW6woy/bdv2z/R/+5LNxm2/kL4cgJEJixgBuuM6bTkAABAgQGSMB6VjcZAsQ6P60JECBAIElAgJgEqQwBAgQIECBAYK3Aom23K7ue/aGyYPkWTAgQIDAtATdcp8XlxwQIECAwoALWs7qJESDW+WlNgAABAkkCAsQkSGUIECBAgAABAn0Cy496ednhz9/JhAABAtMScMN1Wlx+TIAAAQIDKmA9q5sYAWKdn9YECBAgkCQgQEyCVIYAAQIECBAg0CewcMuty+4fu5QJAQIEpiXghuu0uPyYAAECBAZUwHpWNzECxDo/rQkQIEAgSUCAmASpDAECBAgQIEBgjMBeV36FCQECBKYl4IbrtLj8mAABAgQGVMB6Vjcx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AwRAKjpYzG4YyU7h9G4n+n/9nryq9Mv5EWBAjMawE3XOf19Dt4AgQIDI2A9axuKgWIdX5aEyBAgECSgAAxCVIZAgQIECBAYDAFRiMAXJMDxj+MltHuX+MzOjKy7p/X/EF8G3nhmMBw3Z+vqTHVjwBxqlJ+R4BAT8ANV+cCAQIECAyDgPWsbhYFiHV+WhMgQIBAkoAAMQlSGQIECBAgQGCwBDYWBvaPsgsX16aLa5LDiY8hfh8B4hQzRAHiYJ0SRkNgLgi44ToXZskYCRAgQGAyAevZZEITfy9ArPPTmgABAgSSBASISZDKECBAgAABAnNTYPTxtaHgFFPBbifj1B5rKkCcm6eEURNoKeCGa0t9fRMgQIBAloD1rE5SgFjnpzUBAgQIJAkIEJMglSFAgAABAgQGQ2DtJsHeYBbv+pSy5WteXzZ99nPLwq23KSObLC73f/ZT5Y5/+Ls1P1m3C7GUkWWblm3edGpZ/qKjysKttiplwcIy+sgjZeUtPyr3fOCc8tD1X/1tmynsRBQgDsYpYRQE5pKAG65zabaMlQABAgQ2JmA9qzs3BIh1floTIECAQJKAADEJUhkCBAgQIECgvcCY3YFbvfaNZasTTioLlm+xLvgbXflIuf/yz5Q7/+V/rn0x4pqdhxEe7vRf/r4se9Zzu0eZjq5eVcpjj5WRJUu7f3/8gfvL3ee9p9z36U/+NkSc5JGnAsT2p4QREJhrAm64zrUZM14CBAgQGE/AelZ3XggQ6/y0JkCAAIEkAQFiEqQyBAgQIECAwAAI/Hb74dYnn1a2es0bysiSJeWxe+8p919xabnvkxeVR++687fj7Nt9uN3/9X+XFce+qvvugWuuLHf847vK6MMPleVHHlO2PfWMsnCb7crq239WfvHOPyurfnrrmp2Lk+xCFCAOwClhCATmmIAbrnNswgyXAAECBMYVsJ7VnRgCxDo/rQkQIEAgSUCAmASpDAECBAgQINBWoC8MXLrPfmXHd/y3smjHnbqw785/eld5+IZvbDi+tW1i9+GT/+ncsvgpe5RHvntDuf0df9yFh73Pit97bdn2lLeXkUWblF9f/OFy9/vevearvj7HO3gBYttTQu8E5qKAG65zcdaMmQABAgTGCljP6s4JAWKdn9YECBAgkCQgQEyCVIYAAQIECBBoK9C/m/A//nlZ8YrfK48/9Jty1zn/Uu6/9N/GH9vaNpsdcljZ/k/fURYuX1Hu/cRHy11n//N6v+8PGOM9iD//y//UfT86OlpGJniMqQCx7SmhdwJzUcAN17k4a8ZMgAABAgLE3HNAgJjrqRoBAgQIzFBAgDhDOM0IECBAgACBwRLoCxCf/O4LypK9n1Ye+c63ym1/8rZxx9m/eXD5S15WtvsPf1ZGNtmk/PqiD5Z73n/2mjZ9P9r5Xf/cvR9x1U9uKT996x9s8P14nQgQB+sUMRoCc0FAgDgXZskYCRAgQGAyAevZZEITfy9ArPPTmgABAgSSBASISZDKECBAgAABAu0EuvcRxisJR8qyZx9Udvzzd5aFW25V7vvMJ8viXXYtS/d9RhlZurSUxx8rj95xR7nv05/ogsJeQLj54UeU7f/oP5cFm2427g7EKC1AbDe9eiYwnwTccJ1Ps+1YCRAgMLwC1rO6uRUg1vlpTYAAAQJJAgLEJEhlCBAgQIAAgXYCfTsFe7sJFyxdWkYfe7SMbLK4jK5eVcqjj5aRJUtKWbCwCxIfuOry8qv/9792oeMmOz+57PS3/9D973jvQFy861PKjn/9d907Eu1AbDfNeiYwHwTccJ0Ps+wYCRAgMPwC1rO6ORYg1vlpTYAAAQJJAgLEJEhlCBAgQIAAgYEQ2PqNbylbvf7ktcHh6vLA1ZeXey44qzx6151l6T77le3/+C/L4t33Ko8/+EC565x/Lvdf+qlu3Dv82V+XCB9LGS0PXHNlueMf31VGH36obHrgwWWbt55Rluyxdxc2rhcgltj5OLLR4/YI04E4JQyCwJwScMN1Tk2XwRIgQIDARgSsZ3WnhgCxzk9rAgQIEEgSECAmQSpDgAABAgQINBMYLaNlZG2Qt/WbTitbve7EMrJwYXngmivKr/7+v6w3rs0OfWHZ/o/+oizccuvy4LVXll/+7V9333e7DP/qb8riPfbq/n105cpup2K3a7GU8viDD5YFW6wQIDabZR0TmB8CbrjOj3l2lAQIEBh2AetZ3QwLEOv8tCZAgACBJAEBYhKkMgQIECBAgEA7gb6NgL0AcXT16nLnP/+P8sDnPrtmXH2POd3lf59dlu73jLLyhzeVn/3hm9btIly07XZlm1P+sGx28KFlwebLSxl9fN07Ezc98JCy7IDnlIe/+fVy+5//hw1qjnfwdiC2OyX0TGCuCrjhOldnzrgJECBAoF/AelZ3PggQ6/y0JkCAAIEkAQFiEqQyBAgQIECAQDuBvnBwi6NfWbY7409KWbSo/PrDF5R7Ljxvg7Bv53f9c1n2rOeu2U14yglrHkQ6svFHkS556j7lSX/9d2XRDjuW+y/9t3LH//77tcfqEabtJl3PBIZTwA3X4ZxXR0WAAIH5JmA9q5txAWKdn9YECBAgkCQgQEyCVIYAAQIECBBoK7A2RNzskMPK9n/6jrJwiy3LfZd8otz5L/9zgwBx/R2IJ6+3O3G8g9jqhDeVrU98SymPPVbuOufMct8lH9+g5njt7EBse0roncBcFHDDdS7OmjETIECAwFgB61ndOSFArPPTmgABAgSSBASISZDKECBAgAABAo0FfrsbcJd/eG9Zuv8BZfXtPyu/eOeflVU/vXXd2Na9A3HFVuWBa64sv/rv7yz971AcexCbPvd5Zfs//suyaLvtyyPfvaHc/o4/LqMPPxTPRF336NONHbgAsfEpoXsCc1DADdc5OGmGTIAAAQIbCFjP6k4KAWKdn9YECBAgkCQgQEyCVIYAAQIECBBoK9CX5634vdeWbU95exlZsrQ8/K3/r/zqXf+1PHrXnWXpPvt1YeDi3fcqjz9wf7njn/5HefDaK8fdgbh416eUFce+uiw/8uiyYPkW5bF7f13uPPMf1vw+Pn2PTRUgtp16vRMYJgE3XIdpNh0LAQIE5q+A9axu7gWIdX5aEyBAgECSgAAxCVIZAgQIECBAoKnA6Oho6d5iuPZdhjv82V+X5UceU8rChd2jR0dXrSwjS5aUsmBh98/3XvyRcvf571075t+mj0/+l/PK4t32WPPbtbUevfOOcvf73l0euOqy3/5+zYsTJzxmOxCbnhI6JzAnBdxwnZPTZtAECBAgMEbAelZ3SggQ6/y0bijw2GOPlR/96Edlk002KbvvvnsZmeSiueFQ51zXjzzySDnvvPPKrbfeWk488cSy//77z/gYVq5cWX74wx+Wrbbaquy8884zrqPh4AvUzrUAcfDn2AgJECBAgACBKQqM2RW41etOLCte+aqyaLsduiBxdPWqsvq2n5Z7P3FRuf+yS/rCwNFSRhZ0/77ruR8psftwdOXK8uidvyoPfvm6ct8nL+p2MHaf6CM+U7gOEiBOcd78jACBdQJuuDoZCBAgQGAYBKxndbMoQKzz0zpB4EMf+lC54YYbxq20dOnSsuuuu5aXvOQlZbfddlsvJPze975XPvCBD5T4zamnnlp22WWXhNEoEQKZAeLVV19dLrvssi5APOOMM8oWW2wBeUgFaudagDikJ4bDIkCAAAEC81Ggy/YiDJx4Z+B6NNMIBCd6V+J43ALE+XgSOmYCdQJuuNb5aU2AAAECgyFgPaubBwFinZ/WCQK9ADF2Em666abrKsYOw9/85jelewTQyEh5znOeU1796leXhfHon1LKL3/5y3LOOed0bU455ZSy5ZZbJoxmdkv89Kc/Leeee24XekaYtmLFivU6nOz72R3db6tnBog33XRT+eAHP9gFwCeddFJ37D7DKVA71wLE4TwvHBUBAgQIEJjPAmMfZzquRV/YOIXXGa65PoqHpE4jmxQgzuez0LETmJmAG64zc9OKAAECBAZLwHpWNx8CxDo/rRMEegHiM5/5zPKGN7xhvYqrV68u1157bYmdTY8//ngXIB500EEJvbYpMVlAONn3T9SoMwPEJ2rM+pn7AgLEuT+HjoAAAQIECBAYR6BLBfufOLom+VsXLsa/jN2p2NuN2CsXTdY+sXRauxrXthcgOjMJEJiugBuu0xXzewIECBAYRAHrWd2sCBDr/LROEJgoQOxdWH/84x8vX/va18ree+9dTj755O69h3PxM1lAONn3T9QxCxCfKGn99AsIEJ0PBAgQIECAwNALdMFg7B5c+79P0AELEJ8gaN0QGCIBN1yHaDIdCgECBOaxgPWsbvIFiHV+WicITBYgRhff+c53usdg9r9Hb6KwLR5/Gn85xO7Fu+++u/v/7l2+fHmJXY4vfelL13uM5n333VfOPPPM7khOO+20Eu9WvO6668r999/fPS51jz32KMcdd1zZYYcdNjjaqPuTn/ykfOYznym33XZbiX7H6+dzn/tcueKKK8bVOvHEE8uvfvWrCb/ff//917X99a9/XS6//PLy/e9/v3tXYYxxp512Ki972cvKnnvuud57Iiebntjh+aUvfWnd8UYw+zu/8zud0Sc+8Yly6623lhhff/9RM/oN269//evlgQcemHAMvbl7ylOeUt7ylrdM+AjTXnAZj6eN395zzz0l7GIO47PzzjuXV7ziFd1x9n/6+3jlK19ZPvWpT5Wf/exnpdfnkiVLup/PxG48o913370ce+yx3dji/Z39RlMZS6/mF7/4xRLn30TnZ4y7d/7EvOy3337l05/+dLn55pu78y0e4fuCF7ygHH744WXRokXdeOJc65lts8023TtEDzjggLJgwYJ1bLNRczpzPd65KUCc7L9Y3xMgQIAAAQIEZiYgQJyZm1YE5rOAG67zefYdOwECBIZHwHpWN5cCxDo/rRMEphIgfutb3yof/vCHy3bbbVfe/va3l80337xsLECMEOqjH/1oF7DFuxMj0ItPBF0R1Gy//fblzW9+c4lgJT69ADHaRRgToVW8py/CmN47GOPPY+djBFK9T9S65pprujAvPptttlkXpD344INdsNPfT4SS3/3ud7t6//7v/9797mlPe1pZvHhxOfTQQ7sxTPT9Lrvs0vUR75iLY3vooYe6XZgxrgij4t/jWF/4wheWo48+et17IieanocffrgLZX/0ox91P+s/5hhfhE2rVq3aIECMYOr8888vd9xxx7hjiP5f/OIXrwsypxMq9QLECGMjLL7zzju7PpYtW7Zu/mJsr3vd67pArPfp9RFz8Oijj5aVK1d2X/WHljOxC6OLLrqoO5fGGsWYYv7uvffecQPEjY0lzoGeXxxLnMtxLvXOzwgn41yL+r1PL+yLEDvOz3icb7SLeY/5j8+znvWsbjyxUzfO3Tg3eudinBsxL0ccccSs1pzOXI93bgoQE/5CVYIAAQIECBAgMI6AANFpQYDAdAXccJ2umN8TIECAwCAKWM/qZkWAWOendYLAZAFihHERdEWI8/SnP717T2IELxsLEK+//vrysY99rGy99dbdLrYIHeMTwdcFF1zQ7faL9yjG+xQjWOkFiBEERWh10kkndTvd4hM71mJ80VeEeKeeeuq6YOfb3/52+chHPtIFOW984xvLbrvt1rWJUCfCzggKDznkkPKqV71qXZg22SNKJ/o+wrSzzjqrC5qibuy0i3AtwqcIxyLoisBrqu+JjPdKRvgZQVUEchFohkfUv/jii8uNN97YHU//7roI+MLwlltu2WAMER7FGCLECqfYFRmf6YRK/Y9OjQCsf1zxXcxr1FuxYkU5/fTTy7bbbrteH/EvO+64Y7djNOYwbOL47rrrrhnZfeELXyiXXHLJtIx6xzveWMImzo0Ii2NX5/HHH79uR2bM73nnndedpzG3saOw9+kFiL2Q+KijjurmPoLE+O6qq67qjjX+u4hditE2/jnCxZjjz3/+853V2972trLFFlt0ZWej5nTmery/OgSICX+hKkGAAAECBAgQGEdAgOi0IEBgugJuuE5XzO8JECBAYBAFrGd1syJArPPTOkFgYwFiBCIR/ESA84Mf/KALcfp3AW4sbItQ75vf/GY58sgju11X/Z/eTsb+nWm9ADF2a0X9pz71qeu1+fnPf17OOeecLpyLcHHfffft/jn+LL7r/Vl/o/jzs88+uwt5+oOumgDx0ksv7R4bGuN705vetMF7IGPnWbwrMnY+RlAUO+A29oljfc973tP5jhc4xi65GP8vfvGL9QLEXjgbj3WNcLb/XZQxX713Vb7oRS8qL3/5y7vupxMq9QeIv//7v9+FlP2fCDcjRI3dj/0hW/8jbuMxtL3dpb22M7GLIDgMYi7HBnpRd2NGE40lzpsrr7yyC/Yi5OuF271xRmAZj1/dZ599uvMqQsD49MK+CHlj7nt/Ht/1jzPOzQh8+7+POY65jj7f+ta3ll133XXWak5nrsc7NwWICX+hKkGAAAECBAgQGEdAgOi0IEBgugJuuE5XzO8JECBAYBAFrGd1syJArPPTOkGgFyBOVCrCw9e+9rXd+996n42Fcb2wJYKSCLliJ9tEn/5HmPYHLL02sQPyAx/4QLcjrxdK9vqOx6P2Hqna30cvCIvfRSgZwU98Zhog9kKiCPRiB+YznvGMDQ4pdlC++93v7h5becopp2zwnsD+BvHexnPPPbfbLRjj7+3k6/2mP8jr7UCMgDDC2QhhY4ffYYcdtsEYegHS3nvv3R13BIzTCZXG63dsJxEoxzsqYwdf7PyMXXkT9TFTu95cxTFM1SjGOp3jHXtsG2vbO6fjHZ4x//2fmJcLL7yw6zd2H8b7Dvs/vfM7/jdCyd5/Q7NRs+bYY8wCxIS/UJUgQIAAAQIECIwjIEB0WhAgMF0BN1ynK+ZD43TJAAAgAElEQVT3BAgQIDCIAtazulkRINb5aZ0g0AsQe+/065XsvdsvHkUZgVg8KrT/s7Ewrv8dfbETK4LECJtiV1c81jQCp/EClgivxgsQ47djw5b+x1RORtD/CNCZBogRDp555pndu/02Nsb4Lh6BGY8Xff3rX7/eOwLHjnGyoGe8IK//zyY75v4dnpP11V9rKgHiePUm6mOmdr2acf6EebwjcipjncrxxnHGI2TjMbjxmNwIAfs//X7jnX9j/Xv/DU0UII59V+NEAWLUn0nNqRz7ROeOAHGy/7J8T4AAAQIECBCYmYAAcWZuWhGYzwJuuM7n2XfsBAgQGB4B61ndXAoQ6/y0ThDY2CNMe+/8i0dFxmMbe7v4el1OFMZFQHPFFVeUb3zjG90jHnufCBCPOeaYEju5ekHiZDsQxwtwekFJBJRjg82xJPGI0NodiL1jjdobCxAnC336xzVZ0DNZgBi7OvsfXzr2mON9kSeccEJZsmTJtHbkzUaAOFO7mRiFw2TtYjznn39+9wjUeB/h7rvvXhYtWtQRRph48803FwFiwl8sShAgQIAAAQIECKwTECA6GQgQmK6AG67TFfN7AgQIEBhEAetZ3awIEOv8tE4QmOgdiJ/5zGfK5z//+Q0Cleh2st188ZvY2XX//fd371CM9/fFozvjE+9GPOKII7p/rgkQxwY9k3FMNuaNfT+VXXT94dvxxx9fnvvc5250OJOFXJMFiP27Kic75sn66m8/GwHiTO2+973vdY+uffKTn5y2A7H37szbb7+9exxuPG50wYIF6whm8gjTaDyT3YJ2IE525vqeAAECBAgQIDA8AgLE4ZlLR0LgiRJww/WJktYPAQIECMymgPWsTleAWOendYLAxgLEKH3XXXeVs846qwsBYyffQQcdtK7H8cK2xx9/vNvZFcHhZpttVmKHYO8Tf/bVr361fPKTn+ze+dd7d+FkAWL/O+Z670D88Y9/XN73vveVeDfjeO/H2xjLTAPEmb7Hb2Pj6L0DMR7LecYZZ5Qtt9xyvZ+OF+T1vwvyBS94QTn22GOnNPvZAeLll19errrqqll/B+Jtt91WzjnnnG53YNY7EHs1492T47kLEJ9bXrfpb/+bndIJ5kcECBAgQIAAAQKTCggQJyXyAwIExgi44eqUIECAAIFhELCe1c2iALHOT+sEgYkCxCh/6aWXlmuvvbbEuxDj8Z0RDMZnvDAugsZ4V+ADDzzQvTdxzz33XG+E47XpBYgPPvjguG16j1KN708++eTucaTxz+95z3tKfBe7yI466qgN3q0YIVw8JjUe49n7zDRA7HfYd999S+wA7A9H4/uvfe1r5eMf/3jZfvvty9ve9rZ1TuNNUW/8EdCODWbj9+H43ve+twtw+3cbfuELXyif+tSnylZbbVVOO+20ss0226xXPsLWsF++fPk6j5kGiOPtooxw+Nxzzy2xg++4444rhx12WNf/ZH30zqHp2PXvFoywtNdX74A3ZjTRWHrzH+fE2AAx7Da243Y2dgvORs3J5mGyvy68A3EyId8TIECAAAECBGYmIECcmZtWBOazgBuu83n2HTsBAgSGR8B6VjeXAsQ6P60TBCYLEOO9cGeffXa55557ul1vvSBnvDAudsn967/+a/nmN79Zdt111/KGN7yhC7vis3r16hK71+KRqBEsvuUtb+ne49cLEONRlzvttFMXmPWCsdj59/73v7/ccsstGzxGNcK0Sy65pHsEZYzrkEMO6f45gqBbb721fPjDHy6x0yz66dXrjTl+FwFc9Nf/mej7XpAZAd0LX/jCLrSM8Ud/N910U7noootKhF7jBYLjTVNv/LGL8nWve10XjEbgGfUvvvjicuONN3bN+gPE+C52hN5xxx0b+K5cubILwCLIjFA1/i8+0wmV+nc+rlixorzxjW8su+2227r5i3HF3IZn+PXmdrI+Zmo3E6OJxhLn2Lvf/e4S/3vwwQd3IWjMYe+dnV/84he7+fQOxIS/WJQgQIAAAQIECBBYJyBAdDIQIDBdATdcpyvm9wQIECAwiALWs7pZESDW+WmdIDBZgBhd9HZL9QdHE70v8IILLig///nPu0CstxsuwsAIETfddNNuJ2GENPHpBYixoywCvwjCem1ip16EkmPbRLv48wgQv/zlL3ehTzwONHaWRR/RV+wQfNnLXlbicZ8xjvj0drXFoyzj+2gTgd/Tn/70KX0fQeFHP/rRrn4ETzGuXn/Rx/Oe97wuzBy7O3G8aYp2EbbecMMN3dcxlnhcZ+zyi+OIf47jH/u+wxh7hKrh1u/bs4pQNHx7j0WdLNzrH1t/gBg7TeM4e4+i7c1fHFsEngcccMC6plPpYyZ2MccRWvYWmn6jGEcEwatWrVrPaLKxXHPNNeWyyy7rzpnw651z8c9bb711ufvuu7tgOQLSmN/+8/+Zz3xmF4qP/XgHYsJfREoQIECAAAECBIZYQIA4xJPr0AjMkoAbrrMEqywBAgQIPKEC1rM6bgFinZ/WCQJTCRD7Hxf50pe+tNvdNtHjQCMc+9KXvlRiR1cEXb2ALx5hefTRR6/buRbD738HYoRlN998c7eLLnbbRUi0xx57dDvFdthhhw2ONurG+xA/+9nPdoFlBE4R7O2+++7lFa94RXnSk560QZsI4CIEjF1xEUCddNJJZZ999ln3u8m+jx2ZsZPy+9//frdzLcYYgVOElbGzshdWTmVqek7XXXdd99jSGPvee+/djf2KK67owsWxAWLU7e2Yi+/DKfqMHYOHHnpoef7zn9/V6X0mC9T6x9kfIL7+9a/v+rn66qu7OYpPPMY2xjb20bRT7WMmduMZxfzGefjpT3+6223abzTZWHrnTDxWNR7FGp8IxuOc3m677bpHtIZn/w7V2Xjc6GzUnOzYJzsnPcJ0MiHfEyBAgAABAgSmL7Bwy63L7h+7dPoNtSBAYF4LuOE6r6ffwRMgQGBoBKxndVMpQKzz03oIBPoDxHjHYjz61KeNQH+AOF5w2WZU4/caY42wL4LsQR/rILlNNBYB4lyZKeMkQIAAAQIE5pLA8qNeXnb483fOpSEbKwECAyDghusATIIhECBAgEC1gPWsjlCAWOen9RAICBAHZxIHLUCMHaWxIzRC5bE7O3s7YGMH6Omnn1523HHHwYGcoyMRIM7RiTNsAgQIECBAYGAFFm27Xdn17A+VBcu3GNgxGhgBAoMp4IbrYM6LUREgQIDA9ASsZ9PzGvtrAWKdn9ZDICBAHJxJHLQA8dprr+3eV3jYYYeVo446qns3ZHziUajx6N0IEeP9lfFewqm8d3JwpAdzJALEwZwXoyJAgAABAgTmnsCCLVaUpfs8vezwJ+8oC7feZu4dgBETINBcwA3X5lNgAAQIECCQIGA9q0MUINb5aT0EAgLEwZnEQQsQ77777nL++eeXO+64owsIN9988+59mvHex/jf7bffvrz5zW/u3mHoUy9w4IEHdkWuv/76+mIqECBAgACBRgIuUBvB65YAAQIEUgWsZ6mcihEgQIBAIwHrWR28ALHOT+shEBAgDs4kDlqAGDKrV68uX/nKV8qXv/zlEoFifFasWFEOOuigbmfi0qVLBwdwjo9EgDjHJ9DwCRAgQKATcIHqRCBAgACBYRCwng3DLDoGAgQIELCe1Z0DAsQ6P60JECBAIEngH/9k5/LWI3+eVE0ZAgQIEGgmsMm2ZeFWzytLnnFWGVnypGbDaNWxC9RW8volQIAAgUwB61mmploECBAg0ErAelYnL0Cs89N6HgnEIytvvPHG8rnPfa7cfvvt3SMsY/fZnnvuWQ499NCy1157DYVGHFu842/vvfde986/oTiwITmI2AV52223deddPFJ1kD4rV64sP/zhD8tWW21Vdt5552kPTYA4bTINCBAgMNACI0t3KZsefkMpm2w90OPMHpwL1GxR9QgQIECghYD1rIW6PgkQIEAgW8B6VicqQKzz03qeCERYeNVVV5Urr7yyCw7Hfo488shy9NFHz3mN+++/v5x55pldgHjMMceUI444Ys4f0zAdQAR05513XrnlllvKs571rPIHf/AHA3V4V199dbnsssu6APGMM84oW2yxxbTGJ0CcFpcfEyBAYE4ILNrlTWXJMy+YE2PNGqQL1CxJdQgQIECgpYD1rKW+vgkQIEAgS8B6VicpQKzz03qeCNx1113lrLPOKhGwveAFLyhHHXVUtzvvscceK7/85S+7f952223nhMZE73yM9/1deOGF5Uc/+lE54YQTyv777z8njmm+DDLC63/7t3/r3skYgfWLX/ziJ/zQP/ShD5UbbrihvPSlLy0veclL1uv/pptuKh/84AfLbrvtVk466aRpvx9SgPiET6cOCRAgMOsCI4t3KJse9ctZ72eQOnCBOkizYSwECBAgMFMB69lM5bQjQIAAgUESsJ7VzYYAsc5P63kiEMHIBRdcULbZZpvy9re/feAeHTmdaZgoQJxOHb+dnwITBYi1IgLEWkHtCRAgMJgCm71iw6c3DOZIc0blAjXHURUCBAgQaCtgPWvrr3cCBAgQyBGwntU5ChDr/LSeJwLf+c53up1VT3nKU8pb3vKWae+sGiQmAeIgzcbcG4sAce7NmRETIECgtYAAsfUM6J8AAQIECExfwA3X6ZtpQYAAAQKDJ2A9q5sTAWKdn9azKNALuqKL0047rXzve98r1113XfcY0YULF5Y99tijHHfccWWHHXZYbxSf+9znyhVXXFGe+cxnloMOOqh75OOdd95ZDjjggHXvjItHQf7kJz8pn/nMZ8ptt93WPYp0+fLlXZt4NOPSpUu7mr3gcLzD7D3CsdffeOHigw8+WOL7b33rW+Whhx4qIyMjZbvttuveLRjjWbBgwXqlY1w33nhj1+b222/v3rcYY9l33327R1bGu+XGfh555JHueOOxkg888EDXx4oVK8qhhx5anv/855dNNtlkyscSteIde7feems58cQTp/wI02h37bXXlq9//evdGGJ+dtppp/Kyl72s7Lnnnt2Ypvr5xS9+0R3Pv//7v5d4pGqMf/fddy+veMUrypOe9KQNyjz++OOdb7x/L+Y5zMaby17D3pzGXL/85S8vl19+eTfPvb6e85zndH8e7j/+8Y+7c6Q3F/FOv3iEbb9r/3mysYB5vNCt//z+wz/8w3LzzTd383733Xd3Q9155527Yw6//s9EAV4cQzze9Mtf/vK6OuOdC716YRXH+NnPfrb8/Oc/7/47GM+7N9Z77713A//+Y64N2u1AnOp/JX5HgACBuSUgQJxb82W0BAgQIEAgBNxwdR4QIECAwDAIWM/qZlGAWOen9SwK9O+U23TTTcs999zThTqLFi0qv/nNb7qgKP785JNP7nYG9j69QG/zzTcvK1eu7IKh+ERg9IY3vKFrd80113TBUXw222yzLvCKsC8ClO233768+c1v7h5XGuHiF7/4xfLrX/+6C3jit3vvvXf3+6c//ellv/3260KfCLzGhkcROsVjT+M4IpSJscZYekFiBFWvfvWru1rxib4jrIr+xhtX9B3j2nXXXdcd609/+tNy/vnndx69PqJOzyf6eM1rXtP10TuWVatWlXgka/zuqU99andMvWOZSYAYgVeM4Y477hj3OHvv6ptKiBhB4Mc+9rHOKeY63i0ZcxjjiuM7/vjju+C194nv4vff/va3u5By7FxG4BpmO+6447o2vZArvguLmI8IHOOfo5/4RGAZwV2cJ/GJcyl+1zuXDjzwwPXmbrLgbKIAMfqMsPWWW27pzu1ly5Z1IezGzu+NBYgPP/xwt0s23l8ZFnFM8enV2muvvbpQOOr3zrePf/zj6y4Ke3a94+z/bytqX3nllSX+N/47iP8eYswR6Ma7Pw8//PBufiZzmOyvCwHiZEK+J0CAwNwUECDOzXkzagIECBCY3wJuuM7v+Xf0BAgQGBYB61ndTAoQ6/y0nkWB/l1PEfacdNJJ3a6s+ESAEUFKBGi77LJLOfXUU9cFI71AL34XYV/sgouQIwKZCE8ibPrIRz7ShUJvfOMby2677dbVjODkwx/+cLfz7ZBDDimvetWr1u2cmygYGS9AjHAuxvfd7363POtZz+pCvAhYYgxR66KLLuoCvDim2F0YnwiQzj333O538eexw3LsuCLUikeoxm8izDnnnHO63XEvfOELy1FHHbVut2GEPB/4wAe6QKy/j6g30SNMpxsgxu8jJI2xh9krX/nKDY5z8eLF3fxE4DTR52c/+1l53/ve1wWGETpGKBU7NGOH4ec///ku8I05O/3009fNZwSu8V3ssuufyxhXBIthHefMW9/61i5cjE//rtL999+/CyUjrIy5+cY3vlEuvvjibm4ihDv44IO7XYARZMY4YmffJZdc0v0+dsX2jmmy4GyiADF29UW9CJNjPHHMcS6+//3v71x7O2d7Aex4tWK8EQZef/313ZgiKIwAPD4R8EawGDsMX/SiF3W7K+MTvw2jLbfccr3/tiIkDYNvfvObXYjaO996czfRDsjJHCb760KAOJmQ7wkQIDA3BQSIc3PejJoAAQIE5reAG67ze/4dPQECBIZFwHpWN5MCxDo/rWdRoBd0xc7A2GUYu+X6PxGIRIAWQVp/SNYL9GKn3imnnLIuWIy2vdAt2o4N1uL7+POzzz67C8F6QVX8+XQDxHjM6plnntkFQRFe9ULKqBVB1YUXXtjV7D0GNf48HsF52WWXdSFShGH9O/bicasRLkYAesYZZ3SBWQRD8djQGOuRRx65LiDrGUWg9NWvfrV75Oaxxx67ji4zQOyFUBF2jg2a4jhjDF/72tfWC67GO2X6fxuB62tf+9p1OzPj9xGQRQj2/e9/v3ts7WGHHVbuuuuuctZZZ3U7R9/0pjeVpz3taeuVjl2YYRZz+ru/+7vdY0f75zJ2z0UI2AsWe/1E8BqPkR0bPMb3MZ9xfkTN/ke8ThacTRQgxrkSIWbsFu3/xG7MCLTjPI5zqPdY3fFq9c7bCDnjt/27VKNm7EqMXaIRFr797W/vgtgvfelLJULbffbZpzzjGc9Yr+9f/vKXnW2EmfH7COB7HwHiLP6lpzQBAgSGVECAOKQT67AIECBAYKgF3HAd6ul1cAQIEJg3AtazuqkWINb5aT2LAhMFXWPDngjQYtdafPrfgRiPLO3/xI7FCJXi8Y69IKX/+94OvPhdhJa9UGq6AWL/Tr5432EEhWPfdziWLnZGRjgTIU8En/Eo1ZrPxhyyAsQI/WInZwRdvVBv7Hh7brETNDx772Mc+7teMBfBVb97/+/iHZixozOC5AgZ432LsYNuY+8d7D8XIiSLwDge5TpZ2Bc7Ha+66qp1j7wd7/yId0Qec8wx3bss4zNZzckeYTpe6Nc7VyM47IXG0dd4tXoWG3PuPYI05uzFL35xiXc5TvSZ6BwRINb8V6ktAQIE5qeAAHF+zrujJkCAAIG5LeCG69yeP6MnQIAAgTUC1rO6M0GAWOen9SwKTBYgRtfjhWQTBYj9j6+cbOhT3WG2sXcg9r/PL94nF+FO7PSKd9H13kPXP4ax77CLHXLxbsL4vwgTNxZAxuNcYww/+MEP1r3vrr9u792PvT/LChD7Q9LJLCcK+aLtVOZ6bB8TBX2930boGDsKn/zkJ6/bxTdZ2DfR+dN/zP27RyerOdsB4kRjnmhuYsdiBNfxGNhf/epX697x2GsT4eXYcFOAONnZ7nsCBAgQGCsgQHROECBAgACBuSfghuvcmzMjJkCAAIENBaxndWeFALHOT+tZFJhKqDTTADF2osVjHCf6xDvpZroDsVf3F7/4Rfn0pz9d4p2E8RjO+MSjSePdcvFYzR122GG9IcT75+LRktddd12JR1v2PjHWeH/doYceut6jPXsh5aOPPtq98y6Csl7QGH3Hoy2fiAAxAtKN7S6MY4j3VJ5wwgnduwTH+/R228V34+3GG69NL8gae3z9vx1vF99kYd9cDBCnYjHWsD+wjrmLx9D2/ptYtWpVuemmm7pzTYA4i3/JKU2AAIF5IiBAnCcT7TAJECBAYKgE3HAdqul0MAQIEJi3AtazuqkXINb5aT2LArMZIE62I27sYU33EaZj20d4GDu84hGc8d7Ae++9t0ToFo8qjdBvvE+8wy+Cx/hLLt7JF4+fPPDAA0sEmxHs9L8D8DWveU159rOfvd57E2f7Eab9u/H6d2vO5JSYylyPrTuVHYi9edtpp5269x2G+TAGiDPZgXjppZd279Dcfffdu3dIhk3v4xGmMzmLtSFAgACBjQkIEJ0bBAgQIEBg7gm44Tr35syICRAgQGBDAetZ3VkhQKzz03oWBSYLlSJQu/DCC7tAaKrvQPzxj39c3ve+93WPEI13IG677bZTOoLpBoixkzDe67do0aIumIldh71PfBfjjlDw4IMP7gLBOJb4fewkHG83XzyeNB7FuXjx4nL66aeXHXfcsYz3eM7+g5ntADFC0RjT/8/evYDrVpb1wr8n68RZQfAEohKmohQqqCmiqaigUGakoike08/9Vdv67LOsbWa7g9auru2HmmKmZZ6iVLQ0j3kWFU2tL80TCgIiCigsYK25r2fM9S7eNdec8x1zPvecz5jz/b372gRzjucez/g9Y637Gu/fMUY5jgc84AFx+umn97JcaKM+70AsgeX27ds7g7J+q/UOxPV4B+KkdyCWR5WWQLqcZwcccEB3np177rnxta99Lc4666w4/vjj91gWAeKKT2UDCRAgQGABAQGi04IAAQIECKw/AV+4rr81M2MCBAgQECBmnwMCxGxR9dIERiHGNddc092pVx77Of65/PLL4xWveEWU35999tm7Hze6VABUtj3nnHOijH3oQx8ap5xyyh7hXqlfgqoS+I0/bnO5AeIo3CvvMRzd+bZUuFeCsVGgc+aZZ8aJJ544MdAZzemoo47a/X6/0aAS7r3uda+LL33pS6v2CNOyrw9/+MPxtre9LQ455JDuOMtjVMc/JbC6+uqr46CDDtrLef52b33rW+OTn/xk3Pve9+5C1fHQtdQZ/f4Rj3hEPPjBD959B2YJH5/ylKd075Yc/5TA7FWvelX3GNfyuNj73e9+3a9X4w7Epda7rMVrX/va7pGg4+9NnBSQL/T41TL/hd5BWI7xla98ZXd8ZR3KHZfjn9Hvyzn9nOc8pwthy/n29a9/fcEA8Stf+Uq85jWv8QjTtL/NFCJAgMA6FZiNmJ2JmJktz2Bf+TEIEFduZyQBAgQIEGglIEBsJW+/BAgQIJApoJ/VaQoQ6/yMXkWBUcBSHvdZApHymMxRQFVCoxLKlDuo5j+OdNLjHEvo9fa3v717V2C5a+6+971v9+8lpCqByt/+7d92ActTn/rU3ftbboB45ZVXdoHO9773vXjgAx/YBZWjdwSW35Vw71vf+lY86lGPipNPPrlTHM27hHFPetKT4ogjjuh+Xu4e+9jHPtbN+dBDD41nPetZcfDBB8coYCrvqyvBVHlHYjmO4lZCvfK41HJMi70Dsbxjsezn2GOP3b2Ky30saQkHS4h72WWXRQkyn/CEJ3RhYvmUUPT888/vQsES1pb/v9Tnoosu6u4OLePG16Uc/8c//vHu+Mvdc+UOzMMPP7w7tlL/Qx/6ULfPcbNyHG9+85u7sLA4lvf4lbHlsxoBYnmcbAmmS0B92mmndXdklrUox/Ke97yne6dlme9qBYglpCwBa3k87vx1KOdbCR3L+VLOtUc+8pGdwxve8IYo79As7+EsAXz5s1WsP//5z8c//uM/dncs7rvvvou+A3GhoHeS7aS/Lv78uUfE0x9y8aTN/J4AAQIEViowLwjs/nP8Z+Xfy6ciLFxoagLElS6YcQQIECBAoJ2AL1zb2dszAQIECOQJ6Gd1lgLEOj+jV1FgFCCWoKsEeiWMGd3JVoKaEpqUx32W8KOEiKPPpACxjCthVAnlSqhTQpJyZ9bosaPl/YKnnnpqFwKN7oJbboBY5lICvDe96U3dHY0lPCxzHd2RV/5vefdcmXt5HGf5XHvttfHGN76xu2uw7LcEXmUu5bhLjfLvj33sY3c/brIcx3nnndc9yrPUK2PKI1PLcZRti1UJX+9617t24Vr5WfmUcSVQKvMb7eekk07q7upbboBY6pUgtIS5Zb1KvflrVMLfcpw3v/nNJ54tJdAqwV85htG6jI6//Pcv/MIvxN3vfvfddcrvyvYl9Bo3G50fN7vZzbr3+x155JG7x0wKuVbyCNPi/653vSs++MEP7j6nyjlbAtbyKWtZ5rRaAeLo/CnBdLl7cLQO5edlDmV+JSgu58/ofCvrVgLbEhSWTzlHy6NNy7YloC7nY/n3+Xf/lpCymJfflXO6rG85v8r6TLKddAIIECcJ+T0BAgRWKND3DsK+20XEMjYNAeIK180wAgQIECDQUMAXrg3x7ZoAAQIE0gT0szpKAWKdn9GrKDD+iMdy9+FXv/rV7m62EoiUMOzoo4+OM844o7uDavwzKUAs25bwo7wPsYQ+5fGOJVQrAUoJ9codWuXRo+OflQSIZXy5++uf//mfu1Bw9GjUEmrd//737x6pOborcbSvcgdYCdHe9773dY9ZLfNcal6j7csxX3HFFV2ZcsdduQuu7K8ESuXOstFdi6P9lGCx3Gn5jW98o/tROeZyd9pKAsQyvox797vfHZ/73Oe69SkB1lLHudRpc8kll3R3Fpa7S0uQWI7/uOOOi4c//OG7724cH7+QWQkxy52XJbArwVbftSzbrSRALOPKOfSRj3ykuyOyhN7FYLQW5VjKnYirGSCWORSvj370o908yp+f8inrX+7+LO85LHdFjn9G52c5v8vYEgje85737O6aLedHmff4XbKj43znO9/Z3RVaxtz5zneOJz7xiV0IL0Bcxb8QlSZAgMBKBZaT9K10HxPGCRBXCVZZAgQIECCwigK+cF1FXKUJECBAYM0E9NhghgUAACAASURBVLM6agFinZ/Rqygw6R1xq7hrpQkQaCDgDsQG6HZJgMDGFxgLEG/cEfH7fxPxkjdFPO3UiD98esR+W/d8ZOnsbMQXvhbx8ndEvP/CiG9eFvHjR0Y8/ISIJz884s5HRsws8xGnAsSNf5o5QgIECBDYeAK+cN14a+qICBAgMI0C+lndqgsQ6/yMXkUBAeIq4ipNYIACAsQBLoopESCw/gXGAsT3fibiiX8QcfW1YwHitpsOsQSMr35XxAtfO7fNve8ScdB+Ed+9KuJz/xVx6EERf/rsiMc8YC5E7HtzowBx/Z9GjoAAAQIEpk/AF67Tt+aOmAABAhtRQD+rW1UBYp2f0asoIEBcRVylCQxQQIA4wEUxJQIE1rfAWMJ38RURT/+TiA99fu6QRncg7rstYnRD4QcujHj870fc5aiIl/5SxD3vNBcU7twZ8e5PRzz3nIgjDot41a9F3L48Qb5ngihAXN+nkdkTIECAwHQK+MJ1OtfdURMgQGCjCehndSsqQKzzM3oVBQSIq4irNIEBCggQB7gopkSAwIYQGD269OVvj3jKIyL+4ry970C8/oaI33ltxP/+h4i/+c2In7nfnoe+/YaIF7wm4py3Rbzt9yIefI9dv+8RIgoQN8Rp5CAIECBAYMoEfOE6ZQvucAkQILBBBfSzuoUVINb5Gb2KAgLEVcRVmsAABQSIA1wUUyJAYEMIjB5d+qzT54K/U5+/9zsQr90e8cdvjPjMlyNe+OSIexyz96H/4d9FvPj1Ea/+9YjHPqg/jQCxv5UtCRAgQIDAUAR84TqUlTAPAgQIEKgR0M9q9CIEiHV+RhMgQIBAkoAAMQlSGQIECIwJjB5dWn5UHj36jUsjTnnewu9AXAruBz+ce4TpBz8f8ebfWThgXGy8ANEpSYAAAQIE1p+AL1zX35qZMQECBAjsLaCf1Z0VAsQ6P6MJECBAIElAgJgEqQwBAgR2CYw/uvT1z494yD0jPval5QWI5f2H37gs4hXvmHu86YvOjvjlR0ds3rRrJx5hutf55gLVH0ECBAgQ2AgC+tlGWEXHQIAAAQL6Wd05IECs8zOaAAECBJIEBIhJkMoQIDDVAuN53vijS3/rCXOhX98AcfS40hHmUbeM+J1fjHj0SRHbtvQPD8uW7kCc6lPSwRMgQIDAOhXwhes6XTjTJkCAAIE9BPSzuhNCgFjnZzQBAgQIJAkIEJMglSFAYGoFxsPD+Y8uve0t5lj6Bogvf3vEuz4ZsXM24r8ujvjmZRGn3jvixU+JuPPtlkcsQFyel60JECBAgMAQBHzhOoRVMAcCBAgQqBXQz+oEBYh1fkYTIECAQJKAADEJUhkCBKZeYKFHl45Q+gaI44jbb4g478MRL3pdxBGHzb1L8fa36s8sQOxvZUsCBAgQIDAUAV+4DmUlzIMAAQIEagT0sxq9CAFinZ/RBAgQIJAkIEBMglSGAIGpF1jo0aU1AWIZu2NHxB+8IaI82vTPnxPxtFN3VfQOxL3ONxeoU/9HEAABAgQ2hIB+tiGW0UEQIEBg6gX0s7pTQIBY52c0AQIECCQJCBCTIJUhQGCqBa68JuIZfxLxT5/qz/CeP474qWMnb//GD0Q87aURv35mxG8/MWLTpogQIAoQJ586tiBAgACBdSjgC9d1uGimTIAAAQKuz5LPAQFiMqhyBAgQILAyAQHiytyMIkCAwHiIVwLE335NxEWXLexy9bURn/yPiKNuGfFjt43YZybihU+OuMOt58Zd9aOI331yxB1vPTd+PB8cBYi/eVbE8x8fMTMjQFxI2Reu/kwSIECAwEYQ0M82wio6BgIECBDQz+rOAQFinZ/RBAgQIJAkIEBMglSGAIHpE+hxF+AIZa93IG6NiJmIq38U8dyXR7zjYxFv+K2IBx2/J+OijzDtoe0diD2QbEKAAAECBAYm4AvXgS2I6RAgQIDAigT0sxWx7R4kQKzzM5oAAQIEkgQEiEmQyhAgQGAJgb0CxG03bTy6w/Ah94j442dG3Pl2c7/buTPi3Z+OeO45Ebc6JOIvnxtxzBG7xvUILwWITkkCBAgQILD+BHzhuv7WzIwJECBAYG8B/azurBAg1vkZTYAAAQJJAgLEJEhlCBCYXoEeYd5SAeIPr4t46ZsiXvKmOcJ73yXioP0ivntVxOf+a+6xp6/47xEPOG55xALE5XnZmgABAgQIDEHAF65DWAVzIECAAIFaAf2sTlCAWOdnNAECBAgkCQgQkyCVIUCAwBICSwWIZVi52/AjX4x4/b9E/Ou/RXzzsoif/LGIR5wQ8aSHRdz+VsvnFSAu38wIAgQIECDQWsAXrq1XwP4JECBAIENAP6tTFCDW+RlNgAABAkkCAsQkSGUIECAwT6DHjYmraiZAXFVexQkQIECAwKoI+MJ1VVgVJUCAAIE1FtDP6sAFiHV+RhMgQIBAkoAAMQlSGQIECKymQEkjy2em/04EiP2tbEmAAAECBIYi4AvXoayEeRAgQIBAjYB+VqMXIUCs8zOaAAECBJIEBIhJkMoQIEBgIYFR8DcW/nV3Jo7fnjgbMTsz72cJmgLEBEQlCBAgQIDAGgv4wnWNwe2OAAECBFZFQD+rYxUg1vkZTYAAAQJJAgLEJEhlCBAgkCWwgrsNF9q1ADFrQdQhQIAAAQJrJ+AL17WzticCBAgQWD0B/azOVo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gARmtt4q9j/lOwOa0epPxQXq6hvbAwECBAisvoB+tvrG9kCAAAECqy+gn9UZCxDr/IwmQIAAgSQBAWISpDIECBAYkMDmI58c237yrwY0o9WfigvU1Te2BwIECBBYfQH9bPWN7YEAAQIEVl9AP6szFiDW+RlNgAABAkkCAsQkSGUIECAwEIGZfY+M/U/+fMSWQwYyo7WZhgvUtXG2FwIECBBYXQH9bHV9VSdAgACBtRHQz+qcBYh1fkYTIECAQJKAADEJUhkCBAi0FthyWGw65L6x7Sf+Mma23br1bNZ8/y5Q15zcDgkQIEBgFQT0s1VAVZIAAQIE1lxAP6sjFyDW+RlNgAABAkkCJ5xwQlfpggsuSKqoDAECBAgQWHsBF6hrb26PBAgQIJAvoJ/lm6pIgAABAmsvoJ/VmQsQ6/yMJkCAAIEkAQFiEqQyBAgQINBUwAVqU347J0CAAIEkAf0sCVIZAgQIEGgqoJ/V8QsQ6/yMJkCAAIEkgaN/6ZT43n0OS6qmDAECG1ng0G0Hxb1veaf4s/s/PW69/3S9X28jr+tGOTYXqBtlJR0HAQIEpltAP5vu9Xf0BAgQ2CgC+lndSgoQ6/yMJkCAAIEkAQFiEqQyBKZI4Lb7HxofefQfxSHbDpyio3aoQxdwgTr0FTI/AgQIEOgjoJ/1UbINAQIECAxdQD+rWyEBYp2f0QQIECCQJCBATIJUhsCUCTz+mJPjnJOfPWVH7XCHLOACdcirY24ECBAg0FdAP+srZTsCBAgQGLKAfla3OgLEOj+jCRAgQCBJQICYBKkMgSkTOHzfm8WXz3r5lB21wx2ygAvUIa+OuREgQIBAXwH9rK+U7QgQIEBgyAL6Wd3qCBDr/IwmQIAAgSQBAWISpDIEplDg+099wxQetUMeqoAL1KGujHkRIECAwHIE9LPlaNmWAAECBIYqoJ/VrYw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oIECcwkUf8CG7QB3w4pgaAQIECPQW0M96U9mQAAECBAYsoJ/VLY4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mcPi+N4svn/XyKTtqhztkAReoQ14dcyNAgACBvgL6WV8p2xEgQIDAkAX0s7rVESDW+RlNgAABAkkCAsQkSGUITJnA4485Oc45+dlTdtQOd8gCLlCHvDrmRoAAAQJ9BfSzvlK2I0CAAIEhC+hndasjQKzzM5oAAQIEkgQEiEmQyhCYIoHb7n9ofPTn/jhuvvWAKTpqhzp0AReoQ18h8yNAgACBPgL6WR8l2xAgQIDA0AX0s7oVEiDW+RlNgAABAkkCAsQkSGUITIHAodsOihNveUz8xUnPjFvtd/MpOGKHuJ4EXKCup9UyVwIECBBYTEA/c24QIECAwEYQ0M/qVlGAWOdnNAECBAgkCZxwwgldpQsuuCCpojIECBAgQGDtBVygrr25PRIgQIBAvoB+lm+qIgECBAisvYB+Vmcu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x18bZAAAIABJREFU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Tu94Q/j/3u9vSkasoQIECAAAECBAgQIECgvcDB+0Xc7YhN8d9P2xa3OHCm/YR6zsAXrj2hbEaAAAECgxbQz+qWR4BY52c0AQIECCQJCBCTIJUhQIAAAQIECBAgQGBwAocdNBN/+fT9owSK6+HjC9f1sErmSIAAAQKTBPSzSUJL/16AWOdnNAECBAgkCQgQkyCVIUCAAAECBAgQIEBgkAIPO25z/Mbp2wY5t/mT8oXrulgmkyRAgACBCQL6Wd0pIkCs8zOaAAECBJIEBIhJkMoQIECAAAECBAgQIDBIgUMOmIm3/Mr+g5ybAHFdLItJEiBAgMAyBQSIywSbt7kAsc7PaAIECBBIEhAgJkEqQ4AAAQIECBAgQIDAYAXe+5sHDHZu4xPzheu6WCaTJECAAIEJAvpZ3SkiQKzzM5oAAQIEkgQEiEmQyhAgQIAAAQIECBAgMFgBAeJgl8bECBAgQGADCggQ6xZVgFjnZzQBAgQIJAkIEJMglSFAgAABAgQIECBAYLACAsTBLo2JESBAgMAGFBAg1i2qALHOz2gCBAgQSBIQICZBKkOAAAECBAgQIECAwGAFBIiDXRoTI0CAAIENKCBArFtUAWKdn9EECBAgkCQgQEyCVIYAAQIECBAgQIAAgcEKCBAHuzQmRoAAAQIbUECAWLeoAsQ6P6MJECBAIElAgJgEqQwBAgQIECBAgAABAoMVECAOdmlMjAABAgQ2oIAAsW5RBYh1fkYTIECAQJKAADEJUhkCBAgQIECAAAECBAYrIEAc7NKYGAECBAhsQAEBYt2iChDr/IwmQIAAgSQBAWISpDIECBAgQIAAAQIECAxWQIA42KUxMQIECBDYgAICxLpFFSDW+RlNgAABAkkCAsQkSGUIECBAgAABAgQIEBisgABxsEtjYgQIECCwAQUEiHWLKkCs8zOaAAECBJIEBIhJkMoQIECAAAECBAgQIDBYAQHiYJfGxAgQIEBgAwoIEOsWVYBY52c0AQIECCQJCBCTIJUhQIAAAQIECBAgQGCwAgLEwS6NiREgQIDABhQQINYtqgCxzs9oAgQIEEgSECAmQSpDgAABAgQIECBAgMCCArOzu348c9Ovx/51TdQEiGvCbCcECBAgQKATECDWnQgCxDo/owkQIEAgSUCAmASpDAECBAgQIECAAAECewh0ueGu8HBmLDEsP+r+c/e/3DSsCxtndv1+Cc9RJtltMhsxXn+hYQJEJycBAgQIEFg7AQFinbUAsc7PaAIECBBIEhAgJkEqQ4AAAQIECBAgQIDAboESBE4K9Ubh3+woMFwgUOxF2mOcALGXpI0IECBAgECKgACxjlGAWOdnNAECBAgkCQgQkyCVIUCAAAECBAgQIEBglAnO3WHY87P7rsMeQeBCJfuElQLEnothMwIECBAgkCAgQKxDFCDW+RlNgAABAkkCAsQkSGUIECBAgAABAgQIENjruaQnHL0pnvyArXH0LfeJfbdE7JyNuPKHs/H+L90Yf/Wh6+Pa6+fQZndGzOwz9+8PvMum+NVT942D91sc9LtXz8YfvG17XPiNHQs9CXWvgQJEJycBAgQIEFg7AQFinbUAsc7PaAIECBBIEhAgJkEqQ4AAAQIECBAgQIBAjN8NePo9NsfTf3pbHLjv3OsOt98QsWmfiC2b5v7701/dES/8++u6EHE2ZmNm132Lp9x9c/zyI7bF/lsFiE4pAgQIECCwHgUEiHWrJkCs8zOaAAECBJIEBIhJkMoQIECAAAECBAgQmHKB8fDwrrfdJ37rZ/eN29x8Ji6/ejb+4p+2x0e/vCP22xrxvEftGyfdeVN3N+J5n7ohXv7e6/e4i/Dsk7fG435qS1xz3Wz8yfnb42Nf2bGkrEeYTvmJ5/AJECBAYHACAsS6JREg1vkZTYAAAQJJAgLEJEhlCBAgQIAAAQIECEy5wPgrDEch4I6dEa96//Vx3gU37NYpIeIfPm6/uPuR+8RFV8zGC958bXzrivIM07k3J/7SQ7bGY07c0j3qdPSY0qUTxIhJL130CNMpPzkdPgECBAisqYAAsY5bgFjnZzQBAgQIJAkIEJMglSFAgAABAgQIECAw7QJjCeILfnZb/PSxm+PbV87Gb77x2vjW98ovb/qMAsbrb4z4s3/aHu/7wo27Q8BfO21bnHb85vjGd3fGU1957cTssNy+uCt7XHRbAeK0n5yOnwABAgTWUkCAWKctQKzzM5oAAQIEkgQEiEmQyhAgQIAAAQIECBCYdoGxAPElZ+0b97zDpj1DwLFnjY7ec1jeh/h3H7shXvOh63ffRPh7Z+4b97vTpvjit3bGL//14gFin0eXjpZEgDjtJ6fjJ0CAAIG1FBAg1mkLEOv8jCZAgACBJAEBYhKkMgQIECBAgAABAgSmXGD8EaajEHD8DsTx3+8VIH7w+t13EY7Cx+/8YDZKwHjIATOxz0xEuVvxK5fujNf+6/VxwVfn3os4XnMpfgHilJ+cDp8AAQIE1lRAgFjHLUCs8zOaAAECBJIEBIhJkMoQIECAAAECBAgQmHKB8TsCR+8xvGHH3u9ALExPe9DWOPM+Wzqx7g7EsQDx3GfuF7c/bJ9FNa+6NuLcD2yPt3/2xrlteqSIAsQpPzkdPgECBAisqYAAsY5bgFjnZzQBAgQIJAkIEJMglSFAgAABAgQIECAw5QLjAeLxt98Uzz9jWxx20ExcfvVs/MU/bY+PfnlH7Ld1Ljx8+E9sif23RpSAsQSIf/XB63e/A/GlZ+0bd7/d3ONPX/ev18eH/3NHV+cXT9oaDztuc2zdHHHRFbPxgjfPvVuxR34YAsQpPzkdPgECBAisqYAAsY5bgFjnZzQBAgQIJAkIEJMglSFAgAABAgQIECBAYI+7AZ/6wLm7DEvgt3M2YvsNEfvsE7Ftc8QPt0f38/KZ/w7EpRif96htccpxm7vg8bUfuj7e+PEbBIjOOwIECBAgMDABAWLdgggQ6/yMJkCAAIEkAQFiEqQyBAgQIECAAAECBAjsFead+pOb4+dO3NI9knTTPhHXXh/x+W/uiE9/bUc85YFbu+3//J+2x3u+cGPMLOI3fofhTx2zKX7tkdvi5gfMxPmfvTH+17u291J3B2IvJhsRIECAAIEUAQFiHaMAsc7PaAIECBBIEhAgJkEqQ4AAAQIECBAgQIBAJ9DnkaL/98O3xhn33BJXXDMbL/6H6+ILF+1cVK/UK0VnZiLGH436zgtvjD95564AccJOBYhOTgIECBAgsHYCAsQ6awFinZ/RBAgQIJAkIEBMglSGAAECBAgQIECAAIHdAeIo8FuIpLwH8X89cb+40633ic9ftDN+9XXX7r77sASLDztuS1xy5c540XnX7X7HYalT7lBc7A7ESaGlANHJSYAAAQIE1k5AgFhnLUCs8zOaAAECBJIEBIhJkMoQIECAAAECBAgQILBbYKlA7zdO3xYPvfvmuP7GiFe9//r4+wtu2B0gPva+W+LJJ2+NnTsjXvm+7fG2z9y4h+rTf3ruvYo7dt70DsQ+7ALEPkq2IUCAAAECOQICxDpHAWKdn9EECBAgkCQgQEyCVIYAAQIECBAgQIAAgU5gdtfjRudzPPhum+MxJ26JH7/NPt3jSD/ynzvif7zluj22v/1hM/Gin98vjjx0Jr595Wy8/F+2x0e/vKMrVd6nePYDt8ZhB87EVy/bGb/797vuUFxkf+P7FyA6OQkQIECAwNoJCBDrrAWIdX5GEyBAgECSgAAxCVIZAgQIECBAgAABAgR2Cdx0/+FZ99sSZ95naxywLWLTPnO/LncPfvj/vzFecv72uPb6ucCxfEqoWD6n32NzPPVB2+Lg/SJ2zkZsv2Hud9u2zD3G9KprI879wPZ4+2fn7k5cLLAcXw4BopOTAAECBAisnYAAsc5agFjnZzQBAgQIJAkIEJMglSFAgAABAgQIECBAYC7Q2/W+wvLvZ5+8NR73U1tin5mIa66L+PJ3dsTbP3NDfPg/5+4qHA3oMsSZuYCwfE44elP8wn22xLFHbIryzsTy+x9tj/iPi3fEmz5xQ1zw1bnxu7LH3eMWWwIBopOTAAECBAisnYAAsc5agFjnZzQBAgQIJAkIEJMglSFAgAABAgQIECBAYC7U6/FI0VH4NwoMlzNuxLzUexbnL4UA0clJgAABAgTWTkCAWGctQKzzM5oAAQIEkgQEiEmQyhAgQIAAAQIECBAgsFtgUojYPbZ07I7DcbpJY7uwcdeA8QByKX4BopOTAAECBAisnYAAsc5agFjnZzQBAgQIJAkIEJMglSFAgAABAgQIECBAYM8AcV7Q12WGM3s+4nQhsvFwcPwuw90/X86th7t2IEB0chIgQIAAgbUTECDWWQsQ6/yMJkCAAIEkAQFiEqQyBAgQIECAAAECBAikC4zuVCyF+95tuNAkBIjpS6MgAQIECBBYVECAWHdyCBDr/IwmQIAAgSQBAWISpDIECBAgQIAAAQIECAxWQIA42KUxMQIECBDYgAICxLpFFSC2q1hEAAAgAElEQVTW+RlNgAABAkkCAsQkSGUIECBAgAABAgQIEBisgABxsEtjYgQIECCwAQUEiHWLKkCs8zOaAAECBJIEBIhJkMoQIECAAAECBAgQIDBYAQHiYJfGxAgQIEBgAwoIEOsWVYBY52c0AQIECCQJCBCTIJUhQIAAAQIECBAgQGCwAgLEwS6NiREgQIDABhQQINYtqgCxzs9oAgQIEEgSECAmQSpDgAABAgQIECBAgMBgBQSIg10aEyNAgACBDSggQKxbVAFinZ/RBAgQIJAkIEBMglSGAAECBAgQIECAAIHBCggQB7s0JkaAAAECG1BAgFi3qALEOj+jCRAgQCBJQICYBKkMAQIECBAgQIAAAQKDFRAgDnZpTIwAAQIENqCAALFuUQWIdX5GEyBAgECSgAAxCVIZAgQIECBAgAABAgQGKyBAHOzSmBgBAgQIbEABAWLdogoQ6/yMJkCAAIEkAQFiEqQyBAgQIECAAAECBAgMVkCAONilMTECBAgQ2IACAsS6RRUg1vkZTYAAAQJJAgLEJEhlCBAgQIAAAQIECBAYrIAAcbBLY2IECBAgsAEFBIh1iypArPMzmgABAgSSBASISZDKECBAgAABAgQIECAwWAEB4mCXxsQIECBAYAMKCBDrFlWAWOdnNAECBAgkCQgQkyCVIUCAAAECBAgQIEBgsAICxMEujYkRIECAwAYUECDWLaoAsc7PaAIECBBIEhAgJkEqQ4AAAQIECBAgQIDAIAUOOWAm3vIr+w9ybvMn5QvXdbFMJkmAAAECEwT0s7pTRIBY52c0AQIECCQJCBCTIJUhQIAAAQIECBAgQGCQAg87bnP8xunbBjk3AeK6WBaTJECAAIFlCggQlwk2b3MBYp2f0QQIECCQJCBATIJUhgABAgQIECBAgACBwQkcdtBMvOoZ+8dB+w5uagtOyBeu62OdzJIAAQIElhbQz+rOEAFinZ/RBAgQIJAkIEBMglSGAAECBAgQIECAAIHBCBy8X8SxR2yKXzttWxx64Mxg5jVpIr5wnSTk9wQIECCwHgT0s7pVEiDW+RlNgAABAkkCJ5xwQlfpggsuSKqoDAECBAgQWHsBF6hrb26PBAgQIJAvoJ/lm6pIgAABAmsvoJ/VmQsQ6/yMJkCAAIEkAQFiEqQyBAgQINBUwAVqU347J0CAAIEkAf0sCVIZAgQIEGgqoJ/V8QsQ6/yMJkCAAIEkgd+//4nx2P03JVVThgABAgSmXWCfg28W+x17XNzyV//f2HSLw9aMwwXqmlHbEQECBAisooB+toq4ShMgQIDAmgnoZ3XUAsQ6P6MJECBAIElAgJgEqQwBAgQI7CGw+bDD46hX/k3sc9DBayLjAnVNmO2EAAECBFZZQD9bZWDlCRAgQGBNBPSzOmYBYp2f0QQIECCQJCBATIJUhgABAgT2EjjolNPiVs/7nTWRcYG6Jsx2QoAAAQKrLKCfrTKw8gQIECCwJgL6WR2zALHOz2gCBAgQSBIQICZBKkOAAAECewlsuvmhccc3v3NNZFygrgmznRAgQIDAKgvoZ6sMrDwBAgQIrImAflbHLECs8zOaAAECBJIEBIhJkMoQIECAwIICx7zn42si4wJ1TZjthAABAgRWWUA/W2Vg5QkQIEBgTQT0szpmAWKdn9EECBAgkCQgQEyCVIYAAQIEBIjOAQIECBAgUCngC9dKQMMJECBAYBAC+lndMggQ6/yMJkCAAIEkAQFiEqQyBAgQICBAdA4QIECAAIFKAV+4VgIaToAAAQKDENDP6pZBgFjnZzQBAgQIJAkIEJMglSFAgAABAaJzgAABAgQIVAr4wrUS0HACBAgQGISAfla3DALEOj+jCRAgQCBJQICYBKkMAQIECAgQnQMECBAgQKBSwBeulYCGEyBAgMAgBPSzumUQINb5GU2AAAECSQICxCRIZQgQIEBAgOgcIECAAAEClQK+cK0ENJwAAQIEBiGgn9UtgwCxzs9oAgQIEEgSECAmQSpDgAABAgJE5wABAgQIEKgU8IVrJaDhBAgQIDAIAf2sbhkEiHV+RhMgQIBAkoAAMQlSGQIECBAQIDoHCBAgQIBApYAvXCsBDSdAgACBQQjoZ3XLIECs8zOaAAECBJIEBIhJkMoQIECAgADROUCAAAECBCoFfOFaCWg4AQIECAxCQD+rWwYBYp2f0QQIECCQJCBATIJUhgABAgQEiM4BAgQIECBQKeAL10pAwwkQIEBgEAL6Wd0yCBDr/IwmQIAAgSQBAWISpDIECBAgIEB0DhAgQIAAgUoBX7hWAhpOgAABAoMQ0M/qlkGAWOdnNAECBAgkCQgQkyCVIUCAAAEBonOAAAECBAhUCvjCtRLQcAIECBAYhIB+VrcMAsQ6P6MJECBAIElAgJgEqQwBAgSGLjA7G7MzETPdP+YmOzs7GzMxG+Wf5f+Nft7rUGZnb9psZlfBBQYe856P9ypXu5EL1FpB4wkQIEBgCAL62RBWwRwIECBAoFZAP6sTFCDW+RlNgAABAkkCAsQkSGUIECAwZIES9nUZ3/ygbzai5IBLBIATD6urLUCc6GQDAgQIECDQQ8AXrj2QbEKAAAECgxfQz+qWSIBY52c0AQIECCQJCBCTIJUhQIDAYAVKSLjY3YVdepgw88XruAMxgVcJAgQIEJgaAV+4Ts1SO1ACBAhsaAH9rG55BYh1fkYTIECAQJKAADEJUhkCBAgMVWAs29t61B3iNi96SWw54nZx43cvj0v/8IVx7ec+3c38ls/9zTj41DN6H8VV73pbXPan/3Nu+yVySAFib1IbEiBAgACB8IWrk4AAAQIENoKAfla3igLEOj+jCRAgQCBJQICYBKkMAQIEBigw/8mlt37Bi+PAkx/SPXJ0foB4+H/79TjolNOWPIqZfWZiZtu+MXvD9fG9150bV/7da+fyw/IuxUUeYypAHOCJYUoECBAgMFgBX7gOdmlMjAABAgSWIaCfLQNrgU0FiHV+RhMgQIBAkoAAMQlSGQIECAxRYOz9hDf72V+Iw5727JjZd79upvMDxD7Tv9XzXxQH/fQpccO3vhkX//avxw3fvmjp2w8jQoDYR9Y2BAgQIEBgTsAXrs4EAgQIENgIAvpZ3SoKEOv8jCZAgACBJAEBYhKkMgQIEBiawEKPLr3tkXHjpZfE5lvf9qYA8cJP93oN4r53vVvc+rdeHJtvcXh8/x/eFN99xV/MHfFYSLkQgQBxaCeG+RAgQIDAkAV84Trk1TE3AgQIEOgroJ/1lVp4OwFinZ/RBAgQIJAkIEBMglSGAAECgxKY3ZXrzXSzGj269IaLvxXXfenfukeVdncg/tEL49oLL7gpBJyd2373Z+w/D//l58XNHvmzcePll8Z3fv8Fcd2/f7F792GXU84bNl5CgDioE8NkCBAgQGDgAr5wHfgCmR4BAgQI9BLQz3oxLbqRALHOz2gCBAgQSBIQICZBKkOAAIGBCoweXVqm991XnxPbjj4mDj71jLEA8dOL30W46+7CrUfdIW7zopfEltseGVe//z1x6R/8ztzRjt3luNjhCxAHemKYFgECBAgMUsAXroNcFpMiQIAAgWUK6GfLBJu3uQCxzs9oAgQIEEgSECAmQSpDgACBoQiMPVJ0PPi75kPvje+8+AVxy+f+Zs8A8aZ08BZP+7/ikJ8/K3Zcc1Vc9md/FD/8yAfnQseYmfj4UwHiUE4M8yBAgACB9SDgC9f1sErmSIAAAQKTBPSzSUJL/16AWOdnNAECBAgkCQgQkyCVIUCAwBAEukeKzsbMrmeKjj+69JLf+X/i+m9+vVeAONuFg+XRpDOx5YjbxW3+xx/E1jseEz/6xEfi4hf82tyRTnj34YhDgDiEE8McCBAgQGC9CPjCdb2slHkSIECAwFIC+lnd+SFArPMzmgABAgSSBASISZDKECBAYBACN901OP/RpT/4hzd1M1zwDsRdgeBszOx6n+FNdQ553JPj0F98asSOHfHdv3xZ/ODtb+3q9MwPQ4A4iBPDJAgQIEBgnQj4wnWdLJRpEiBAgMCSAvpZ3QkiQKzzM5oAAQIEkgQEiEmQyhAgQKC1QJfolUnMxEKPLh1Nb9EAcVcq2IWI5eWGMzMxs9/+ceRLXxbbfvyucd2/XRjfeu6zdpXp8fLDXVsKEFufGPZPgAABAutJwBeu62m1zJUAAQIEFhPQz+rODQFinZ/RBAgQIJAkIEBMglSGAAECAxJY6NGlvQLEXSHirtsQ42anPyYOe8ZzIjZtiu+97ty48u9eO1em7+2HEe5AHNB5YSoECBAgMHwBX7gOf43MkAABAgQmC+hnk42W2kKAWOdnNAECBAgkCQgQkyCVIUCAQEOB8s7C0XsPD3rww+LwX35e7HPAgb1ndNW73haX/en/LC9QjJi56e7CI//05bHvccfH9V/7Slzyu8+PG759UXT7KpV3vWdx0k7cgThJyO8JECBAgMBNAr5wdTYQIECAwEYQ0M/qVlGAWOdnNAECBAgkCQgQkyCVIUCAQEuBsSeKHvigU+LwZ/1K9/jRhT4zmzbFzLZtETt3xOz27d3NhFe/551x+f9+6Vw4uCsY7ILI//brsc9++8eVb/nbuOLV/99cuf5PL+02FyC2PDHsmwABAgTWm4AvXNfbipkvAQIECCwkoJ/VnRcCxDo/owkQIEAgSUCAmASpDAECBFoKLOORoou+A7HUKJ9dAeJtX/wnsf997h83XnpJfOf3XxDX/fsX5x5dWu4/7G5B7PcRIPZzshUBAgQIECgCvnB1HhAgQIDARhDQz+pWUYBY52c0AQIECCQJCBCTIJUhQIBAc4F+twYuFiCO3314wP0fGLf81d+ITQffPH5w/j/E5X/xx3NHt4ygcsQhQGx+YpgAAQIECKwjAV+4rqPFMlUCBAgQWFRAP6s7OQSIdX5GEyBAgECSgAAxCVIZAgQIDEGgR8DXJ0C81fNfFAf99Cmx4/tXxqUv+b340ac+Nvfo0vKPnu8+FCAO4YQwBwIECBBYbwK+cF1vK2a+BAgQILCQgH5Wd14IEOv8jB6AwL/8y7/Eu9/97vjJn/zJeMITnrB7Rt/+9rfjyiuvjDvd6U6xrbxfx4cAgUELCBAHvTwmR4AAgSSBm+5OXDBA3LkzYp99un3td/y94la/8cLYfNjh8aNPfCQufsGvdT8fv0NxOZNyB+JytGxLgAABAtMu4AvXaT8DHD8BAgQ2hoB+VreOAsQ6v4mj/+Zv/iY+97nPTdxufIP5QdiyBk/hxgsFiFdddVW87GUv6wLERzziEfHgBz94CmUcMoH1JSBAXF/rZbYECBBYkcCkOxNnd0bMzAWIi34m1VhkoABxRStmEAECBAhMqYAvXKd04R02AQIENpiAfla3oALEOr+Jo88777z40pe+tMd2O3bsiB/+8Ifdzw444IDYtGnTHr8/9thj49GPfvTE2jaYE1goQLzhhhvi9a9/fXzlK1+Jxz3ucXHcccetCtdidz+OdjYKkB/2sIfFQx/60FWZg6LTLTDpHFxPOgLE9bRa5kqAAIEVCpTwr3wWffzobPeE0pmYWXgHKwwPSzEB4grXzDACBAgQmEoBX7hO5bI7aAIECGw4Af2sbkkFiHV+Kxr9zW9+M171qld1Y5/+9KfHUUcdtaI6Bs0JtAxQJu1bgOgsXW2BSefgau8/s74AMVNTLQIECAxYYLa8wXB2LiTclRN2jyXtplz+ucD7DUfBoQBxwAtragQIECCwkQR84bqRVtOxECBAYHoF9LO6tRcg1vmtaLQAcUVsiw5qGaBM2rcAMXetVdtbYNI5uJ7MBIjrabXMlQABAutPwB2I62/NzJgAAQIE2gn4wrWdvT0TIECAQJ6AflZnKUCs81vR6OUEiD/4wQ/iPe95T3z+85+P6667LrZs2RJ3vOMd45GPfGTc5ja32b3/8rtzzz03vvOd78RTn/rU+N73vtfdmXfFFVd02xx++OFx+umnx4//+I/H9ddfH//8z/8cn/nMZ+JHP/pR9wjVo48+Oh71qEctq+YRRxzRzePHfuzHFnQoc3r3u9/dvQPy6quvjpmZmW4e5X2Exx9/fOyzz4T324xVLf+r9P/6r/+Kd77znfHtb3+7+82tbnWrbv/FsxiNvzty5PH1r389fvEXf7H3I0wvueSSOP/88+NrX/talMegFpvb3va2ceqpp3bHWY5hvPb8A7/5zW/e7e91r3tdfP/739/L5Q53uEO3Pvvuu+/u3/Vd49GAa665plvbCy+8sFu/Sa4ju3e9611x8cUXR3mE7mLn0VIn9CioKo9jvdvd7hbveMc74qtf/WpX7+CDD46TTz457n//++/1SN5Sc+fOnfGFL3yhm/ell17a7eZmN7tZt/397ne/bj6jz7/92791fsWqnJNve9vb4qKLLur+u9ht27ZtwWmOxpXz4LTTTuvO8fKzso77779/3POe94yHP/zhe4wfX8uzzjqr+3PzoQ99KK699tp40pOe1B3nSudf5vGYxzym+zMw+rNWjrM8TrfMr5jN/xSnsq7ve9/74vLLL4+ydgcddFB3bhf30Xkz6Rx8znOe0/mWz3LXv6//cs/bPn9ZChD7KNmGAAECBFYqIEBcqZxxBAgQIDCNAr5wncZVd8wECBDYeAL6Wd2aChDr/FY0um+AWLZ7zWte070vsQQHJTjZvn377iDxzDPP7IK48hkFCt/61rfiFre4RVx22WXd9lu3bu3CuxIilDDsEY94RHz2s5/tgqQSqpQQr9Qvvy///bSnPS1ud7vb7VXzkEMO6QKNEoDst99+e9R87GMfu3seI5ASZJa5X3nlld1+DzzwwC5oGu3rJ37iJ6LMf7EwaBy2zO39739/FwiNjqO8O7LUKoFLmU8J0moCxPn7KBblWEfe5RhGx1kCqRIyffe7340SOBbL4lNC2DKXk046KT784Q93IVQJ2IpBCSFL4HvYYYd1QdsoMFvOGheTEp7+1V/9VZTwptQo8yzzGQWJ97rXvbrQavRezWL+1re+NUZ/UY7euVm2HwVrZ599dhfOTfqMAsRb3vKWXTBd7Eu4VY6z1Cqfsv+f//mf3yNEnD+HMqZ8RuflMccc04Wuxa58RgFWmeuNN97YrUH5LBS+js95NK6EuCUkL/Ma1Sh/PsqnhO/leEf7Gg/iyhqWtRp9RsHzSudfwvIS7pY/i2Wdyqe4LzSP8rNynG9+85u7/7FAGTdaqxIYlzmU+T3lKU+JW9/61p33UufgKaec0h3jSta/j/9yz9tJ59bo9wLEvlK2I0CAAIGVCAgQV6JmDAECBAhMq4AvXKd15R03AQIENpaAfla3ngLEOr8Vje4TIJa71175yld2gUa5a6qETiXsK6HNBz7wge6uphJG/dIv/VIX4owHISWsKGHXXe5yly6IKKHFa1/72u6uuvIpdyaVu61KIFN+X/ZR7vgq4eO9733vLoCaf6fd/JplfyXsKGFDqVfmUeZTPiXYK+94LGHXXe96124uowCl/Oyv//qvu32WYyp3EJZ9LfUpd5+9+tWv7gKhBz7wgVHCkRKelXCkhCjFovx7TYBYbMqcS91xu+JdgrP3vve9XTD7rGc9a487xyY9PnKpR5gud43LMZZ65U6+e9zjHl1QV+Zbws+yDm984xs7h3Ln3LHHHtuRXnDBBd06lVCt/LzcNVo+JYB6y1ve0oXJ5c7Kcmff+F2AC63H6FjLeo2vQzH6+Mc/Hm9/+9u787MEwyeccMLuEuVuuhL+lgC1hHLFsXxKCFnC0BKwlbtjS/BaPqMAq/x7CcvOOOOMbt7lOEsottj5Mj6u3OVX5lGC9zLuP/7jPzqf8mfhQQ96UHcHYPmM/7kpoWs5J+973/t24zZv3tyZ1My/BMflz1oJXcunBMrl/C/n8hOe8IQoQXr5lDmWO1/L+Vz+PD3xiU+M29/+9rvnOPqzVhzKe1NLuDj6LHUOrmT9J/mX8Ho5fzct5y9JAeJytGxLgAABAssVECAuV8z2BAgQIDDNAr5wnebVd+wECBDYOAL6Wd1aChDr/FY0uk+AWB7VWYLC8UBvtLMS/pTHlZYwYhTWjAchP/dzP9eFIOOf8vjPEsKVgKkEhKXu+OdTn/pUFzSN3+U1qWa5g+wVr3hFFwCVR02W8KV8RqFFuQNrFHCO7+srX/lKd3diCWme+cxndo8iXepT7qD7xCc+0YViJYAa3V1XxpTgpQRX5Y6/mgDxi1/8YhfMHXnkkd0jNcdDqnIH2DnnnNOFnuUOzfFHttYEiMtd46uuuipe9rKXdSFYCZFGAdPI4fWvf30XvpVHXT70oQ/tSD/60Y92j/8sQe4orBpZl7tEy/qVYPrZz3727gB4sbUYHWsJpp/85CfvtQ7nnXdeFySOB5LlLs2yj3LOlrUugdr450tf+lIXqJWfP+MZz+gCwlGAVe64K2NGgeOkP2yjcSWoLOPGQ7Yytpwj5VwZD4LHz/FiVsLp8bXPnn85X0fr9JCHPKT7HweUz2g/5VwrtsV4/DMK5cvdrj/zMz/TnaOjz1Ln4ErWf5L/cs/bSes2/nsB4nK0bEuAAAECyxUQIC5XzPYECBAgMM0CvnCd5tV37AQIENg4AvpZ3VoKEOv8VjR6UoA4CjXKduVxi/PDhLLTUWhwn/vcpwsEJ73zr9ztVsKn8pjEEj4dddRRe8x9PDQo708r72ebVLMUKIHMv/7rv3bvdSt3TZU70Eog9O///u97BFnjOxuvWwLQE088cVHHsm25M7BYLLbtQgFKn7n3Xbylaq00QKxd4/IeyRIULuc9kvOPt9xJVs6JMpeFzon520861lFIXYK7cg6Vux7L4zjLXZPlMaXlXJ5/l+NoDiVgLGFzueNw/B18898XudSaTRpXQroSBJfHm44C2EnnyWrMfyHHhQL8xfxLGFzuJh0F6ZPWZTGzxdZ/KceVnLd9/5yV7QSIy9GyLQECBAgsV0CAuFwx2xMgQIDANAv4wnWaV9+xEyBAYOMI6Gd1aylArPNb0ehJAeLoi/0S+k36jO66mxSETAqLxt8fV8Kf8hjFSTXL3OaHDeVno8Bv9A65hY7hDW94Q/f4zPG7sBbabtK8y5isALHcHVZCsPK40vKo1dF788bnNf+YJoU3iz3CdCVrXOZx4YUXdneKjt5feKc73am7s7AEdKP3+s13LKFuCcLK4zEvvfTS3e8rHG1X7gTNCBAXWquRz6TzeHwOk4LAxWpNGrfQ+TzpHF+N+S90zpRHvJbzbvwu2vnHWe6SLeF8eUdpWa9ittj5Pz52ueu/lONKz9tJ6z/6vQCxr5TtCBAgQGAlAgLElagZQ4AAAQLTKuAL12ldecdNgACBjSWgn9WtpwCxzm9Fo/sGiOXL+nI31/gjO+fvsDzW89GPfvTEsG9SEJcVIJY7HMtdbSX8XCpAnBS8jY5z0rwXC1AmBUPzHcujXcujUstfKOWuvnKH5qGHHtptVn735S9/uXu3Y3aAuJw1Hs35kksuiXe84x3dI2zL3MqnPHazPDq0PN5y/JGw5V175f2W5bGx5e6/o48+Og488MBuTLkTr7wbsJxfqx0gln2P3oO50B+abdu2xeMf//juXYeTgsDF/tBNGlcTIGbOf6FzfxQ0LxUgjv7eKMHhKORf7PwfGa1k/fsEiCs5b/v8ZSlA7KNkGwIECBBYqYAAcaVyxhEgQIDANAr4wnUaV90xEyBAYOMJ6Gd1aypArPNb0ei+AWLfR0uWSUwKzCYFcVkBYplLnzsQR4HJAx7wgDj99NMXdZw078UClEke83c4em9jCQ3LYzPL+xtHn9V4hGmf45p0cpXwsNxRWN7dWOZfQtsS0pX3NJa71Mpn9L66O97xjt279cZDvOXOYVLou9QdiEsFY/OPc1IQuJjLpHE1AWLm/Fd6B+Lo+Mr7Iss7HkdrudS6rGT9+wSIy/m7adJ5PP57AeJytGxLgAABAssVECAuV8z2BAgQIDDNAr5wnebVd+wECBDYOAL6Wd1aChDr/FY0elKA+KMf/She+cpXxsUXX7zoe//m73hSYDYpLFppgDh69OJavAPxrLPOiuOPP34v84xHmC71SNXVCBBXssblsaVl3ObNm7vwqNx1OPqU373+9a/v3j05ei9muRv03HPPja997WuxkN2kc2I+9KQA8Rvf+EYXHo/ukCvvQBy9229+6LXUH5xJQeBKA8TRe0BH4dftb3/7icH7asx/rd6BuNL1X8p/Jeftcv6SFCAuR8u2BAgQILBcAQHicsVsT4AAAQLTLOAL12lefcdOgACBjSOgn9WtpQCxzm9FoycFiKVoeZzmJz7xie5RmuWOsvnvtyt3n5XHE44eR7naAeKZZ54ZJ5544h7HWx7pWQKj8r7AM844I0466aTu96O7+UpoVB6NWR7DOv4pj9N8zWte0wVN5U6q8UduLgQ6siiPay2PEB1/pGt5b2H5/Sc/+ck93h83yWP+fkZ3RC70TsbLL788XvGKV8RVV12V9gjTlazx6B14t7nNbfa4A210LPODqXGDhQLE0Tos9xGmd73rXeNJT3rSXutw/vnnd+9ZLO9lPPvss7tHpn7nO9/p7Mq5Ws6he93rXnstcQmlyrb/h707AdqtKu9Evw4IhxkOs8hFCBoBQVAGbZmUMIQgSQwoKooyS9HVqTbp4XZ19e3qpO/NcNN1kyovEgQR4oDIJUpAQSUORLFEGQQ0oMEBUBQFwySgcOvZ+H5+Z/iGd6/nO2uf9/29VWlPPHs9a+/f2idPr+//7f3G/8SnNkCcK6yMeyTulW233bacc8453b+dhe6TpTj/NQWIDz74YOcUFqeeemr3nZazP6N/a/FLBfGa2le/+tUzfz1XsNt3/RfyH/f/No3zfyQFiONoOZYAAQIExhUQII4r5ngCBAgQmGYBP3Cd5tV37QQIEJgcAf2sbi0FiHV+vUYvJkCMoOCCCy7ovncvnu6L8BdrRRAAACAASURBVCUCt/g88sgj5aMf/Wj3vXYnnnhiefnLX75gELLQ02YLPYG45ZZblre+9a0lntqKTzzxFudw8803l2222aYLtFasWNH93exgcdVzj7DxkksuKQ899FA57LDDynHHHbfSk3RrAh1ZRLhy+OGHl6OOOqoLmyJEjcDquuuu6/48+zWTCwVDq84zCmG22GKL7jp33XXXEuFkPL0X1xkBT3zm+g7E+P7BePXpKAQb1R8FkwcddFA54YQTVrrWcdc4zOLJ1J/+9KcrOcRc8XfxXYf33ntved3rXtfZxvnHk5W33HJLF9JGqBdr9cwzz5TbbrutfOxjH+vWKu6rcb4DMQLHY445ppsjvi8y5vna177WOcWf3/SmN808KRr/+5VXXlluvPHG7qnJk046qeyxxx6dQ5xH3HcRSEXoF+cX57JQgDXXP7rRuKj9qle9qnMYrUd8X2Tcd3EPHX300eXII4/syix0nyzF+a8p8It5RgFs/DuKgDa+D3J0jpdffnnnEv/dqqH8qN6q92Df9V/If9z7dpz/IylAHEfLsQQIECAwroAAcVwxxxMgQIDANAv4ges0r75rJ0CAwOQI6Gd1aylArPPrNXoxAWIUju+2+8hHPtKFHBHaxBNTEQpEgBj/GU/kRSATTycuFITUBojxFGGEL/GfcS7x5wgR489xDqu+WjSe3IqnDCPYGp17hHwRWK167otBjKfHIoiKGlEvziNqRQgV31v4k5/8pCpAjNdbXnjhhd13CsYnXhMa5xnzRfAVfx49RTf7ScwIGOMpzLCI8CuC1gh44j/jM3oaM8ZHnQjKIhwahcHjrPGq90SEY6NzG90T8V2HEcSNnliNQDGuK6ziE2N+8YtfdNcTYWlcU/w5nnKNAGq+zyioinOP641ay5cv7/4c90N84gnDCLVnPyUac1x22WXlzjvv7I6Jc46x8YrNuG+j3hvf+May9957d3+/UIA11zmOxm244YbdfRFBYsw1+75b1WehfzcxV/b5z/XEYHhEUBjhbpz76N/ao48+2l1D3FPxPZY777zzSgTz3YN91n8x/uPet4v5Nx7HCBAXK+U4AgQIEOgjIEDso2YMAQIECEyrgB+4TuvKu24CBAhMloB+VreeAsQ6v16jFxsgRvEI4OJ7BiN8ibAjgoXtttuuHHHEEV1oF0+AxWehIKQ2QIxXYMYc119/fYla8YmnoeIJwrmCpzg+ng689dZbu9BzrnNfDGKEXN/+9rfLNddc070yNT7xVF08TRZhUXz/X80TiCPDON94mm70Ws14gjKetvvkJz/ZPW256pOEcV433HBD+cxnPtON2X777cvZZ59dNt988+4cI/iJc44n8CJoe8lLXtI94RjB2+iz2DWe7/gIlw4++ODu1ZarPgU5qh/BUJxDhGqveMUruqcYP/jBD3ZPWY6eWpxvLWYHX4ceemi56qqruice4xojjIwnEuMcZoeHo3qxRvEkZNw/8UrYcIvgMELw8B09vRrHLybAWtN5zh4Xr9SN87377rtXuuaYa7b9Qv9uluL85/suyTU5xb0U93bc66Pgefb1L3QPjrv+i/Uf975dzL9zAeJilBxDgAABAn0E1t9q67Lb5df0GTr2GBvUsckMIECAAIEBCuhnA1wUp0SAAAECYwvoZ2OTrTRAgFjnN9GjFxuuTDSCi5sRmC/4GgLTYoOvIZyrc1izgADRnUGAAAECSyWw+VG/U3b4j/9tqcqvVNcGda0wm4QAAQIEllhAP1tiYOUJECBAYK0I6Gd1zALEOr+JHi1AnOjlHfviBIhjkxkwpoAAcUwwhxMgQIDAogSet+12ZZe//UBZb/MtFnV87UE2qLWCxhMgQIDAEAT0syGsgnMgQIAAgVoB/axOUIBY5zfRowWIE728Y1+cAHFsMgPGFBAgjgnmcAIECBCYV2C9LbYsG+25d9nhXf+lrL/1NmtNywZ1rVGbiAABAgSWUEA/W0JcpQkQIEBgrQnoZ3XUAsQ6v4keLUCc6OUd++IEiGOTGTCmwAEHHNCNuOmmm8Yc6XACBAgQIDAcARvU4ayFMyFAgACB/gL6WX87IwkQIEBgOAL6Wd1aCBDr/CZ6tABxopd37IsTII5NZsCYAgLEMcEcToAAAQKDFLBBHeSyOCkCBAgQGFNAPxsTzOEECBAgMEgB/axuWQSIdX5GEyBAgECSwF+/6wXljN+6P6maMgQIdAIbbFvWX/FvyvKXnV+WLX8+FAIE1oKADepaQDYFAQIECCy5gH625MQmIECAAIG1IKCf1SELEOv8jCYwUQLf+973ynvf+96y0UYblXPPPbdsueWWE3V96/rF/PKXvyzf+ta3ygYbbFB22223smzZsnX9klY6fwHiRC2nixmYwLKNdi6bHHZrKRtsPbAzczoEJk/ABnXy1tQVESBAYBoF9LNpXHXXTIAAgckT0M/q1lSAWOdnNIGJEhAgDns577jjjnLJJZd0Ae+ZZ55Zdt5552Gf8JhnJ0AcE8zhBMYUeN7Oby/L9714zFEOJ0BgXAEb1HHFHE+AAAECQxTQz4a4Ks6JAAECBMYV0M/GFVv5eAFinZ/RBCZKQIA4/3K29vnhD39YLrjggrLJJpuU008/vWy11VYTdf8JECdqOV3MAAWWbbhD2eSoHw7wzJwSgckSsEGdrPV0NQQIEJhWAf1sWlfedRMgQGCyBPSzuvUUINb5GU1gogRaB2RDx+SztCskQFxaX9UJhMCmxz0LggCBJRawQV1iYOUJECBAYK0I6GdrhdkkBAgQILDEAvpZHbAAsc7PaAITJSAgm385+Szt7S5AXFpf1QkIEN0DBNaOgA3q2nE2CwECBAgsrYB+trS+qhMgQIDA2hHQz+qcBYh1fkYTmCiB+QKyZ599tnz7298un/jEJ8r9999ffvnLX5YNNtig7LbbbuW4444rz3/+8xdl8elPf7pcd9115eijjy4vfelLyz/8wz+Uf/mXf+nqbbHFFuWwww4rBx98cFl//fVn6v3sZz8r7373u8vPf/7z8ra3va3cfvvt5aabbirPe97zVvouwGeeeab7u5jjgQce6MZvueWWXb1Xv/rV3fnO/sQ1feMb3+iOv++++0r87/H9gnvttVc55phjyooVK7rDR+e8pguM89lnn31m/uoHP/hBufrqq8s999xTnn766e46dtppp3LssceW3XffvSxbtmzm2Pnqjg6K8znjjDPKLrvsUhYKMMMnbG+99dbyyCOPdHNtt9125Ygjjij77bdfWW+99WbmjmMvuuiiEq9FjfpPPfVUueaaazqH+GyzzTbdGu27774rnfOoQKzJpz71qXLbbbd169LnXljVU4C4qH9CDiJQJeAJxCo+gwksSsAGdVFMDiJAgACBgQvoZwNfIKdHgAABAosS0M8WxTTnQQLEOj+jCUyUwFwBVYR7V1xxRRn9H9xNN920C8Yef/zxLiSL7+R7xzveUXbdddcFPUah2fbbb19+8pOflAj9Nt988/LEE090teKz//77lxNPPHEmRBwFiI8++mjZeOONu3AsPrPDtVXPMWrGJ46NYPBFL3pRFz7G+PjE8RH0/dM//VP3v4+uKeaIv4v//dRTT+2CuzvuuKMLJh977LFy1113dee1xx57lA033LALJ3feeedujn/8x38s1157bffnMIlQ7cknn+wCthhz0kkndUHe6HPDDTeUz33uc2s0G9nGdZx11lllhx12mDdAjCDwfe97X3nooYe6uTbbbLPuOuKc43xe9rKXlTe84Q1l+fLl3XyjADHWPILNCHFHDjEmxq7pnOOYGBNzxXGxBlFzdJ1xzTHP7Otc8Kb41QECxMVKOY5AfwEBYn87IwksVsAGdbFSjiNAgACBIQvoZ0NeHedGgAABAosV0M8WK7Xm4wSIdX5GE5gogbkCxHja7/LLLy9bbbVVOeWUU8oLXvCC7roj8PvoRz9abr755i6EOu2001Z7ym9VoFGAGE/HHX744eWoo47qxkSQeOONN5arrrqq+3OEUAcccEA3fBQgPvzww11gFU8HRiAWAVeEV/Gf119/fRfexZOQERTGE3TxiZDy4osvLj/60Y/K8ccfXw455JDuv48nBN/73vd2c8c1/cZv/Eb330dw98EPfrALCle9pvmeAJxdL4LCCBjjGuNa4po/85nPdOf0zne+s3vScr7Pd77zne6cI+QLhwhU4zPX/BHkxbXE04N77rlnF1RGgBmf+O8uueSSLliMpzvjadE4r1GAGHOFXzxtGH8ff569rhEKx7qGe3xiDf72b/+2qxfrEGPiyca4zs9+9rPdE5DbbrttOfvss7tgeJyPAHEcLccS6CcgQOznZhSBcQRsUMfRciwBAgQIDFVAPxvqyjgvAgQIEBhHQD8bR2v1YwWIdX5GE5gogbkCqi9+8Yvl+9//fhdORXA3+xNPvp1//vldiHTOOed04dF8n1GAGAHb29/+9pVeVRpPyl155ZVdkDg7vBsFiP/6r/+6UqA2mufBBx/sziGCr3haL14ZOvtz5513diFa/Pdnnnlm9xRiBI6f/OQnu9ePvvWtb13pNZ3f/e53u0Aujjv33HO716DGZ74AcfSUYjyNGK9Lnf2q0niq8bzzzutCt9NPP727trk+8STmhRde2M216pOYCwW88brSNQV33/rWt7onBiMEHD3NODtAPPLII7sgd/Y5jwxiTBhEeByfeM1pBIUHHXRQOeGEE1YaE/7xWtR4mnF2ALzYfyQCxMVKOY5AfwEBYn87IwksVsAGdbFSjiNAgACBIQvoZ0NeHedGgAABAosV0M8WK7Xm4wSIdX5GE5gogYW+Y29NFzv7+wlH39U3H8ooQIzv1jv55JNXOzS+ZzECtHiF6Ci4WmiO+B6+D3zgA91rSuNVqqt+1+FofARcEbDtuOOO3Xf3xZgIxiLUi1eqLvTp4xM1Z4d1q35n4uw5R69hjSc+43xWDQPXNH+MiXA0vssxniKMMHDVz+z5I9g78MADFzynNZnPfu1pOEcIvOpntL6vfOUru4BxnI8AcRwtxxLoJyBA7OdmFIFxBGxQx9FyLAECBAgMVUA/G+rKOC8CBAgQGEdAPxtHa/VjBYh1fkYTmCiB+QKyeEVlhG6f//znywMPPDDzfYUjgNnfRzgfykIB4pqCq4UCxFHNhRZj9jnGk36XXnppiafz4sm7ePXp3nvv3f1PhHfxROWqn4UCxHiCMgLQeF1pvDo0ArdVP/MFiLfccku57LLLuteyruk7Jdc0f8wRT0vG381X+0Mf+lD3qtnf+q3f6l49ulCoOd86xGtMF/rMFRDPN06AuJCqvydQLyBArDdUgcBCAjaoCwn5ewIECBBYFwT0s3VhlZwjAQIECCwkoJ8tJDT/3wsQ6/yMJjBRAnMFZLPDtni6L74vcLPNNuuu/amnnirf/OY3u1eRZjyBWBMgxrmNvvtvTQsTwdyb3/zmlb7DMV7P+oUvfKHE61FHn7i217zmNeXggw9e6RWr8wWIo6cHoylF+LjLLruUrbfeuisZf3f33XeX+K7CuUK++K7G+G7BCOfidaIR9M1+pWjUWdP8s78fcr4AcdXgtiZAjDnjCdFY87k+e+21V3n9618/1r8PAeJYXA4m0EtAgNiLzSACYwnYoI7F5WACBAgQGKiAfjbQhXFaBAgQIDCWgH42FtdqBwsQ6/yMJjBRAnMFZKPvvdttt9267y2cHdIt9HTgqkBL+QRin6feRucX4V58d180lXgdaDxNeMABB3Sv4RwFZfMFiPHa0csvv7wLDU877bQS30c4+iwU1sXfX3zxxd38EbxFELimcK7mCcR4Xeutt95aDj300HL88cdXPYEY57uYsHjcfxwCxHHFHE9gfAEB4vhmRhAYV8AGdVwxxxMgQIDAEAX0syGuinMiQIAAgXEF9LNxxVY+XoBY52c0gYkSWFNA9eSTT5aLLrqo3HPPPeUtb3lL2W+//Va65uwA8bvf/W73Ss543ehivwPxK1/5Shfe7bTTTuWss86a9ynEOPkIBx9//PHyi1/8ojt21e9M/Od//ufuewU33HDDme9MjHHzBYirviJ0NtJ8AWKcS7zy9FOf+lQXPkYwt80226zxvmr9HYhhFk9J3n///WX0XYqZ/wAEiJmaahFYs4AA0Z1BYOkFbFCX3tgMBAgQILD0AvrZ0hubgQABAgSWXkA/qzMWINb5GU1gogTmesItAsTvfOc7awwQ4zsE3/e+9439CtM999yznHLKKSs9aRdh2tVXX919z+KLX/zi7nsAI9xbKKT84Q9/WM4///wSr1qNYGv//fdfbV0i/Ipa8T+zQ9E1BWFzzTdfgDh6wm/0HYOzT+DHP/5xd37xmtRVXzM68ovvmIzXq77sZS+b856aa/7R048RoEYAGa8Xnf0ZzRGhbASsO+ywQ68nEKPmFVdcUb785S93r2g9/fTTy8Ybb7zSXPG61liH0Stux/kHIkAcR8ux67zAs7+6gmVr90oEiGvX22zTKWCDOp3r7qoJECAwaQL62aStqOshQIDAdAroZ3XrLkCs8zOawEQJrCmgilAvnq675ZZbuuApQr14Qi4Cr9tuu6187GMf677bL8KpxbzWcvQK03hF5zHHHFMOO+yw7jsDY56vfe1r5aMf/Wj35ze96U0zTzsuFCDG8VdeeWW58cYbuycKTzrppLLHHnt03yEY5/n1r3+9C74iYIvzj3MdnceKFSu6IPMFL3hBt5Zx/Je+9KVy1VVXdU8EvvOd7yxbbLFF93cjnzjfCOKi3ugzqhfHvvWtby277rprdx3x5GZc04MPPtgdOjtAjO89jKct4z+PPPLI7rsPV/3ew9k32FwBYvhHnfvuu6/ss88+XYga1xif+O/iacqHHnqosz7uuOO6ORZ6repc5vH04QUXXNCt+apzPfLII921RmB54oknlpe//OVj/fsQII7F5eAJF4h8cVn3/yzyQhd5rABxkZ4OI1AhYINagWcoAQIECAxGQD8bzFI4EQIECBCoENDPKvC6n03FT7h9CBAgMM8rOu+9995y4YUXdqFRfOIpvnj9Z/yfjwjM4omz+HM8kbb77rvPazkK2iLgevrpp7tay5cv7/4cTwnGJ54gjABq9D2ACwWIMSbO4bLLLit33nlnV2P0atJ42jDCspjvjW98Y9l77727v599fARq8dRezDc6Pv4cQeTsV7bGmAjPwiP+PmrGdyRGzYcffrgzeuCBB7r6z3ve8zqTeCIvziX+PHpC8sADD+yO+fu///vyxS9+sQv0RvOvCe/www8vhxxyyLyvUI2nMONJ0AgK49ziCcCYO9Ys5o7vVozrGT0x2DdAjPO7/fbby0c+8pHOdTRXzBEB4prmWuw/LgHiYqUcN7ECiwwBa65fgFijZyyBxQnYoC7OyVEECBAgMGwB/WzY6+PsCBAgQGBxAvrZ4pzmOkqAWOdnNIGJEpjvFZ0RTF177bXd03wR9kUo9opXvKJEuPXBD36we9Luda97XfeU23yfUYC47777lkMPPbR70i8CuQi7IoyM8QcffPBKrzZdTIAYc8bTg/Gk5PXXX1/itaERZkXIF+FZPO0YTxvO/qzp+Ag0d9ttt+5Jvec///mrXUqc64c//OGufjyJGE8vxutY4xOB2nXXXdc9STl6ZWo8pRdzf/KTnyw333xzOeigg7rQMULD0WtPF7qJjj766O4JxfnWZ/b8t956axfmxRzbbbddOeKII7ogNM539KkJEKPG6H6IwDZqzTfXQtc3+nsB4mKlHEegv4AAsb+dkQQWK2CDulgpxxEgQIDAkAX0syGvjnMjQIAAgcUK6GeLlVrzcQLEOj+jCRAYU2B2gHjyySePOdrhkywgQJzk1XVtIfDYz0v54PWl/H9fKOULX3/O5NB9SvmDQ0t5yxGlbPrcm4dX+vzssVL+7d+UcuU/zW14+rGl/NkZpWy8fGFnAeLCRo4gUCtgg1oraDwBAgQIDEFAPxvCKjgHAgQIEKgV0M/qBAWIdX5GEyAwpoAAcUywKTpcgDhFiz0Nlzp6QfyvvsPwW/eV8kfvKeUzN5ey9eal7L3bcwi331PKTx8p5XWvKuVvzi1l+5UflC4/+ddSTv+/S/n01+ZGEyBOww3lGtclARvUdWm1nCsBAgQIzCWgn7k3CBAgQGASBPSzulUUINb5GU2AwJgCAsQxwabocAHiFC32lF3qvz5eyh+/57mnD//LW0r5wz/49dOG9/+klHedV8o/3FjKf35TKf/7m0tZP942/Kvg8a57S3n7nz8XOP6vd5ay+SZ1eJ5ArPMzmsBiBGxQF6PkGAIECBAYuoB+NvQVcn4ECBAgsBgB/WwxSnMfI0Cs8zOaAIExBQSIY4JN0eECxCla7Cm71C/dWcof/B+lvHa/Ut79h6Ws2GxlgJvuKuVNf1rKi19QykV/XMrzt/n138cTim/9v0o5fN/Fv6Z0Pl4B4pTdfC63iYANahN2kxIgQIBAsoB+lgyqHAECBAg0EdDP6tgFiHV+RhMgMKaAAHFMsCk6XIA4RYs9DZcarzD91VOEl332udeQ/te3PveU4aqf0WtKH3iolPf/p1JevPPM0BLh41H/ce6x41IKEMcVczyB8QVsUMc3M4IAAQIEhiegnw1vTZwRAQIECIwvoJ+NbzZ7hACxzs9oAgQIEEgSECAmQSozOIEnnizl8SdLWb5BKZttvPrpfe9HpZz2l8+9nvSCd5Wy7Za/PubqL5dy0p+U8tfnlhLfdVj7ESDWChpPYGEBG9SFjRxBgAABAsMX0M+Gv0bOkAABAgQWFtDPFjaa7wgBYp2f0QQIECCQJCBATIJUZp0T+NgXSzn5/5z1HYjr//oSRk8vnvt7pTz6RCn/eEspETge+JJS3vJbpbzliF9/n2KZ9dTjXAgCxHXu9nDC66CADeo6uGhOmQABAgRWE9DP3BQECBAgMAkC+lndKgoQ6/yMJkCAAIEkAQFiEqQywxVYQ8D33QdKOeOvngsH4/Wlv7nzyqf/Zx8u5U//bu5Lev0hpfzV2aVsv+JXxywQIgoQh3t7OLPJEbBBnZy1dCUECBCYZgH9bJpX37UTIEBgcgT0s7q1FCDW+RlNgAABAkkCAsQkSGWGK7BKuPfYz0v5r+8r5cPXP/eK0jccXsqy+N7EWcd9+B9LeffHSjnxsFJO/e1SttiklGeeKeWmu0r5TxeU8pV/XvOTi3MhCBCHe3s4s8kRsEGdnLV0JQQIEJhmAf1smlfftRMgQGByBPSzurUUINb5GU2AAAECSQICxCRIZYYrMCsYHIWHF1xdyv94Ryn/7vWlPG/06tJFvIo0LvKG20t5x1+UsusOpVz0H0rZZfuFL12AuLCRIwjUCtig1goaT4AAAQJDENDPhrAKzoEAAQIEagX0szpBAWKdn9EECBAgkCQgQEyCVGZ4AhEIxieeLiyl/OKXpfzNlaX8t4tLOfO4Uv701FW+x3DWsfNdzCOPl/Ku95TyD18q5WN/UspBe/zq6HkCSAHi8G4PZzR5Ajaok7emrogAAQLTKKCfTeOqu2YCBAhMnoB+VremAsQ6P6MJECBAIElAgJgEqczwBGYFeiuFh7/z3NOHm2+ycPC30kX9qt4TT5byn99byoWfKOVTf1HKv9lr4UsXIC5s5AgCtQI2qLWCxhMgQIDAEAT0syGsgnMgQIAAgVoB/axOUIBY52c0AQIECCQJCBCTIJUZrEB8d+FHPlfKv/9/Szly/1L+6uxStl+xyunOChtv/lYp//39pbxmv1L+3e+Xsv7oFae/GjLnE4jzCAgQB3t7OLEJErBBnaDFdCkECBCYYgH9bIoX36UTIEBgggT0s7rFFCDW+RlNgAABAkkCAsQkSGUGKfDss6Vc/rlS/vDdpRy+byl/c+4awsM481kB4vd+VMppf1nKxstLueBdpey49cqX9o3vlvK2Pytlq818B+IgF91JTa2ADerULr0LJ0CAwEQJ6GcTtZwuhgABAlMroJ/VLb0Asc7PaAIECBBIEhAgJkEqMziBCA8/f1sp5/x1KS/7jVL+1zml7LTNwqcZrzv9nx8o5S8/UsofvaGUP37Dr193+uOflfI/LinlfdeW8t9PKeXfn7D6E4prmsETiAu7O4JArYANaq2g8QQIECAwBAH9bAir4BwIECBAoFZAP6sTFCDW+RlNgAABAkkCAsQkSGWGITDrScJv31/KO/6ilHgl6b67l7LtFnOf4v+2fSl/cmopKzZ77pgfPVTKH51fypU3lLLL9qXsvlMpv3ymlNvvKeWnj5Ty+kPmeBXqHFMIEIdxeziLyRawQZ3s9XV1BAgQmBYB/WxaVtp1EiBAYLIF9LO69RUg1vkZTYAAAQJJAgLEJEhlBidw172lvP3PS/n6PQuf2pGvKOXCPyplmwgZlz13/GM/L+XqG0u55FOlfPbWUjbfuJRX7VXKm19bynGvKmXTjRauOzpCgLh4K0cS6Ctgg9pXzjgCBAgQGJKAfjak1XAuBAgQINBXQD/rK/fcOAFinZ/RBAgQIJAkIEBMglRmOgVmPfE4H4AAcTpvD1e9dgVsUNeut9kIECBAYGkE9LOlcVWVAAECBNaugH5W5y1ArPMzmgABAgSSBASISZDKTI7AIkPBcS5YgDiOlmMJ9BOwQe3nZhQBAgQIDEtAPxvWejgbAgQIEOgnoJ/1cxuNEiDW+RlNgAABAkkCAsQkSGWGJzBuEBjHl1KeXRavipj159lXNqo5Zm0B4vBuD2c0eQI2qJO3pq6IAAEC0yign03jqrtmAgQITJ6Afla3pgLEOj+jCRAgQCBJQICYBKnM5AqMGRauCUKAOLm3hysbjoAN6nDWwpkQIECAQH8B/ay/nZEECBAgMBwB/axuLQSIdX5GEyBAgECSgAAxCVIZAvMICBDdHgSWXsAGdemNzUCAAAECSy+gny29sRkIECBAYOkF9LM6YwFiM3oL8AAAIABJREFUnZ/RBAgQIJAkIEBMglSGgADRPUCgqYANalN+kxMgQIBAkoB+lgSpDAECBAg0FdDP6vgFiHV+RhMgQIBAkoAAMQlSGQICRPcAgaYCNqhN+U1OgAABAkkC+lkSpDIECBAg0FRAP6vjFyDW+RlNgAABAkkCAsQkSGUICBDdAwSaCtigNuU3OQECBAgkCehnSZDKECBAgEBTAf2sjl+AWOdnNAECBAgkCQgQkyCVISBAdA8QaCpgg9qU3+QECBAgkCSgnyVBKkOAAAECTQX0szp+AWKdn9EECBAgkCQgQEyCVIaAANE9QKCpgA1qU36TEyBAgECSgH6WBKkMAQIECDQV0M/q+AWIdX5GEyBAgECSgAAxCVIZAgJE9wCBpgI2qE35TU6AAAECSQL6WRKkMgQIECDQVEA/q+MXINb5GU2AAAECSQICxCRIZQgIEN0DBJoK2KA25Tc5AQIECCQJ6GdJkMoQIECAQFMB/ayOX4BY52c0AQIECCQJCBCTIJUhIEB0DxBoKmCD2pTf5AQIECCQJKCfJUEqQ4AAAQJNBfSzOn4BYp2f0QQIECCQJCBATIJUhoAA0T1AoKmADWpTfpMTIECAQJKAfpYEqQwBAgQINBXQz+r4BYh1fkYTIECAQJKAADEJUhkCAkT3AIGmAjaoTflNToAAAQJJAvpZEqQyBAgQINBUQD+r4xcg1vkZTYAAAQJJAgLEJEhlCAgQ3QMEmgrYoDblNzkBAgQIJAnoZ0mQyhAgQIBAUwH9rI5fgFjnZzQBAgQIJAkIEJMglSEwh8CyDXcomxz1Qz4ECCyxgA3qEgMrT4AAAQJrRUA/WyvMJiFAgACBJRbQz+qABYh1fkYTIECAQJKAADEJUhkCcwg8b+e3l+X7XsyHAIElFrBBXWJg5QkQIEBgrQjoZ2uF2SQECBAgsMQC+lkdsACxzs9oAgQIEEgSECAmQSpDYA0CyzbauWxy2G2lbLCCDwECSyxgg7rEwMoTIECAwFoR0M/WCrNJCBAgQGCJBfSzOmABYp2f0QQIECCQJCBATIJUhsBsgQ22LeuveFVZ/rILyrLlO7IhQGAtCNigrgVkUxAgQIDAkgvoZ0tObAICBAgQWAsC+lkdsgCxzs9oAgQIEEgSOOCAA7pKN910U1JFZQgQIECAwNoXsEFd++ZmJECAAIF8Af0s31RFAgQIEFj7AvpZnbkAsc7PaAIECBBIEhAgJkEqQ4AAAQJNBWxQm/KbnAABAgSSBPSzJEhlCBAgQKCpgH5Wxy9ArPMzmgABAgSSBH7j7KPKT1+5bVI1ZQgQIEBgXIGtl29eDtr+xeX/OfiMsuMmvi9zXL/R8TaofeWMI0CAAIEhCehnQ1oN50KAAAECfQX0s75yz40TINb5GU2AAAECSQICxCRIZQgQIFApsNMmW5d/ev2flxXLN6usNJ3DbVCnc91dNQECBCZNQD+btBV1PQQIEJhOAf2sbt0FiHV+RhMgQIBAkoAAMQlSGQIECCQIvPlFh5XzDjsnodL0lbBBnb41d8UECBCYRAH9bBJX1TURIEBg+gT0s7o1FyDW+RlNgAABAkkCAsQkSGUIECCQILDdRluWu9/ynoRK01fCBnX61twVEyBAYBIF9LNJXFXXRIAAgekT0M/q1lyAWOdnNAECBAgkCQgQkyCVIUCAQJLAw6d9KKnSdJWxQZ2u9Xa1BAgQmFQB/WxSV9Z1ESBAYLoE9LO69RYg1vkZTYAAAQJJAgLEJEhlCBAgkCQgQOwHaYPaz80oAgQIEBiWgH42rPVwNgQIECDQT0A/6+c2GiVArPMzmgABAgSSBASISZDKECBAIElAgNgP0g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Q2G6jLcvdb3lPRYXpHWqDOr1r78oJECAwSQL62SStpmshQIDA9AroZ3Vrv+zZZ599tq6E0QQIECBAoF5AgFhvqAIBAgSyBN78osPKeYedk1VuqurYoE7VcrtYAgQITKyAfjaxS+vCCBAgMFUC+lndcgsQ6/yMJkCAAIEkAQFiEqQyBAgQqBTYaZOtyxf/4C/KVhtuWllpOofboE7nurtqAgQITJqAfjZpK+p6CBAgMJ0C+lndugsQ6/yMJkCAAIEkAQFiEqQyBAgQ6Cmw9fLNy4Hbv6j8zSFnlR023qpnFcNsUN0DBAgQIDAJAvrZJKyiayBAgAAB/azuHhAg1vkZTYAAAQJJAgcccEBX6aabbkqqqAwBAgQIEFj7Ajaoa9/cjAQIECCQL6Cf5ZuqSIAAAQJrX0A/qz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Q1M8P6AAAgAElEQV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ECAAAECBAgQIECAAAECBAgQIECAAAECBCZKQIA4UcvpYggQIECAAAECBAgQIECAAAECBAgQIECAAAECBAjUCQgQ6/yMJkCAAAECBAgQIECAAAECBAgQIECAAAECBAgQIDBRAgLEiVpOF0OAAAECBAgQIECAAAECBAgQIECAAAECBAgQIECgTkCAWOdnNAECBAgQIECAAAECBAgQIECAAAECBAgQIECAAIGJEhAgTtRyuhgCBAgQIECAAAECBAgQIECAAAECBAgQIECAAAECdQICxDo/owkQIECAAAECBAgQIECAAAECBAgQIECAAAECBAhMlIAAcaKW08UQIECAAAECBAgQIECAAAECBAgQIECAAAECBAgQqBMQINb5GU2AAAECBAgQIECAAAECBAgQIECAAAECBAgQIEBgogQEiBO1nC6GAAECBAgQIECAAAECBAgQIECAAAECBAgQIECAQJ2AALHOz2gCBAgQIECAAAECBAgQIECAAAECBAgQIECAAAECEyUgQJyo5XQxBAgQIECAAAECBAgQIECAAAECBAgQIECAAAECBOoEBIh1fkYTIECAAAECBAgQIECAAAECBAgQIECAAAECBAgQmCgBAeJELaeLIUCAAAECBAgQIECAAAECBAgQIECAAAECBAgQIFAnIECs8zOaAAECBAgQIECAAAECBAgQIECAAAECBAgQIECAwEQJCBAnajldDAECBNYtgR/84Afl6quvLvfcc095+umny/rrr1922mmncuyxx5bdd9+9LFu2bN26IGdLgAABAhMr8M1vfrNcfPHF5ZlnnpnzGo8++uhy5JFHrvT3Dz30ULn22mvLnXfeWX7+8593vW277bYrRxxxRNlvv/3KeuutN7FmLowAAQIE2gvEPuvuu+8uX/nKV7o+9Pa3v71stNFGc55Ynz2aXtd+nZ0BAQIEJl3gl7/8Zfne977X9bPvf//75YwzzihbbrnlGi87el/s3aL/zfXZaqutyrnnnrtSjdjr3XLLLeX6668vP/7xj8uzzz7b9cy99tqrHHPMMWXFihWTzrza9QkQp27JXTABAgSGIRAN+fLLL++Cww022KBssskm5cknn5z54Wo05te+9rVCxGEsl7MgQIDA1At8/etfL5deeum8DqsGiLHBfd/73lcee+yx7pdkNttss67vPf74411/23///csJJ5zQ/Z0PAQIECBDIEohe841vfKN86UtfKt/5zndK/NA1Prvuums57bTT5gwQ++zR9LqsVVOHAAECBFYViP4VfeyGG24od911V7eXis+awr/ZY+MXZi666KJu7FyfVWvEXFdccUX56le/2gWH8XPK+Hnlo48+2vXRTTfdtJx66qlll112maqFEiBO1XK7WAIECAxD4JFHHinnn39+99s8hx9+eDnqqKO6phy/6XPjjTeWq666qtvUnnnmmd0TiT4ECBAgQKC1wKc//ely3XXXlUMPPbQcf/zxC55ObG7f//73dxvdffbZp7zhDW/oeltsRuNpxssuu6z7xZl4EmSPPfZYsJ4DCBAgQIDAYgU+8IEPlFtvvbU7PH55Zeutt+6e2pgvQOyzR9PrFrsijiNAgACBPgKjPViMXb58eXn+85/f9bMttthitacHZ9f/2c9+Vt797nd3wd8555xTtt122wWnjz1a7N9inpNOOqnbo8UvfUYYGQ9AxC+U/uZv/ma3f4ufYU7LR4A4LSvtOgkQIDAggdtuu63EpvYFL3hBFxJuvPHGM2cXzT2e8IhXva3pVXADugynQoAAAQJTJBC/3PKFL3xh0b0pNrbvfe97uw3o2WefvdKmNULEeIX35z//+e41pm9+85s9cT9F95JLJUCAwFILXHnlld0vrBx88MFl++23L7fffnu3x5ovQOyzR9Prlnol1SdAgMB0C3zuc58r9913X3n1q1/dPfl37733dnus+MXMVV8/OlvqwQcfLOedd173ppf5jhuNiZ75oQ99qHt96Wte85ryO7/zOyvBxwMQ8SDEU0891b06dZqeQhQgTve/QVdPgACBJgLxSoAvf/nLcz7FEa8m+PjHP1723HPPcsopp3i1W5NVMikBAgQIzBYYPc3xtre9rXuicKHPQr1s9J2KO+64YznrrLO6V+T4ECBAgACBpRAYvYZ7vgCxzx5Nr1uK1VKTAAECBOYSGP3iykIB4ui42GvN9+ru0TzxmtIIHOM7fU8//fSy++67r3QKs79TMd4sc+CBB07NIgkQp2apXSgBAgSGIRBPGF5yySXdd3LM1XTvuOOO7pgXvvCFi2r0w7gyZ0GAAAECkyow2jDec889a9xQrum6R08szvXK0/jt2QsuuKB7QnExvxU7qbauiwABAgSWXmChALHvHk2vW/q1MwMBAgQI/FpgsQHi6Jc1X/KSlyzqwYTRE4sx01yvPI0nFG+++eZFv5FmUtZNgDgpK+k6CBAgsI4IzP4i47me4ljs/4dgHblkp0mAAAEC67jAqHdF6PfSl760fPe73y3xvRrx2WabbcqRRx7ZvYp0vfXWm7nS0ROLc72Oe/S9HFF72l6Ds47fDk6fAAEC65zAQgFi3z2aXrfO3QpOmAABAuu0wGJ/XjjqezvttFP3XcDxi6DxS6Hx3YXxNpljjjmmrFixYsZiMXVH38e47777lpNPPnmddhzn5AWI42g5lgABAgSqBfpuTqsnVoAAAQIECPQUGIV9Dz/88BorLFu2rOy///7lhBNOmHntth+q9sQ2jAABAgTSBQSI6aQKEiBAgEADgcUEfXFao7BvrlPcdNNNy6mnnjrzXYaLqStAbLDgpiRAgACB6RMQIE7fmrtiAgQIrOsCTzzxRPm7v/u7cv/995djjz22CwvXX3/98uSTT5ZPfepT5Qtf+EJ3ifFq7gMOOKD7swBxXV9150+AAIHJERAgTs5auhICBAhMs8Bigr7w+epXv1quueaaEk8g/t7v/V7Zdttty7PPPlvuu+++cumll3bfdbjzzjuXM888s2y88cZlMXUFiNN857l2AgQIEFhrAgLEtUZtIgIECBBYCwLxvVEf+chHuu/DePGLX1ze8Y53dK/GESCuBXxTECBAgMCiBASIi2JyEAECBAgMXGAxQd9ClzCq8dRTT3V7tz322EOAOA+aV5gudEf5ewIECBBIFRAgpnIqRoAAAQIDEPj2t79dLrzwwrL55puXc889t2yxxRYCxAGsi1MgQIAAgecEBIjuBAIECBCYBIGMADF+AfSSSy4p3/jGN8pv//ZvlyOOOEKAKECchH8eroEAAQKTITC7Uf/u7/5uOeSQQ1a7sDvuuKNr5i984QvLaaedVjbaaKPJuHhXQYAAAQITKbCmjexVV13Vvdr0la98ZffdiKt+7r333nLBBReU5cuXd6HjlltuOZE2LooAAQIE2gssFCD23aPpde3X1hkQIEBgmgQyAsTwWvVtMQ8++GA577zzyjPPPFPOPvvssuOOO67G+qEPfah768zRRx9djjzyyKlh9wTi1Cy1CyVAgMBwBK644ory5S9/uRx66KHl+OOPX+3EbrjhhvLxj3+87LnnnuWUU07pvmfKhwABAgQItBK48sory5133lmOO+64st9++612Gmt6AnGhXvbNb36zXHzxxd3m9KyzziqbbLJJq8szLwECBAhMuMBCAWJcfp89ml434TeOyyNAgMDABBYTIMb3HEbYt9VWW5WTTz65+47D2Z81PYH46KOPdgFifDfi6aefXnbfffeVxjz99NPd3u3uu+/uvvf+wAMPHJjM0p2OAHHpbFUmQIAAgTkEbrvttu63feLLjM8444yy6aabzhwZjfz9739/iR+svu51ryuHHXYYRwIECBAg0FRg9APSvffeu9uErvqLLddcc0357Gc/u9J3II42txtuuGH3W6zbbbfdzDU8++yzJZ7aiLoHHXRQ94TismXLml6jyQkQIEBgcgUWEyD22aPpdZN7z7gyAgQIDFFgMQHiKAx8+OGHu5857rbbbitdSjxteP7555dHHnlk5jsQY38WoeMtt9zS/RwyfnF09v7sRz/6UXnPe97TPaEYv/wZP8+clo8AcVpW2nUSIEBgQALRpKNZ//jHPy6vetWruqBwgw026BrxjTfe2P1QNULFVX/gOqBLcCoECBAgMEUC0a+ibz322GPlmGOO6TaV6623XomNZvzCy2WXXVbiO37f9KY3zTyhGL+lGr8Qc9ddd3VP1J900kndU4azx8Qxp556annRi140RZoulQABAgTWtsBiAsQ+ezS9bm2vpPkIECAw3QKLCRBjv3X11VeXz3/+813Q97a3va1ss802HVzs2S6//PLuu4F33XXXlb42KfZ1sX+Ln0+eeOKJZZ999ulCxNlj9tprr67eNL0pTYA43f/mXD0BAgSaCcTr3qIxRyOO5hw/VH3yySe7/z0a8e///u933xvlQ4AAAQIEhiAQv40am834YWl8N298d2H8+fHHH+82lvvvv3/3JOHszeQDDzxQLrroou5VOPHfb7bZZiuNOfzww8uxxx7r6cMhLLBzIECAwAQLLCZAjMvvs0fT6yb4xnFpBAgQGJjAYgLEOOUnnniiXHrppeVb3/pWt9fafPPNu/+MpxPjzWfx0EL8Iucuu+wyc4URPH7iE58on/vc57pf+oyfU8bPK0djVqxY0QWOO+yww8BUlvZ0BIhL66s6AQIECMwj8IMf/KD7raB77rmn+4Fq/HA1fjsofpga7xv3Oje3DwECBAgMSSB+SPqZz3ym3HHHHSv1rde+9rUlfhs1nkpc9RPh4bXXXtt9h2L8kkz0tnid6RFHHNE9rbimMUO6ZudCgAABAuu+wGIDxLjSPns0vW7dv0dcAQECBNYFgcUGiHEt8XPGr33ta10g+JOf/KQLBSNIjCcLY/+25ZZbrnbJ8Wa0+MXR66+/vntrWoyJXx6NvV68iSZCxGn7CBCnbcVdLwECBAgQIECAAAECBAgQIECAAAECBAgQIECAAIF5BASIbg8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AABAgQIEBAgugcIECBAgAABAgQIECBAgAABAgQIECBAgAABAgQIEFhdwBOI7go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CzYCCYAAANBSURBV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MD/374d0wAAACAM8++abw8WaqHZRyBAgAABAgZEDRAgQIAAAQIECBAgQIAAAQIECBAgQIAAAQIECBAg8AIeiKogQIAAAQIECBAgQIAAAQIECBAgQIAAAQIECBAgQCABA6IYCBAgQIAAAQIECBAgQIAAAQIECBAgQIAAAQIECBAwIGqAAAECBAgQIECAAAECBAgQIECAAAECBAgQIECAAIEX8EBUBQECBAgQIECAAAECBAgQIECAAAECBAgQIECAAAECCRgQxUCAAAECBAgQIECAAAECBAgQIECAAAECBAgQIECAgAFRAwQIECBAgAABAgQIECBAgAABAgQIECBAgAABAgQIvIAHoioIECBAgAABAgQIECBAgAABAgQIECBAgAABAgQIEEjAgCgGAgQIECBAgAABAgQIECBAgAABAgQIECBAgAABAgQMiBogQIAAAQIECBAgQIAAAQIECBAgQIAAAQIECBAgQOAFPBBVQYAAAQIECBAgQIAAAQIECBAgQIAAAQIECBAgQIBAAgPCNj4XbPXXl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4" name="AutoShape 14" descr="data:image/png;base64,iVBORw0KGgoAAAANSUhEUgAABxAAAAYcCAYAAAAi2h+jAAAgAElEQVR4XuzdabA0ZZ036BQXRFZBVhFoQNYGQUBRBFldQKQZsVF5BRFRlJiYmZiJ9+NMzJf5MBETMxMTCIiyu4ALbyOgQDegCLKjiKJsikujqLgAKoow8cvurKgnT1VlVmWeU+c858oIA+FkZWZd952Z59y//N/5ohdeeOGFwkKAAAECBAgQIECAAAECBAgQIECAAAECBAgQIECAAIGiKF4kQNQPCBAgQIAAAQIECBAgQIAAAQIECBAgQIAAAQIECBCoBASI+gI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AAECBAgQIECAAAECBAgQIECAAAECAwEBos5AgAABAgQIECBAgAABAgQIECBAgAABAgQIECBAgIAAUR8gQIAAAQIECBAgQIAAAQIECBAgQIAAAQIECBAgQGChgApEvYIAAQIECBAgQIAAAQIECBAgQIAAAQIECBAgQIAAgYGAAFFnIECAAAECBAgQIECAAAECBAgQIECAAAECBAgQIEBAgKgPECBAgAABAgQIECBAgAABAgQIECBAgAABAgQIECCwUEAFol5BgAABAgQIECBAgAABAgQIECBAgAABAgQIECBAgMBAQICoMxAgQIAAAQIECBAgQIAAAQIECBAgQIAAAQIECBAgIEDUBwgQIECAAAECBAgQIECAAAECBAgQIECAAAECBAgQWCigAlGvIECAAAECBAgQIECAAAECBAgQIECAAAECBAgQIEBgICBA1BkIECBAgAABAgQIECBAgAABAgQIECBAgAABAgQIEBAg6gMECBAgQIAAAQIECBAgQIAAAQIECBAgQIAAAQIECCwUUIGoVxAgQIAAAQIECBAgQIAAAQIECBAgQIAAAQIECBAgMBAQIOoMBAgQIECAAAECBAgQIECAAAECBAgQIECAAAECBAgIEPUBAgQIECBAgAABAgQIECBAgAABAgQIECBAgAABAgQWCqhA1CsIECBAgAABAgQIECBAgAABAgQIECBAgAABAgQIEBgICBB1BgIECBAgQIAAAQIECBAgQIAAAQIECBAgQIAAAQIEBIj6AAECBAgQIECAAAECBAgQIECAAAECBAgQIECAAAECCwVUIOoV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uIid4ZlnninuvPPO4r777it+85vfFH/5y1/Kvb34xS8uNtlkk2LnnXcu3vzmNxdbbbVV8aIXvWjmI8l+vvvd7xZ33XXXGvt56UtfWmy66abF7rvvXrzpTW8qXvnKV7beR471/PPPL37yk5+Un8m2Tj311PKYp1nq28n3PvPMM4uNN954wWa+973vFZdccsk0mx+57gc/+MFir732Gvxsmu2mHTbccMPi1a9+dbHffvuVdvnusywvvPBC8cQTTxS333578cADDxS///3vi7///e/lpl7xilcUW265ZbmP173udcW6667behc//elPi09/+tOD/pRj/chHPlKsv/76rbeRFevbyXGcdNJJg23867/+a3HddddNtc02K7/tbW8rjjzyyImrPv/88+Xx3XHHHcXDDz9c/OEPfyjimfbJ93zNa15T7L///sUee+xRnk9LvXzrW98qrrzyysG5Ef9/+Id/mPow6n0z3yf9d9rvVN/OOON5nNdN/WxqtNoHxl3/YrjZZpsV++yzT3meTXP9q3bxu9/9rrjllluK73//+wvO3+2337444IADyj64zjrrdP0aRfb1jW98o9xX+sB222039TZzjvzsZz8rbrvttuLBBx8snnrqqfK8yTUs15vcB+Ix6zVt6gMa8YF8z7vvvru8Zz355JPF3/72t8F5lGPMeZ1r0bTXs3zPX/7yl8XNN9+84JqRa3rOz4MOOqhIu3W53+Zgcx3/wQ9+UNxwww3F5ptvXnzgAx+YiSbXudxjc8w//vGPiz/96U/ldqq++/rXv7544xvfOLXFTAcz4kP5nulHuQ4/9thjRc616joc01122aV4wxveUPbVac+BZ599tuwD6avDvx9VfXXvvfcuDjzwwOLlL39556+Tfd17773FTTfdVPavpvtPdvjZz362PL4+ljb3vD72s5jbcJ0dr1v9rpf7cK4Lua7lXJ70++5itpVtEyBAgAABAgQIECBAgACBPgUEiH1q/ue2Mkh/1VVXleFhBhaalgRA//zP/1xsvfXWTauu8fPs5+qrry6DwyqYGreBDJjuuuuuxfHHH99qIL0eNGS7GSQ87bTTivXWW6/1ca60ALH+xRLsHXXUUcVb3vKWqQZIH3/88eKLX/xi8Ytf/KKxD2TA9LDDDive+ta3thrYrwcyOeYMiOY4pxkYbwp25hEg5nzJgPW//Mu/lIPKTUv64rHHHltkoH3aAeymbY/7eQKPhOuPPPLIYJUM8r/nPe+ZepP14C/f4b3vfW8ZeE2zzBogLsV53dTPpvmew+vmmpdAICFOFUJNuv7lYY2jjz661TmWbefamvCw6Rr+qle9qjj55JPLB0GmXYaDqH//938v95XAJIH0tAHiH//4x+JLX/pS8aMf/WjiMSeYe9/73lfeD5ZySYiT+2LCqCbTXBNzPTvkkENandd//vOfi8svv7wcvG/adoLEPCix0UYbTf31q5A3AWi+T5b6gxdtN/qrX/2q+MIXvlDeIyYtsTj88MOLQw89dOoHC9oey6j1HnrooeLLX/5yGYY0LXmgIyFqAvs2S0LytFfarem7v/vd7y5DymnubdlmFSjn+nD//fcPfkdqG+YJEP+jZVxnx/fQpt9XBIhtrgbWIUCAAAECBAgQIECAAIHlLiBA7LmF8pT+pZdeWlZMTbNkkDDBQapD2iyptLj44otbhSzD28vgdMLKf/zHf5y4m1EBYgbw3v72t5eDmW2XlR4gVt8z1RBpn6ZKwQwoZYA81WlNoUbdcJtttik+9KEPlU+tT1pGBYipaEy4m4HctktTsLPUAWIGKq+//vrixhtvbAwB6t8xVWAnnnjiVOF2W6f6eqkUSgXocPsmRDrjjDOmDiVGVcdmWx/96Ecb+8HwcXUJEBf7vG7qZ7O0Q8KbBPSp7p5mSQV1qvsmPQSRfpggLiFR2yXnX87dHXbYofEj44KN6oOzBIi//e1vyz6Zf7ZZUuGW86Xt/abNNietk3Az96v0hbZL+mWC9ATzkypyE0JdeOGFZQVf2yVBV0LaNoHXcPXaqDBtlgAxVYc55qrisOm421o0bafNz9M/UzWfhziaHkwa3l6C6cxS0BR8f+c73ykuu+yy1tvOd0+YfMQRR7QKEVMp9+1vf7u49dZbi6effnrBV17qADHHn98dUvm40hbX2fEtlnM3IXhmlxj30IIAcaX1eMdLgAABAgQIECBAgAABAqMEBIg99otRg4IbbLBBOQ1XBmpT8ZCgMNPKZbAzQUmCwGrJIOn73//+ImHVpGXUYHE+m1Aw+0lFYwatUuGQJ+8zdVdVLZHttgkrRwWI+ey0QVWXALE+FemsTVUPV8ZtN4FQBh/TNt/85jeLqiKo2m/aMRWckyohRg2Opg+kgmK33XYrqz+fe+65ciA9FaqpYhsefNpiiy3KQdhJA9ujAsQc44477liGGG2nfOsj2KmHjLO2WQz+7d/+rQwQhz0yBW/cM1VeBqjTj9M+mfau3j5twqFZ+9Dw56655pqy8m14mXWQeNz0uhlsbgpOhvffJUBc7PO6j342/F0TaqQyKpXX1ZJAMA83DE99mdAqFYSZbnY47E1V2zHHHDP2PM4DANl+1Q+z7ay/7777ltfOTDuZCuOvf/3rZbVstV5ThXZTEFV9l2kDxFxjE0Y9+uijA4/cA971rneVgWbuDbHIdMTDVfHThJ5dzptRx5fz+h3veEd5Tcz3jWHCuVwDEtxWpjmvch7k+jlqyXqpFM31ulqy7eOOO668ZuS7p7/k3pzqx+Fqv9wrE6KOCiebQt7hY5k2QMz9/9xzzy2nt66W1772tWV1bGYhSBVy7kP5TsN9Nxaptk41/GIuCeU///nPDwK+KrxMlXzuSzm+nE+pIsw5MByqNk2n/etf/7r87umPWbLtTAOcUK+qCB113qaPfPjDHx4b0FdTweZ+VL+n1q3aBohdjIfvEU0mXfazmJ91nR2vm/DwoosuWuOhhfTlTMGca1WuPenPbX8XW8x2tG0CBAgQIECAAAECBAgQINBVQIDYVfA/P5/3233qU58aVARmMCEDixn8HFe1lkGvDBJee+21g8G6puqjUdUWmZItU9KNe8dXBnC/+tWvlgPu1cBs1k2V07igalyAmK+bwZFTTjml1VSAKylAHO4Ko6owmgb26wFy+kCmncv0ouPeOZYgIoO1w0HypIHtHOO4AHHaAeY+gp2+AsR68BqvBCCZGnTU1KTV1GGpFBuu9p1lKtdpLgGpaDn77LOLDIRnybHlPM6SAD9TI07z/sJxAWK2kXMsAUubpWuAuJjndR/9bNgg78S84IILBqFgU+VugrVUv1XVXnl3W659GeytL/VwJ9fJVPYm2K8v9UrFphB53JSIuT/kul+FW03Xmfpx1APPBJ0nnHDCgmtOzpl77rmnrK6sKsumuZa36Yej1qkf36Rq4VHHmHZKde+odyLmIYLzzjuvDNyyJMRN0JRwtL7U7525xox7d+mka2zaKn2p2ue0AWLu+QkzqyVVlmmvUdeNH/7wh+U0p1XfnbXSuW3b5TulknW4L06asaAepOQcSHib6YLrS9r2iiuuKB/+qK6d+d75/qMeyqnfEyZdX8ddR7PdhLK5XlcPESx2gJgA9Jxzzhn8Lpj7WB5aWGmL6+zoFks/SniYh0eqJedlpvCtHt5baW3teAkQIECAAAECBAgQIECAwCQBAWIP/WNUFcSkQcHhXY767KQBrlQkJAysgsCEh6k6a3ovYUKOhD2p8Kg+m4HmDA6OGricFCA2VYUMf7+VGiDmO4xqm4MPPrisAqkv9UGlaaZdqw/CJpRKIDxuesFxg9s5pjz1/rGPfazYfPPNG3t2H8FOHwFiPbSZZnrFDAznfYTV1I3Thi+NSLUV8o61hFE5nxJSHHTQQeU5lX9PwBH7ad6FN27gO7udpnKljwBxsc7rPvpZ1Qw5JxO4J1zI0lSZVH2uXjWa96qNquRK9VWCvuynTSBfDwt22mmnMsAa9cDAcICYbefanf6TQC396pJLLhl8p7bvQKxfX/NASMLRcQ+T1EOcSSHatOfGqPXrx9f04Eq2kXAzVqmez5LrYe5xo8L04etPm9A9gWMe9KkCuVQL5SGfeoBV77OpIs97VtNeudfmmpMHRrJMEyDWPZoCwfo9aJJFH+013P+zvTYPZNSndE41Zdqrfg7kIatPfvKTRf6ZpSm8zndPJXAC6Cy53qZv54GB+lK//qUKNW2bB1BS8X/WWWcN9rvYAeLw72gbb7xxeU9IO6+kxXV2fGvVfwdfyunTV1IfcqwECBAgQIAAAQIECBAgsPYICBB7aMvf/OY35bRcVSVUqlUyaJRKlzZL/fMZIMtAWb2Koj5YPU1YlONIBcZnPvOZwXuoJg3I1Qc6MxiYgd2q2qrtvldygBizVAambatqkwz6JyCoV5UOB0v5XAaVMp1n22q0DEZnUDpeWSYFEfXB7YQo1eem2XcfwU4fAWK9Iqdpisn6OZUpD/M+vKpvjgsF2pyLk9apBxu77757OaXtcOXxtNUm9YHvelu2tZg1QFyK87qPfla1S70CdFxYUW/H+jHk4YlMF11fEljk/W9Z2g7+54GOm2++ufzMpBA5odjPfvazQbAxXFE33H7ThOA///nPywq8XNuztAlH6tNIJmRJiLYYS/362XZf9SAr053W372bhzYydetDDz1UHvq2225bnH766Y3vt8wDAHlvWZY8aPHxj3+8SEA4vKS/pMo1U8DmoZH8s6qErt/TpgkQE54lzKp+VxjXD4ePJe9VTlVgNQ15mzaetS2H+3/bByJGhcRnnnnmgvfBppoy7ZXrdFO1bnX8mY40v7MkBMwyLvjP+ZP30e21115le+UhjioUjvVSBYg5D3M+5rzMslj3olnbt+3nXGdHS/3ud78r7/fVA0tN01a39bYeAQIECBAgQIAAAQIECBBYzgICxB5apx6ATBsi1J/2fslLXlJOm5cQaXjJFKQJSqoKwkyPmfcmTbPUg65x26gPCmagJFOBVYPr2WfTVJtZZ6UHiDn+DN5mQDlLKmjqg6P1YGmWqp56tcU00+ulKiYBZDXtXAa63/ve95ZTw01a+gh2ugaI9QHXtqHN8PdKkJDwNYPNWWbZRptzaDjoHx4AHx50bxNiDO+rHvzlPX7f/va3B+8Ia1thN2uAuBTndR/9rDKrB2ZHHHFE+e7DpqUeIowKfernegLik08+ufEhgHowks/sueeeCw4pAdDLXvaykdM1zhogphLzc5/7XLmvcfeN+oHkejUcoo17YKXJtM3P85687Ku6Z2Wav3GV1cPbq/eZUaFZPYwbVx1eP85UEF155ZXlf041YULHnLfDS4xyzDGtL10CxDbfq76/et9tEzq2aZv6OumfuY6mojBLrg2phG3zHrfh6tpNNtmkvEfmOjy8ZKr2VGtnycNVCW6bKvPqQda4756AMdfkUQ/sLGWAOPz71TQPArRtr+rdnHlg4Uc/+lH5Pu0s2Vcq1jN1bB5eavvg0rj9us6Olhn+XT+/o+V91Xn3soUAAQIECBAgQIAAAQIECKzNAgLEjq1br4JoOzBW3+2dd95ZhoPVkgDogAMOGPx7PWScVD046Stl6rY8QZ2p3LKksiIVdfVBwvogadbLMeXdL0888UT52QxSpYpn7733HrvLtSFAHJ6ubtTgaH1qtknVg5Papl5tMa7SZNQgdAbA0zbVu82a3qWZ4+gj2OkaINaPYdaKjeHzJwPJeRfhpH45y2k/HDwMh5TDU/hNGx7Xg79UrWbAe3ia4h133LGcEnDSQP6sAeJSnNd99LOqvRKSZwrTqhrrrW9968ipSOvt2yaEqa/TNpCqD7aPqpZr6m+zBojD51/6ZIKbXKOalhtuuKH4+te/Xq7WttKsaZujfp5wNQF7taTSsc17Pet9ZpRpfZ36PXPc8Q6HmrlWjAt8x31+3gFi2yrOadsr51Tet1hVz+Wekqm0x73DeXj7wwHiqIdssu7wOm1D63qoOW4GgEnfdakCxPqDLLO8E7fpd7dUWaZ6tgrkR62f6Vvze9n2228/bRcYrO86u5Cuft733b4zN5YPEiBAgAABAgQIECBAgACBRRYQIHYErg9OtZ1Sr77bTCuXp5urqboyODFcxVJ/En9c8Nfm62QA/t577y1XHTd4PCpATNCYSrdpgqq1LUAcNTg6XIEU01mnmMsUtZlqLdNkZRnXl0YFiKnEuuKKK4rbbrtt0AX233//cmrCcdUIfQQ7XQPE4VCuS/BXD3H6HmSvDw6niiqDtDnmehXlNPseFSAmYMk59uCDD5ZtmX2kyq4+hePwud4lQFzs87qPftbmujZpnfpUmqOmQpylOiz7rN8Dpmn/6pj7CBDHVX6NchneXwKiVJp1CRy6tk/988PX1HHv/Rt17mQKy6al3s7jpsUct50uAWL9Gt+mmrA+hem0x9vk0fXn9YeoRt23xv0+MW1147gpZyd9h6UKEIcfJEmfTTCdasA+lkyZmZkQqqkzm7YZ17zfOr9HLuWytl5nYzj83dpOwbuU9vZFgAABAgQIECBAgAABAgQWS0CA2FG2Phg5y+Bxm0PoMyAZDm3GDc6OG/BLhVUqSjKdarUceOCB5bvgqncODX+flR4gZtrKs88+ezBV2KjB0eFqnnGebdq4PhA76f1cGUys3ntYBZaphBx+H1+Cw1NOOWVsxU8fwU7XALFNmN3GbtZ3NrXZdtZpGhwedkj15xlnnLHgHWCj9jUuBMm78vLur1QMZ0nQn6kWU7nTZjvjQux5nNd99LO27TRuveEK1XHV2/XjTDVom0CqzfSoTcffR4A4TfX7rOFb0/fo6+fD75Ucdz7NajZrUFx9ty4BYn26680226x833EeTBm3XHPNNcVNN91U/ngxpsXs2mb1e+SoKdy7mLWZHnXSd1iKADHtmurA6sGsaaeynnT8ef9y7vfVFOX5PSvXpTxUknMj/55g+rrrritynauqE9On0rfSx5ZqWVuvs/Ebni66utbGONPW3nrrrWX7VL+T5ee77rprkQr5Lbfccqn47YcAAQIECBAgQLiWbWEAACAASURBVIAAAQIECCyKgACxI2v9HU+zVp81HUZfVW7ZT33weNTUb5MqBupPw096F8xKDhAzEHf11VeXlaHVMqp9h9+B13WAd3iwdFwgMGkAPINcl1122WAq07wXKdVFCaDqSx/BTpcAsR6YTlNBVf8u9X7Wdoq8pvOu+vnwIP6oYDdTAie8TeA3TXXCuCAnfS/vC7v++usHA8KpZkmoNaqitGsFYvrtYp3XffSztu00ar36APw4x5UYIA4/DNL2HYij7gFtw9Iu7dD2s6nGP/fccwfvAT3kkEOKY445ZsEDKisxQIzBww8/XFxwwQVFrn9Z8q7aE044YeR5nYr/Cy+8cPAgQSoWU1nW9R13bduiab36PXKjjTYqPvaxjxW5Rg4va3uAWL/+H3vssa2mVp7WN+3+zne+s8j0yqMe2Krf/yc93NW072l/vjZfZ2Mx/FBDfr9IG+d3vwTo45a0UWaCSNVwm6mApzW3PgECBAgQIECAAAECBAgQWAoBAWJH5bYD9x13syD0+8AHPlBkGsVZlvqUaKNCsaYpx+6+++7ynY3PP/98eQjjgqqVGiBmYPT2228v/uVf/mUQxo0bHB0O/aZ5D9motrv22mvL4CjLuDByUoCYSogEiBlIrJZxA/B9BDtdAsR639huu+3KsLPNtHZ1u7TXpZdeWp4nWbqEkfVt16sbR70brx6Gtn0/0qRKsEyNmirEtFOWDEZmStq8J7K+tL0OzeO87qOfzXKdy2fqQeykhx3qD4O0DdXmWYHY9r2pdb9MdfyVr3xl8J/bftdZ26Ht53L9+tKXvlTk/pJl3DU3Pxuu/J7mwY15ViCO6pP5b3m3Xyr3EkwkJEpF2S233FIkIK6CxlSS5fq4lBVlTe1WDzjH3WvqU7e+7nWvK99T22ZZ7hWI9RB1mgr0pu+fYPK8884rEs5lye98J5544tgAuV4JmfvgJz7xiVbvRW06lkk/X9uvs/nuw/3wZS97Wfm7b/XKgSa7SQ8JNH3WzwkQIECAAAECBAgQIECAwLwFBIgdW6DtwH3H3SwIELsM+LYZQG0KGjJQdckll5TTN1XLkUceWRx11FFrPBnfJUCc1mycyTTT9eV4M11sgrFMW1lNB5ZB3QzcjQptuw5wDn/P4UBulgAx26pX8GQ7ec9d3ps5vPQR7PQZIHZ5r2d9gK/PADF9/OKLLy4HDBNAZRA/A/71ZXj6tnHvFq1/pqlv1quVxk1L1/Y6NI/zuo9+Nu21oFo/Acf5558/mFpu0ntBm9pi3DHMM0Csh9ttpsQc9T61LveTWdtm1OeGH0xpevdnm2vlqH20uf9N+k5dqumq7eb+meriG2+8cXCPmbTPBItpo+UUHtYfcEhwlikzc+2tL13Oka7318WewjQVaKmYzX6yHHroocXRRx/dy2kx3MfHTb1c31Gb94f2cnBDG1nbr7P1c7766rlG5XeB/N6b31/Ghf9N17K+28P2CBAgQIAAAQIECBAgQIBAnwICxI6abQfuO+5m2QWI+T71oCoDXKeddlrxmte8ZvB1l2OAOG1bNE0b1nWAc/h42gyKtxkAv+OOO8rptaoAdMcddyw+9KEPrVHd10ews7YHiPHLexqris5JIWd9IHnUu8Dqfa8ptBo1je6oEKztdagpQFyM87qPfjbtOZv160FZUwVXU1uMO4Yu4Ui1zVmn48znh6fXzb9PqnaJSR78SGXT8LIcAsR6NVsG5nPNWm+99UbSt7lWjvpgm+vnpP7WR4CY7eeBhLw77aqrrhpU8o/abxxSrZdqzOWy1CtFJz1gk2Puco50vb8udoCYKc7Thlnahnxt2rFe1d72AZu8C/mss84aBJqLNa1+9R1Ww3V2VICYPn/ccccVee/5qOlkH3300fLBo+o9xpmdItP7Jmi3ECBAgAABAgQIECBAgACBlSQgQOzYWm0H7jvuZlkGiPlOmWIt74YZF1St9AAxgz3HH3988drXvnZsE3Yd4BzecJtB8TYD4Bl8vOiii4oHH3yw3PyoJ+D7CHbW9gBxmlCwHjZuu+22xemnnz42AEm7tAmtnnrqqbLC5YknnijbMgOX73//+4u999570HXaXofaBIh9n9d99LNpr58ZtE3/TxVxlnFVuMPbbdMWo46jSzhSba9LgJjAIO/fHH4XV6aUznS3qVxbZ511yikx81DBzTffXKRybHjJzxPU7bbbbtMy97Z+HkZJpWjCiCzjKm2nvVaOOsA2189JX6yPADHtkftG1T+bIBOi5j2JmRp5VFjR9Pk+f57gM9f9TLVd3fdHzT4wvM8u50jX++tiBoj1a3PbqavbtEf9uBNU5ZxuWtI/P/3pTw+mvp5mutimbdd/vlqus3XTnIOpOjziiCMmno/134/yLsS3vOUt0zJbnwABAgQIECBAgAABAgQIzFVAgNiRv+3Afcfd9PoOxDbvzWobNGS9Cy+8sMjT1lkysHLssccOBkm6BIh9VcXU26htW+yyyy7lwPpLXvKSiR/p8x2ICWMzyJ9l1ilMq4P92c9+Vr5Dr3oCPtNqJtBKqJClj2CnzwCxyzsQUxGTp/0feOCB8rv1NYVpAvIrr7yy3Gab6pK2051WbdQ2tLrvvvvKSsh8zyxbbLFFWc2w4YYblv/e9jo0j/O6j37W9pzNegnIck2qwpm2g71t26J+LF3CkVH9YJr3+VWfr1fvTfLKNLy77rprcf/990+8zkxj3mXdegVTUzVbta82D1uMOq55B4j175v2SKjw5je/uawyTH/NAyB5J+fXv/714sknnyy/RlMlfJc2aPvZ+rvu8rmmStGs0+UcWc4B4l133VW+Czouk6a3bus7vF69n86yjXxmsQLE1XSdrfffNg8Hxb7+ANLuu+9enHzyyWPfYTlrG/scAQIECBAgQIAAAQIECBBYTAEBYkfdDPIluKiexF+s6aKG32uTQ+6yn/pA+Xvf+97igAMOWEOibdCQD9WDqgyCJtzYfPPNy3ePpbIkA9xZJgU7sw7gNzVh2+3W3+uYAcFTTz212HnnnSfuIlOF3n777eU6swz+D298eLA04dDHP/7xBVNeTTMAfsMNNxTXXnvtoH/uscce5bu0MhjdR7DTJUCsT9HWJfSr97OEpHkfV0K/WZccX/puAvcsbQb/Ull0zjnnDKrBmqpGpumb6WcZsK6WQw45pDjmmGPKwKHvALHP87qPfta2DetTK7YND7P9+nG2fYChSzhSfa8uFYjVNh566KHi8ssvH0xdOMps0003LauYUrWY4CNLptY788wzR767rq37rOvVQ4i24WH2N6vZNNfPUd+rSwVivTI816cECplietTy7LPPlu2UBwiq+8uo99nO6j/t5zKV82WXXTZ4kKFNeJh9dDFbrgFi/f6w0047le8azu8NfSzLOUBcbdfZWa/x9Qeb8jtxfqfbYIMN+ugitkGAAAECBAgQIECAAAECBJZEQIDYkbk+yNMUGMy6u5///OfFeeedN5h+rst+hquqMsCeAcw999xzjUObJkBMeHr99deX05pVSxVUVYNsKyFAzLGnainTf+W4s6QK8ZRTTpk4KJiQLpUiWbpMB1gP1DKNXwb26+++mmYAPAP0qULMZ7KkvRMgvOENb5h7gJjjSVXdvffeWx5bKiQTPG+11VZTnyZPP/10cfbZZ5fv5cySge0M5q677rpTb6v6QB8DuJkC94wzzhj7/rK2AWKOKZVLmaryd7/7XXmIwwH3YgSIfZ3XSxUgZrA2Yfk3vvGNQWA+6X2A9Y6x0gPEfJ9cQ+65556yijn9JSYJ5XJOpcJtn332KftNnDIFZZY+wvZZTrJ6ODZN2Jv9rcQAcbhCefhaPMkv53vO+2p61z6nyZym3fIQ0xe+8IVBRXvTO0WHt702Boj1tsyDWHk/bV9LH/efHEvfFYir8TqbWRxyDlbvjp3GdHhWiS4PSfXVr2yHAAECBAgQIECAAAECBAhMKyBAnFastn4qOc4666xB1UfelZdpL6d9Cj0BSCqd8n6hLFtvvfUaQUo9INlhhx3KgCQVb9MubUKbaQLE7L8eVCVIy4BagsmVUoGY75HBsVQ8VNP75XskYE0gOm7pqzo01WvpS1VANK4vTRMg5pgT3qYN0qZZqveLPfPMM2VYWv33aQbFKosuFYjZRj3MPumkk9Z4t1/bvt1nwF7t85prriluuummtocwcr2EBJMGlqcJELODu+++u6xIqq4Tmfb1tNNOKx5++OHikksuGRzDuArleZzXSxEgjppacd999y3fG9f2WlzvQ22rvOvVKQcffHA5jfM0y6xh2DT7qNatP6iQUDHv1FzKd+uNqmDK+8TyLr1cc9ss9er/thWj9f44qgJ/0v67hGHD1eoJEz7xiU+0qvwcDiHGVaa3MZt1nfoUuQkP8/tHKqraLAmLcw+qphWe5veX4QrEWcLuxXgHYv33hKYHRdoY1deZ9j4/yz6m/cxqvc7Wz/lpHlAa/h1JgDhtj7M+AQIECBAgQIAAAQIECCwHAQFix1aoD8bOOrh35513DqaUyyHVBzXrUyG1eR/bqK9Wf5J63IDctEFD9pUQ44ILLhhU72VQLeHbV77ylRUxhWnlVR+4axrszHtuUv321FNPlZuYdSqz+rspxwUR0w4sZtDv6quvLr75zW8OukQqJTJtbdprngFi/TunMjIVktOGGU3nz7SneT2wn/bzw+tPqhiaNkCsT7Mbp7e//e3lQP5iBIh9nNdLESDOOrXicDvVg4a2Vd714PEd73hHcfjhh0/VZZYyQKxfr6YN0Kb6YiNWHhVCTFMpOu46/e53v3vw7t1JxzgcPI6rwJ/0+VkDxC4hWvr35z73ufKw8k7ePDSQ+8xSLPV3NuZ3jzwklfviNMtwENh2Kse62TTBTXVsixEg1mcqeNe73lVkSuk+l1/+8pfFueeeW+RBnyyzPJjQ5/FkW6v1Optr1qWXXlpWPWeZJshWgdh3L7Q9AgQIECBAgAABAgQIEFhqAQFiD+LDTxi3nZZseLcZnEhVYAZnsmTaxY985CPF9ttvv8bR5f1nqT6q3rd46KGHFkcfffRU32B42q1Jg1KzBIg5riuuuKK47bbbBse01157le/bynsSsyzndyBWB52QJu8Sq6bWbGrTejVCKp7SfhnsbLvELtUpd9xxR/mRSYPE0waI2V7CzQxGPvHEE+X2M61hpjRM8DbPADGVq5maNyFMlryPLdOYJnxuu9TfRTVriD+8v+HzpE0Vav1Yh68Jk6ZmnTZAzH4yjVrMqoHlDOgnDM7UndXSVwVittf1vF7sADHXzVwXq2mHc95l2uFp339ZDyvaVpMPB1KzTmG8lAFiHiS46qqryq7Sx7nS9jyt+tKNN964xntZp60UrfZXr9huG/gOTzk9y7TJswaIs9xTq+86y3VimnYZt27CwzxkUt03mt7ZOGmfs7jP2sbDx9F3gFi/V89yz2rTNvWHvWZ9MKnNvtqss9qvs8P39Lbvuq4/+DdN8NimTaxDgAABAgQIECBAgAABAgSWQkCA2INyBvTzfpQM+GR59atfXQZIGZxss6QiJOFOBrqybLvttsXpp59erLfeemt8PINp55xzTpH1s+TdeAlb2k4jlgHMCy+8sHj00UfLz08aBJl1sDNhYSyqY0z4lv9VUy6uhAAxNtO2aT2Yrd4BmaCuzZKANe8qrPrQpKrHWQLEHMN9991XBtUZ1MqSsCODoVUgPY8pTHMcw4FG/j2VHMccc0zrKsT690og8c///M9lSDrLUg/0Z5mert5G4ypUZg0GMhif99hVbZe2rM6xfOc+A8Rsr8t5vZgB4qipFXPtzRSLsyzDU0y2Dddm+Uz92JYqQMw7QnOvyb0kS9dzZVrjPiqYqn3Wq//bDM7P8pn6d5w1QKxXMbWtwsv+h99Z2Ta8mLZt6uvn4Y78vlBNO5rr6Yknnli+R3OWpT7Vd5vK11k+Uz+2vgPE+jk0a9V8k2H9PjTLg0lN+2j7c9fZhe/HbvMAX+6bn/zkJ8v7Z5Z5TBfdto2tR4AAAQIECBAgQIAAAQIExgkIEHvoG6MqdNqGIKOml5w0HVbeGZcpkargINU2mU6sHjbWv9a4d9eMC1pmDRCz33qgM3wsKyVArLdpQtC81+wtb3nLyB6TgemLLrqoePDBB8ufZ/2jjjqqyHu9mqbjrA/UJgx63/veN3agdtYAMcFhwo5Uso5a5hUgjqqObDtQXZ9er4/B9XqgP8sAcf38GfdQwKwBYv1hgHp79h0gdjmvFytArLf9tO9lG3UOTPs+07yvNA9M5FiytK1arO97KQLEhIYXX3xxkfbI0se5Ms3tsx5CzFopOrzP4XeoNl0387l6X2xbtTi8z1kDxGxjuIqpbWVz9a7aX/ziF+Vh5B22Z555ZvkA0WIt9XdUJjzM+0Rf//rXN97Pxh3TtO9xrs8EMEu1aI6l7wBx+N24ix3q1R9M2nHHHcvf95refZ3rUcL6/L6SGS26LK6z/6FXn+mgepf0pIdVhn9fb3ofcpc28lkCBAgQIECAAAECBAgQILCYAgLEnnTrgywZLHjrW99avp9sXCVUKoYy3WcCwaoqbIsttiirClP9Mmqph01ZJwOxCZwyoDFqycDH9ddfX05xWAWPTdWLXQLEfJfLLrtsMCXr8DGtlAAxx1yfKrKpEq0+QJ4+kKfUjzzyyCIDjaOWBBB5N1Q1qJ91mqoXZw0Qs+300wQe2W99mVeAmOOoVybFK0F6Bvgz0D5qyYB6ApHh79I2uJ902tdDibzHM20y7TJcWTluoHnWADHHkv52/vnnD6agHT6+xQgQZz2vFyNA7Ou9bPU2rU+pO+l9b/WQpcsA8WIGiLnm58GGTC/95JNPll+5zQMOuQdkWtcsOQcT4Iw7F5vOjb4rmKr91cP+DOaPq0Ct3ztnDX+6BIj1yvam0Dt9LNWHw/fuAw88sDj++OPXCPLyu0SCxqoKOaFRU8g0rs1G9eu2D8M09YPh8K2pD9bvCZPeJTtpv30GiPVZIJru1U0eTT8f9WBS3hea9h/3O0XenZj7Ys6NVOV+8IMfnLki23V2zRaqPxw36QG++jWv6Xf7pr7g5wQIECBAgAABAgQIECBAYF4CAsQe5esDBtl0QqfDDz+8rExJKJjBuQxCPfLII0WCigz2VMukwerhw6wP6uRnCSkzwJbBpa233rpcPcFKBjwyEJen/6ulzVRkXQLE7GdcULWSAsRRlaXjgpnKtj7omf++wQYbFKli23vvvctB+Gw3U5bec889RSqeqvA4604aAK/20SVAzDbuvvvu8p1xw1Ne5r/PM0AcVSGbY9p0002Lgw46qNh1113LSornnnuuPHdil6n1qkA867atxp10yterDJpC40nbqocFo6qdugSI+e55MCBVTfVlMQLEWc/rvgPEehDU5b1so9qvPkicICYPgqT6KpXecc91O2FIgrmqD7atDhq1z74DxBjl+n///feX50oVHFb7zn0iFWWTpvkdrpabdN1uuoUuRgXT8D7r0/nmnXSZAnnPPfcsQ5Zc53JvzoM6VRVfPr///vsX73nPe6ae6rhLgDjqnpI+lf6V62817XnuCTnm6667bjCF6KT7Q18hWf06nJAvVfR5CGbW8Hi4rUZNhZzzKtvPtT77SxCahy/y+1H1XtOc46eddlrxmte8pqm7Lfh5XzbZ8PBDIW0rSKc+4NoH6lOm5sdbbbVV+f7rvBcxfTztlt8rb7311jXc2vw+Me74XGcXytTD9ep3lOOOO67YZZddymtJ3NJ3b7rppkH/bfM7d9d+4vMECBAgQIAAAQIECBAgQGCxBASIPcsmEPrCF74weJdd281nkDrTiSYEbLMMP2XeZv1qnbb76RogZn933HFHOWXmcMizkgLEfIf64F1T5Wa+a773lVdeORg8ats+qRbI9GQxmrR0DRAzCHbJJZcUmR5teJlngJjjyHElELvxxhvX6DNt/FIJkmlPm6bybdpWH1McVvtoE0Z2CRCzn/r0htW+FytAnOW87jtA/G//7b+VA+Vdl3HXovTDq6++urjlllta98OEVjl38/7bWZa+AsTh0G/UcSSgOeyww8rplZveEdpHgJhzINea3Be7LuPeC5t7Ve659evZpP2lndJeabdply4BYvaVqs48wJGgeppl0gNGfYVkCcQvuOCCNR5qmeYYh9dN5dtee+214OMPPPBA+S7eOLZZ0k8Tlh188MFtVl+wTl829erkcdNSz3SQDR/KNTTtkut92yVh9Kmnnlpst912bT+yxnqus6PZ0g9yTXv44YdbuTZV2rbaiJUIECBAgAABAgQIECBAgMAcBQSIi4Cfyo9MF/ejH/2ocQA6gwt5ijyVEJPepTLqMDMQmYHuO++8s3HAL/tJFVemvho31enwPvoIEOvTb2X7Ky1AHPWOyjbTZP7qV78qp3FNxctwgDqqHVNBkEH9THk7blqy4c91DRCzrfr0rPlv8w4Qq+/40EMPledPpmBrWhIY5t2UqWLpo0JmeIq9bC8hw2677dZ0GGN/PlyxMmqKy64BYnaccCbv3xyuZF3MAHHa87rvADFT/n73u9+duU2qD066FsUyFSSpbquqoMbtMGFUppDecsstZz6mxQ4Q0/dSoZtKmapCvelg+wgQ6/eRpn1O+vm4ADGfyb3wqquuKh/emHS9re6Dqb6c9R2CXQPEHO80/Svrp/LuAx/4wNjfEfoKyerXoy7tNS5AzDZzjc/DRfXK2Pr+cn1/97vf3endi33ZZHaBBNVV5f6kd1V3cRv32fxeefnllxePPvpo4+8UTf2lzfG5zo5Xanu9ye9z6b+ZgaLpXdht2sQ6BAgQIECAAAECBAgQIEBgHgICxEVSzyDmE088Udx+++1FnrjP1F3VAH+qAFP5sPvuuxdvetObWgV6kw4zT6VnQP2uu+4qQ5fqyf4MXmRasFn200eAmGOuB1UrLUDMd6i/ZytT0X70ox9tDAwm9YFUkyRwyFSCCe4yPWfbpY8AMfvKNFuZ1q8acF8uAWKOLYO0+Z4JBPKkfwaBc5wZhEtlRQZIMwVhKg+bKqnautbfb7X55psXH//4x8spaGddUil87rnnDipH6u/x6iNAnGaq3Xmc1ysxQKzaO/0uD2gkPMhUnNU1POdvArlMS5up67qG130HiDlPcp1KWJjrf/rdtIHZSgoQq/ZKxfi3v/3tshoxgUt1zYhF2invD8y1o8tgfh8BYnW84+7dOb486JOpz9/85jeXU1ZOOua+QrKlChDz/RPMZ4rdXOPzoM3w7y25N+b6ngdDZn2X4/A5fNZZZ5W/g2VpmoZ81LW+Xk2e39/yrupMcb2USzV98s0337zgvthnH893WooAcaVeZ6vjzoNieT9pKnefeuqp8npT/d697777ludu1/67lP3LvggQIECAAAECBAgQIECAwCgBAaJ+QYAAAQIECAwEMhB+6aWXFgmUsiQs/fCHPzzVgw44l07gscceKz796U+XlZgJGk8++eTyHZAWAgQIECBAgAABAgQIECBAgAABAl0EBIhd9HyWAAECBAisZQJ/+tOfik996lNlBXmWQw89tHwPnWV5CqRKNu9VzDKv6rjlKeOoCBAgQIAAAQIECBAgQIAAAQIEuggIELvo+SwBAgQIEFjLBDIF6MUXX1xOJZzpWjNl8zbbbLOWfcu14+vUp9fM+9byTuUu07SuHTK+BQECBAgQIECAAAECBAgQIECAQFcBAWJXQZ8nQIAAAQJriUACqYsuuqh8r1eWvIsugVRf7xpdS5iWzdf44Q9/WLZX3s+ZsPe0004r3/NoIUCAAAECBAgQIECAAAECBAgQINBVQIDYVdDnCRAgQIDAWiKQ6sO8//C5554rNttss+IjH/lI+U/L8hP461//WlaKJuxNxeFRRx1VHHHEEaoPl19TOSICBAgQIECAAAECBAgQIECAwIoUECCuyGZz0AQIECBAYHEEHnvsseLKK68sjjvuuGK77bZbnJ3Yai8CqRj92te+ViRMPP7441WK9qJqIwQIECBAgAABAgQIECBAgAABAhEQIOoH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PHzBmwAAIABJREFU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wKIKPP2Xorj2e38rbvnR33vdz1abvKj47w54abHzluv0ul0b60fg+aefKn5/xWXFn797Tz8b/M+trLvTa4tNjn9f8ZKttu51uzbWk8Dffl/89aH/vXj+j9/paYP/sZl1NtqneNlr/7eieOkmvW7XxvoReOzpXxfnfP9rxfd++1g/G/zPrbxl6z2KM/Z8R7HJy9bvdbs2RoAAAQIECBAgQIBAs4AAsdnIGgQIECBAgAABAh0Ezrr+r8VX7vxbhy2M/+j66xbFlf+zgeVFwe240cf/t/9aPHPrNztuZfTHX7Ll1sUOl16xKNu20W4Cf/72ocXzT36j20bGfPrFmx1avPzAGxdl2zbaTWCvy/774mfP/KbbRsZ8+ujt9is+d+T/sijbtlECBAgQIECAAAECBMYLCBD1DgIECBAgQIAAgUUV+J8u/XNx30+fX7R9/F8nvbzYZ/sXL9r2bXg2gUf/6Yji+Weeme3DLT618/W3tVjLKkst8MzVL1rUXa5/zAuLun0bn01gk/PfP9sHW3xq45e9onjsv3ymxZpWIUCAAAECBAgQIECgTwEBYp+atkWAAAECBAgQILBAYCUFiH/5y1+K6667rvjud79bPPXUU+V32XDDDYvXve51xdve9rbi5S9/+cgWfvzxx4urr766+PGPf1z87W9/K1784hcX22yzTfHOd76z2GmnnYoXvWh8qJL1H3rooeLOO+8ssv9TTjll7H6y7q233lrccsstxR/+8IfyWDbffPPi8MMPL/bZZ59inXWWz3SuDx914KKeDX0GiPX2S3s1uT7//PPFd77zneKGG24ofv3rXxcvvPBC2W577LFH8fa3v7145StfOfH7//GPfyzuv//+4rbbbiv71xFHHDF2/a77WtSGqG18JQWIy7XdP/vZz5bXoDbLJptsUpx55pnFxhtv3Gb1RVtnMQPEHPTvP/z53o59qds914Ynn3yyuPfee4u77rqrOOaYY4q99tqr8fv8/e9/L37wgx+U1/xf/OIX5f3hgx/8YKvPNm7cCgQIECBAgAABAgRaCAgQWyBZhQABAgQIECBAYHaBlRIg/vznPy8uuuiiMphLgJTgMEuCxAwAb7bZZsVHPvKR8p/DS0KkL37xi2Vw+NKXvrR4xSteUTz77LPlYG+2kzDpsMMOWyNEzLoPPPBA8e1vf7v4yU9+UmSgOMsOO+xQfPjDHx4ZIP75z38uLrzwwjKkzHbXX3/9IsHSn/70p/Lf99tvv+I973lPGV4uh2UlBIhp15tvvrn42te+VrZB1X5pn7hmiesJJ5ywhmvW/fKXv1zcfffdZd9Im+ezTz/9dLmdtM2pp55abLfddms0RULDBAj5329/+9vys1kSTh955JEjmy3Hcvnllw8Cpfq+8u8f+tCHyr6zHJaVECAu93a/4ooryuBo0lL10TygkGtG+t88l5UQIC5lu1ehYa7xuUfk3K+WNiHgL3/5y+Liiy8ufvOb/5gWtron5Vq02267zbOp7ZsAAQIECBAgQGAVCQgQV1Fj+6oECBAgQIAAgXkIrIQA8Zlnnik+/elPl1UeqQx573vfOwjxUl12/vnnl4HPP/7jPxYnnXTSIExKuHjuueeWFWhvfetbi6OOOqocyE+wl8qyr371q+V2Tj/99LIisVqGK4w22GCDYtNNNy1++tOfjg0QMxidUCHbTICZwCAVcll++MMfFl/4wheKBIwJEN/whjfMo5kX7HMlBIgPP/xwccEFF5TtdeyxxxYHHnhgWcUZ73vuuaf40pe+VP4s/WH//fcffMeYJ2xed911ixNPPLEc0M8Af0LjhMnf+973il122aWsJq2CnQTTZ511VvH73/++XHfLLbcsg+bf/e53EwPEhI3Z5nrrrVecfPLJxY477lgex/C+tt1227KPZZ15LyshQFwJ7T6pHRNS5xry/e9/f0HfnFf7r4QAcSnbPdfz3FOqB0lyjqYKMfeapgAxn811Keu++tWvLq9NeUBgOVWYz6uf2S8BAgQIECBAgMDSCggQl9bb3ggQIECAAAECq05gJQSI9913Xzkgn3DujDPOKDbaaKM12inVQKkGSWXZxz/+8eJVr3pV+fPqcxnkrQc4GeS/5JJLykqieoVZwsCEVAcddFCxxRZblFNZZt1xFYgJnT75yU+WA8qpbNt5553XOL477rijrIgbdRzz6nDLPUCM/+c///myOiiha8LX4alm8/OYxnb33Xcvw7tUdw5/7tBDDy2OPvroNYgTJidU/utf/1pWrFZViKlAStCbKU733Xffsi9VQfK4CsTs69JLLy0DyVHrpDrp7LPPLqtfh/c1rzbPfpd7gLgS2r2p/f793/+9+NSnPlVOk5t2T1+a97LcA8SlbvdUtF9zzTXFAQccUJ7z2X8eREnF+aQAMedyHk548MEHi7333rsMiPOggoUAAQIECBAgQIDAPAQEiPNQt08CBAgQIECAwCoSWAkB4r/+67+W7z7Mu+hSYVhfquqxVJMMBzUJmG6//fbi4IMPLqtE6su3vvWt4sorr1wjgBrV9AmIJgWIjzzySPGZz3ymDBs/+tGPllNmDi9VwJiKtgSZqXaZ97LcA8S0ZdOA/qh2yTSlCe1SOXjaaaeV77gcXhIAZKrZvNcyg/8JEMYtTQFi2jPHmGlrR4UOCZTPOeecsgI205guh6kNl3uAuBLafdK5Oxxsv+td7yoOOeSQeZ/q5f6Xe4A473Zvs/84Vg+rJBzOtb7pXarLovEdBAECBAgQIECAwForIEBca5vWFyNAgAABAgQILA+BlRAgZnA3Yc3LXvaykdNA5n1UqSrLdJSf+MQnik022aR8112qEvMuw3FBUaYYzDrbb7/92HcbppWaAsSmn7cdnF7KHrHcA8QEMXnP4XPPPTd4h2HdpwqA99lnn+L9739/WaFYVf1l3eFq1OHPprLx3nvvnTg1adZvChCzThVSj6qSrCrRclwf+9jHiq222mopm3jkvpZ7gLhS2n1cQ1YVrlWbV9XQ82745R4gzrvd216jq/N9VHXzvNvY/gkQIECAAAECBFafgABx9bW5b0yAAAECBAgQWFKBlRAgNoF885vfLK666qo13oHYZkC4eg9W3oN45plnFhtvvPHIXTUFhHnnXqraEhCNqkBscyxN37Hvny/3ALHp+6aSMNV/jz766BrvmWvTpk0VrdW+2wSICSwTXqfy8bDDDivftZmgO+HhZZddVvzqV78q3715xBFHrDEFa9P3W6yfL/cAsel7L5d2H3ecmRbzpptuKisPjznmmGXR5jnW5R4gzrvd21yjs07em5hzOxXH+eett95a5F27mT457z9N1enWW2/d9HX8nAABAgQIECBAgEAvAgLEXhhthAABAgQIECBAYJzASg8QM4h73nnnlRWHw9OXthkQbhM2xa0pQKyq3rLPUe9A/O1vf1u+Ey3Tak56v9ZS9tKVHiCm+vCrX/3qgurRNm3aZ4CYNktImPcn/uIXv1ijCVMRe/jhhxepVkrAsByWlR4gLqd2r7dnzu+c53/+85/LBwm22Wab5dDk5TGs9ABxsdu9zf2imio770vNQwL5TB4+yTsQ8wBB7kE5z0888cQiVdEWAgQIECBAgAABAostIEBcbGHbJ0CAAAECBAiscoGVHCBmoD6Vfz/5yU8WVHm1GRBuEza1CRAzcHz55ZeX02Juttlm5XSom2++edmzHn/88SJTZmaa1SwCxO4nXNo77Z4l7xbcYYcdBhtt06Z9BoiZevGOO+4o36WZ6VbXX3/9MkRIoPD8888Xu+66a3HCCScUG220Ufcv3sMWVnKAuJzafVRTjKqE7qHJetnESg4Ql6Ld29wvfv7zn5cPq+S+k+DwPe95T7HXXnsV66yzTpHK2C996UuDe4D3I/bSbW2EAAECBAgQIECgQUCAqIsQIECAAAECBAgsqsBKDRCr8PDHP/5xsd9++5UhzXCVV5sB4TZhU/CbKhCzTqoMM71d/pn3n2244YZlgPTMM88UG2ywQfnfUrkiQOzWnaswIe/EHFXp06ZN+wwQv/Od75RTlSYgPPnkk4tXv/rV5RdMoJBpdW+77bYy4EzQud5663X78j18eqUGiMut3etNkWksM5VtqhBTCf0P//APPbRWf5tYqQHiUrX7NPeLv/71r+W0ybnvDC+51ucekErkce/d7a9FbYkAAQIECBAgQIBAUQgQ9QICBAgQIECAAIFFFViJAWIq/lLtcffdd5cD9aPCmWkGhLu+A7FqoOzzuuuuK+65557iT3/6U/GKV7yieP3rX18cfPDBRd6n98QTT6wxzeqiNmzDxlfiFKZVSPvkk0+Ofa/gUgaICbFTkZRpdBMe7rHHHmuoV33wscceW+M9jfNs95UYIC63dh/VfnfddVfxxS9+sXwPXiqQM33tclpWYoC4lO3e1/0i0yrffPPNxRvf+MayQtFCgAABAgQIECBAYDEFBIiLqWvbBAgQIECAAAECxUoLEOvh4SmnnFIGdfUl61188cXFAw88ULz73e8u3vKWtyxY5/vf/365zvbbb18O+idIHLW0qUCc1JUyfWmqk/LerDPPPHNZTGe50gLE4TDhiCOOKI488shy6sD6Ur2PMtWfH/vYx4qtttpqwTqZUjbTzb7tbW8rtzNuSej73e9+d+x61ZSGVbtusskmCzZ17bXXFv/2b/9W7LvvvsX73//+uV9xVlqAuBzbvd6Iw0Hy+973vmX5/ruVFiAudbu3CRB///vfF2eddVaRCsTTTz+92HbbbRecz22rm+d+IXAABAgQIECAAAECa4WAAHGtaEZfggABAgQIECCwfAVWUoCYUCgDtAlk8o7BU089tXzn4Ljly1/+cnH77beXFYDHHnvsgtW+9a1vle+u23333csKsuEpUIdX7hogLsd3o62kADHVnBdddFH5rstMG5jKnnFtlXcPnn322eVUkqeddlqx0047rdHumVo070986KGHGqcZbAoQ+6x2XKorxEoKEJdru9fb6gc/+EH5IMI222xTBkvLYara+jGupABxHu3eJkDMcX3qU58q32ebqvfddtttwWmrAnGprmT2Q4AAAQIECBAgEAEBon5AgAABAgQIECCwqAIrJUB84YUXyuDw+uuvLzbddNNyKtBJ4WHQ7rvvvnLq0AzsZ/31119/YJkKxYRSP/zhD4t3vetdxSGHHDLWuUuAWL3DK8FVAs+dd955Uduz7cZXSoDY9K7L+vdNP0mFYd5NmDY95phjyvdPVkumkT3nnHPK91N+9KMfLfvGuKUpQExF0ic/+ckioWUChV122WWNTaXNzz///OKRRx5prHZs225d11spAeJybvfhNhhu46brSNe26/L5lRIgzqvd2wSI8b/mmmuKm266qZyuOO+zHX6QoXoHYqY0zjsQ999//y5N5rMECBAgQIAAAQIEGgUEiI1EViBAgAABAgQIEOgisBICxIRCea9g3nuYaSIz3WgqEJuWp556qpw69Ne//nVx4IEHlkFh3k2W8Oi2224rUi2SUDFTXU7a3iwBYgbCs48bb7yxePbZZ4s3velNxXHHHbdGmNV0/Iv585UQICacSZtnutFMAXrCCSe0erdcQuGEw2nrfGavvfYq3RMS5D11ac9RAUDduylATL+84oorynZOmD3cL3PsCbu/8Y1vlFPspjJtUli5mG09vO2VECAu93Yf9nz44YeLCy64oNh4442LM844Y1lMTzyqL62EAHGe7d42QMy9JPeU3FuGp1IePvYtttiivKdsuOGGS3Va2w8BAgQIECBAgMAqFRAgrtKG97UJECBAgAABAkslsBICxOpdcwnl8p7CdddddyxPBvLzXsRq8DbVXwmTMkCcQClhTgK9/HuqR/7pn/6peOMb3ziRu22AmEHl7CtVbtl+lgRXhx12WHHUUUeNnXZzqdp6jeDjqAMXdbc7X39b5+3fcMMNxde//vXSMEHvuGlLs6MEgscff3y5zwR7X/va18rwLv8/bZ62T6VgKk9f+cpXlmHflltuOfEYmwLEfHi4Ymr4ODPdYUKF7DfVSPvss09njz42sBICxJXQ7mmL9KX0kfvvv7849NBDi6OPPrqPJlqUbayEAHGe7d42QEzjpLo5DyJU53euL9W1Jf8/1cg77LDDorSjjRIgQIAAAQIECBAYFhAg6g8ECBAgQIAAAQKLKrASAsTqXXNVKDcJJBWKZ555ZlkRVC2PP/54cfXVVxc//vGPy0HfBFGpBnvnO99ZviNveIrLUdtuGyD+4Q9/KM4666yyOiXHseeeexYHHXRQGVgtt2UlVCDmfZfXXXddK7rXve51xUknnTRYN1WmGehPKJGqoQSJCZ8TNL797W9v1SZtAsTsMH0qFbI333zzGvvKO9JSpdQUVLb6gj2ttBICxJXS7tV1aZ111mmcDren5pt5MyshQJxnu08TIKYR6veUaa8tMzekDxIgQIAAAQIECBAYEhAg6g4ECBAgQIAAAQKLKrASAsRFBVilG18JAeIqbZpF/dorIUBcVIBVuvGVECCu0qbxtQkQIECAAAECBAjMLCBAnJnOBwkQIECAAAECBNoICBDbKK196wgQ1742bfONBIhtlNa+dQSIa1+b+kYECBAgQIAAAQIEBIj6AAECBAgQIECAwKIKLHaA+NkzX1FstfGLFvU72Pj0Aj856Z+K55745fQfbPmJPt6B2HJXVptCQIA4BdZatOpiBoivWf9VxfdO/P/WIi1fhQABAgQIECBAgMDKEBAgrox2cpQECBAgQIAAgRUrcO19zxX/51XPLsrx773dOsX//V/WW5Rt22g3gScvPq948pLPdNvImE9veNTRxZb/9X9dlG3baDeBv37/fyz+9pP/t9tGxnz6pTv8D8XL9vx/FmXbNtpN4OPfPLv4/MPf7LaRMZ/+P974weITex69KNu2UQIECBAgQIAAAQIExgsIEPUOAgQIECBAgACBRRd4+FfPF0//5YXe97PP9i/ufZs22J/As488WDz/9FP9bfA/t7Te6/brfZs22J/A83/8TvHC337f3waLonjRSzcp1tlon163aWP9Ctz8+A/63WBRFBuv+4pi70136H27NkiAAAECBAgQIECAQLOAALHZyBoECBAgQIAAAQIECBAgQIAAAQIECBAgQIAAAQIEVo2AAHHVNLUvSoAAAQIECBAgQIAAAQIECBAgQIAAAQIECBAgQKBZQIDYbGQNAgQIECBAgAABAgQIECBAgAABAgQIECBAgAABAqtGQIC4apraFyVAgAABAgQIECBAgAABAgQIECBAgAABAgQIECDQLCBAbDayBgECBAgQIECAAAECBAgQIECAAAECBAgQIECAAIFVIyBAXDVN7YsSIECAAAECBAgQIECAAAECBAgQIECAAAECBAgQaBYQIDYbWYMAAQIECBAgQIAAAQIECBAgQIAAAQIECBAgQIDAqhEQIK6apvZFCRAgQIAAAQIECBAgQIAAAQIECBAgQIAAAQIECDQLCBCbjaxBgAABAgQIECBAgAABAgQIECBAgAABAgQIECBAYNUICBBXTVP7ogQIECBAgAABAgQIECBAgAABAgQIECBAgAABAgSaBQSIzUbWIECAAAECBAgQIECAAAECBAgQIECAAAECBAgQILBqBASIq6apfVECBAgQIECAAAECBAgQIECAAAECBAgQIECAAAECzQICxGYjaxAgQIAAAQIECBAgQIAAAQIECBAgQIAAAQIECBBYNQICxFXT1L4oAQIECBAgQIAAAQIECBAgQIAAAQIECBAgQIAAgWYBAWKzkTUIECBAgAABAgQIECBAgAABAgQIECBAgAABAgQIrBoBAeKqaWpflAABAgQIECBAgAABAgQIECBAgAABAgQIECBAgECzgACx2cgaBAgQIECAAAECBAgQIECAAAECBAgQIECAAAECBFaNgABx1TS1L0qAAAECBAgQIECAAAECBAgQIECAAAECBAgQIECgWUCA2GxkDQIECBAgQIAAAQIECBAgQIAAAQIECBAgQIAAAQKrRkCAuGqa2hclQIAAAQIECBAgQIAAAQIECBAgQIAAAQIECBAg0CwgQGw2sgYBAgQIECBAgAABAgQIECBAgAABAgQIECBAgACBVSMgQFw1Te2LEiBAgAABAgQIECBAgAABAgQIECBAgAABAgQIEGgWECA2G1mDAAECBAgQIECAAAECBAgQIECAAAECBAgQIECAwKoRECCumqb2RQkQIECAAAECBAgQIECAAAECBAgQIECAAAECBAg0CwgQm42sQYAAAQIECBAgQIAAAQIECBAgQIAAAQIECBAgQGDVCAgQV01T+6IECBAgQIAAAQIECBAgQIAAAQIECBAgQIAAAQIEmgUEiM1G1iBAgAABAgQIECBAgAABAgQIECBAgAABAgQIECCwagQEiKumqX1RAgQIECBAgAABAgQIECBAgAABAgQIECBAgAABAs0CAsRmI2sQIECAAAECBAgQIECAAAECBAgQIECAAAECBAgQWDUCAsRV09S+KAECBAgQIECAAAECBAgQIECAAAECBAgQIECAAIFmAQFis5E1CBAgQIAAAQIECBAgQIAAAQIECBAgQIAAAQIECKwaAQHiqmlqX5QAAQIECBAgQIAAAQIECBAgQIAAAQIECBAgQIBAs4AAsdnIGgQIECBAgAABAgQIECBAgAABAgQIECBAgAABAgRWjYAAcdU0tS9KgAABAgQIECBAgAABAgQIECBAgAABAgQIECBAoFlAgNhsZA0CBAgQIECAAAECBAgQIECAAAECBAgQIECAAAECq0ZAgLhqmtoXJUCAAAECBAgQIECAAAECBAgQIECAAAECBAgQINAsIEBsNrIGAQIECBAgQIAAAQIECBAgQIAAAQIECBAgQIAAgVUjIEBcNU3tixIgQIAAAQIECBAgQIAAAQIECBAgQIAAAQIECBBoFhAgNhtZgwABAgQIECBAgAABAgQIECBAgAABAgQIECBAgMCqERAgrpqm9kUJECBAgAABAgQIECBAgAABAgQIECBAgAABAgQINAsIEJuNrEGAAAECBAgQIECAAAECBAgQIECAAAECBAgQIEBg1QgIEFdNU/uiBAgQIECAAAECBAgQIECAAAECBAgQIECAAAECBJoFBIjNRtYgQIAAAQIECBAgQIAAAQIECBAgQIAAAQIECBAgsGoEBIirpql9UQIECBAgQIAAAQIECBAgQIAAAQIECBAgQIAAAQLNAgLEZiNrECBAgAABAgQIECBAgAABAgQIECBAgAABAgQIEFg1AgLEVdPUvigBAgQIECBAgAABAgQIECBAgAABAgQIECBAgACBZgH4dqnjAAAgAElEQVQBYrORNQgQIECAAAECBAgQIECAAAECBAgQIECAAAECBAisGgEB4qppal+UAAECBAgQIECAAAECBAgQIECAAAECBAgQIECAQLOAALHZyBoECBAgQIAAAQIECBAgQIAAAQIECBAgQIAAAQIEVo2AAHHVNLUvSoAAAQIECBAgQIAAAQIECBAgQIAAAQIECBAgQKBZQIDYbGQNAgQIECBAgAABAgQIECBAgAABAgQIECBAgAABAqtGQIC4apraFyVAgAABAgQIECBAgAABAgQIECBAgAABAgQIECDQLCBAbDayBgECBAgsgcD+++9f7uWuu+5agr3ZBQECBAgQWByBu+++u9zwfvvttzg7sFUCBAgQILAEAu5nS4BsFwQIECCw6ALuZ92I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5+9OwG3rCrvxP3dqoJingcRBBEnFAQVEQFBkUFUjEYUB0QFnGLaTtLRJN3pdP4Z2o6xh6RjDCAKqCiCoigiqOAsCg3iHEVFRWZkHoqi6v6fb9/axalb595zzl2rahf3vPt5Eso6e31rr3fte/dz+LHWrg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9n/NP8WGTz6xUjVlCBAgQIAAAQIECBAgQIAAAQLzV2CzDSOevOPC+OMXLI6tN5mYvwM1MgIFAgLEAryIECCW+WlNgAABApUEBIiVIJUhQIAAAQIECBAgQIAAAQIExkZgm00n4pQTN4oMFB0ECKwqIEAsuyMEiGV+WhMgQIBAJQEBYiVIZQgQIECAAAECBAgQIECAAIGxEjh8z0XxZ0ctHqsxGyyBYQQEiMMozXyOALHMT2sCBAgQqCQgQKwEqQwBAgQIECBAgAABAgQIECAwVgJbbjwR5/zHjcZqzAZLYBgBAeIwSgLEMiWtCRAgQGCNCwgQ1zixDggQIECAAAECBAgQIECAAIF5KvCl/7zxPB2ZYRGYu4AAce522dIKxDI/rQkQIECgkoAAsRKkMgQIECBAgAABAgQIECBAgMDYCQgQx27KDXgIAQHiEEiznCJALPPTmgABAgQqCQgQK0EqQ4AAAQIECBAgQIAAAQIECIydgABx7KbcgIcQECAOgSRALEPSmgABAgTWvIAAcc0b64EAAQIECBAgQIAAAQIECBCYnwICxPk5r0ZVJiBALPOzArHMT2sCBAgQqCQgQKwEqQwBAgQIECBAgAABAgQIECAwdgICxLGbcgMeQkCAOATSLKcIEMv8tCZAgACBSgICxEqQyhAgQIAAAQIECBAgQIAAAQJjJyBAHLspN+AhBASIQyAJEMuQtCZAgACBNS8gQFzzxnogQIAAAQIECBAgQIAAAQIE5qeAAHF+zqtRlQkIEMv8rEAs89OaAAECBCoJCBArQSpDgAABAgQIECBAgAABAgQIjJ2AAHHsptyAhxAQIA6BNMspAsQyP60JECBAoJKAALESpDIECBAgQIAAAQIECBAgQIDA2AkIEMduyg14CAEB4hBIAsQyJK0JECBAYM0LCBDXvLEeCBAgQIAAAQIECBAgQIAAgfkpIECcn/NqVGUCAsQyPysQy/y0JkCAAIFKAgLESpDKECBAgAABAgQIECBAgAABAmMnIEAcuyk34CEEBIhDIM1yigCxzE9rAgQIEKgkIECsBKkMAQIECBAgQIAAAQIECBAgUCwwOflQiYmJ2cs1p+b/W3HegNOLr61fAQHiGmFV9GEuIEAsm0ABYpmf1gQIECBQSUCAWAlSGQIECBAgQIAAAQIECBAgQGBOAm0Q2BsY9uSCq9TsyRfb3HDl5xk+tiFie96gELLfBa9sO8RoBIhDIDll7AQEiGVTLkAs89OaAAECBCoJCBArQSpDgAABAgQIECBAgAABAgQIjCSwcrXhxGRMrBYHTpWaHiTOFCz2dtzWnUt42NYZNkQUII405U4eEwEBYtlECxDL/LQmQIAAgUoCAsRKkMoQIECAAAECBAgQIECAAAECQwnMtopweoFmVeHE6kHiUB2VnjREWilALEXWfj4KCBDLZlWAWOanNQECBAhUEhAgVoJUhgABAgQIECBAgAABAgQIEBgoMNPqwEOevCgOfuKi2PNRC+PqG5fFOz96f1Or3zsRd3/kgnjtgevHHo9aGBstntq2dOmyiN/cujw+ednS+Nx3H2xCxzxef95Z4WoAACAASURBVND68cpnrRfrLRx4ac0JV1yzLN5x5oq+H3q94oyNBYjDuTprvAQEiGXzLUAs89OaAAECBCoJCBArQSpDgAABAgQIECBAgAABAgQIDBToXdSXoeERey6KJzxyYWyywUPvL1wlxFuxXLENBJ+/16I48Tnrx5YbTzTbmy5ZOhUyLl4vYsFExAMPRpz97aXxga880FzLq/dfL17+zPVj0SwBYmaN2T6P8698MP7P55c0f25XP842KAHiwCl3whgKCBDLJl2AWOanNQECBAhUEhAgVoJUhgABAgQIECBAgAABAgQIEJhVoDc8PGyPRfH25y+Ojdaf2p70znujCfk2XrzqKsDlyyMWLJgqu8s2E/E3R28YO201EbfcPRmnfeWBuOCqB5vP9n/cwqbetptOxG33TMa7P7skvvPzZUPNyInPXT9e/sz14q77Vm0nQByKz0kEVhMQIJbdFALEMj+tCRAgQKCSgACxEqQyBAgQIECAAAECBAgQIECAwKwCvYFcrj7MlYQ/v2l5XHjV0vj6T5fFB960YeyyzYJVthFdPjm1sjCPdjvSrHPG1x+Ij35z6Sr9vWr/9eK4A9ePhQsiPnHZ0jjpS1OrEGc7Nlw/4n8fu2E89hEL4is/fjD+9typ1YfDHlYgDivlvHESECCWzbYAscxPawIECBCoJCBArASpDAECBAgQIECAAAECBAgQIDCrwIrdSJt3FvY7+gWIvaHjf3rB4njB3ovilrsm413nLYnv/mpZs3oxj6y59y4L4y9evDi22XSieQ/i/zx/SUyu6GymPtvQccmDEf984ZK4+IdTKxp7V0vONigBopuewOoCAsSyu0KAWOanNQECBAhUEhAgVoJUhgABAgQIECBAgAABAgQIEBgoMNu2oINWID5hhwWx89YL4v6lk3H5L5fFfdMWGB78xIXxR0duELmq8GPfWhqnfXXqhN4wsOk//3IimvP+xys3jD12WhDf+83y+OMP3bfa+YMGJEAcJOTzcRQQIJbNugCxzE9rAgQIEKgkIECsBKkMAQIECBAgQIAAAQIECBAgMFAgA7wM7/qtCOwbIPa8A3FQ8T96/uJ44VMXxR33zvwuw94w8cVPWxRvOmRxTExEvP+SB+Lcy1dsiTrs8sOIECAOmhWfj6OAALFs1gWIZX5aEyBAgEAlAQFiJUhlCBAgQIAAAQIECBAgQIAAgaEF2iAxG7Rh4kxbmDZFe0LHfvnec5+0KN5+xOLYZIOIL3z/wXj3Z6feZTh9xWPv//7HV28QT3v0wvjZDcvjjz9838oVjbOtkpw+QAHi0FPuxDESECCWTbYAscxPawIECBCoJCBArASpDAECBAgQIECAAAECBAgQIDCyQG8YOOgdiL3Fe9vtss1E/OVLNojHbLcgfnHT8vi7T90fv7plcvXwsCesPOTJU4FjbmN69reXNisQm8Cx55xhBiNAHEbJOeMmIEAsm3EBYpmf1gQIECBQSUCAWAlSGQIECBAgQIAAAQIECBAgQGBkgVEDxOb8nka94eHNd03G//rckvjOz5dNhYGTkzGR+5OuOHpXFv7dyzeI/R63MK69dTL+8uz74trfTTbhYf6/niYDxyNAHEjkhDEUECCWTboAscxPawIECBCoJCBArASpDAECBAgQIECAAAECBAgQIDCywCgB4vT3J+bqwf/vZRvE03ZdGPfcn+8xXBKfufLB5hpmCwP33W1hvPNFi2PzjSbi/CsfjP/z+f7bnQ4zGAHiMErOGTcBAWLZjAsQy/y0JkCAAIFKAgLESpDKECBAgAABAgQIECBAgAABAiMLjBQg9mwvOj08PO2rD8S5ly9d2f9q7zHs+Yv/8nuL47lPXhS33jUZ7zpvSXz3V8ua7U5737M47EAEiMNKOW+cBASIZbMtQCzz05oAAQIEKgkIECtBKkOAAAECBAgQIECAAAECBAiMLDBsgNgbCGZ4+EfPXxz5HsOlyyLOvnRpfPCrU+8wbI4VRdvtTpvViJkPTkTs/sgF8V9fukFst/lEXPLDB+PvP71i9eGI7z5suxIgjjzlGoyBgACxbJIFiGV+WhMgQIBAJQEBYiVIZQgQIECAAAECBAgQIECAAIGRBYYJENui7bsJ/+yoxXHoHoviwQwPv700PvCVnvCwzxX09pHB4wufuijuWRLxzxcuiYt/uGLL0xHffShAHHmqNRgjAQFi2WQLEMv8tCZAgACBSgICxEqQyhAgQIAAAQIECBAgQIAAAQIjCwwbILbh4Rufu378/jPWa/r55GVL45RLBoSHK5YfZvtdtpmIvzl6w9hpq4m49Opl8V8+fn9TZ7XtTkcYhRWII2A5dWwEBIhlUy1ALPPTmgABAgQqCQgQK0EqQ4AAAQIECBAgQIAAAQIECIwsMChAXL48YsGCqbK5ZWmuINx4ccSy5RFLphYP9j2mVic+EB/55tJ8tWFznPjc9ePlz1wvlj4YcfLFS+K8K1asPpzj9qVZU4A48pRrMAYCAsSySRYglvlpTYAAAQKVBASIlSCVIUCAAAECBAgQIECAAAECBEYWGCVAPGyPRfH25y+OjdYf3E2+G/Fj31oaH/zKA827D3PV4X/7/Q3iMdstiJ/dsDz++MP3xX0rFi9agTjY0xkERhEQII6itfq5AsQyP60JECBAoJKAALESpDIECBAgQIAAAQIECBAgQIDAyAKDwrvegHHk4rk96aDVhQNPmL1XKxDnMivazHcBAWLZDAsQy/y0JkCAAIFKAgLESpDKECBAgAABAgQIECBAgAABAtUFMmDMo30H4qgdzJYPDgovh+lLgDiMknPGTUCAWDbjAsQyP60JECBAoJKAALESpDIECBAgQIAAAQIECBAgQIDA3AQmp1YK5pFBYRsa5ssLm/cX5uf5h8nRg8SpWlMN23chNsFh/m1bf25X3bQSIBbgaTpvBQSIZVMrQCzz05oAAQIEKgkIECtBKkOAAAECBAgQIECAAAECBAiMnYAAceym3ICHEBAgDoE0yykCxDI/rQkQIECgkoAAsRKkMgQIECBAgAABAgQIECBAgMDYCQgQx27KDXgIAQHiEEgCxDIkrQkQIEBgzQsIENe8sR4IECBAgAABAgQIECBAgACB+SkgQJyf82pUZQICxDI/KxDL/LQmQIAAgUoCAsRKkMoQIECAAAECBAgQIECAAAECYycgQBy7KTfgIQQEiEMgzXKKALHMT2sCBAgQqCQgQKwEqQwBAgQIECBAgAABAgQIECAwdgICxLGbcgMeQkCAOASSALEMSWsCBAgQWPMCAsQ1b6wHAgQIECBAgAABAgQIECBAYH4KCBDn57waVZmAALHMzwrEMj+tCRAgQKCSgACxEqQyBAgQIECAAAECBAgQIECAwNgJCBDHbsoNeAgBAeIQSLOcIkAs89OaAAECBCoJCBArQSpDgAABAgQIECBAgAABAgQIjJ2AAHHsptyAhxAQIA6BJEAsQ9KaAAECBNa8gABxzRvrgQABAgQIECBAgAABAgQIEJifAgLE+TmvRlUmIEAs87MCscxPawIECBCoJCBArASpDAECBAgQIECAAAECBAgQIDB2AgLEsZtyAx5CQIA4BNIspwgQy/y0JkCAAIFKAgLESpDKECBAgAABAgQIECBAgAABAmMnIEAcuyk34CEEBIhDIAkQy5C0JkCAAIE1LyBAXPPGeiBAgAABAgQIECBAgAABAgTmp4AAcX7Oq1GVCQgQy/ysQCzz05oAAQIEKgkIECtBKkOAAAECBAgQIECAAAECBAiMnYAAceym3ICHEBAgDoE0yykCxDI/rQkQIECgkoAAsRKkMgQIECBAgAABAgQIECBAgMBYCWy58USc8x83GqsxGyyBYQQEiMMozXyOALHMT2sCBAgQqCQgQKwEqQwBAgQIECBAgAABAgQIECAwVgKH77ko/uyoxWM1ZoMlMIyAAHEYJQFimZLWBAgQILDGBQSIa5xYBwQIECBAgAABAgQIECBAgMA8E9hm04l4/xs3ik03mGcDMxwCFQQEiGWIViCW+WlNgAABApUEBIiVIJUhQIAAAQIECBAgQIAAAQIE5r3AZhtGPGnHhfGfXrA4ttpkYt6P1wAJzEVAgDgXtYfaCBDL/LQmQIAAgUoC++yzT1Pp8ssvr1RRGQIECBAgsPYFfEFd++Z6JECAAIH6Ap5n9U1VJECAAIG1L+B5VmYuQCzz05oAAQIEKgkIECtBKkOAAAECnQr4gtopv84JECBAoJKA51klSGUIECBAoFMBz7MyfgFimZ/WBAgQIFBJ4O8PeEYcs9HCStWUIUCAAAECBAgQIECAAAECBAjMX4EFm20eGz5pz9juj/48Fm69zfwdqJERKBAQIBbgRYQAscxPawIECBCoJCBArASpDAECBAgQIECAAAECBAgQIDA2Aou22TZ2PvkjsWDTzcZmzAZKYFgBAeKwUv3PEyCW+WlNgAABApUEBIiVIJUhQIAAAQIECBAgQIAAAQIExkpg08NeENu/86/GaswGS2AYAQHiMEoznyNALPPTmgABAgQqCQgQK0EqQ4AAAQIECBAgQIAAAQIECIyVwMIttopdz/7cWI3ZYAkMIyBAHEZJgFimpDUBAgQIrHEBAeIaJ9YBAQIECBAgQIAAAQIECBAgME8FHvuFS+fpyAyLwNwFBIhzt8uWViCW+WlNgAABApUEBIiVIJUhQIAAAQIECBAgQIAAAQIExk5AgDh2U27AQwgIEIdAmuUUAWKZn9YECBAgUElAgFgJUhkCBAgQIECAAAECBAgQIEBg7AQEiGM35QY8hIAAcQgkAWIZktYECBAgsOYFBIhr3lgPBAgQIECAAAECBAgQIECAwPwUECDOz3k1qjIBAWKZnxWIZX5aEyBAgEAlAQFiJUhlCBAgQIAAAQIECBAgQIAAgbETECCO3ZQb8BACAsQhkGY5RYBY5qc1AQIECFQSECBWglSGAAECBAgQIECAAAECBAgQGDsBAeLYTbkBDyEgQBwCSYBYhqQ1AQIECKx5AQHimjfWAwECBAgQIECAAAECBAgQIDA/BQSI83NejapMQIBY5mcFYpmf1gQIECBQSUCAWAlSGQIECBAgQIAAAQIECBAgQGDsBASIYzflBjyEgABxCKRZThEglvlpTYAAAQKVBASIlSCVIUCAAAECBAgQIECAAAECBMZOQIA4dlNuwEMICBCHQBIgliFpTYAAAQJrXkCAuOaN9UCAAAECBAgQIECAAAECBAjMTwEB4vycV6MqExAglvlZgVjmpzUBAgQIVBIQIFaCVIYAAQIECBAgQIAAAQIECBAYOwEB4thNuQEPISBAHAJpllMEiGV+WhMgQIBAJQEBYiVIZQgQIECAAAECBAgQIECAAIFKApMRkxExMTF7vcnJqXPy3DwGnF7p4lYpI0BcE6pqPtwFBIhlMyhALPPTmgABAgQqCQgQK0EqQ4AAAQIECBAgQIAAAQIECMxNYHIyJlekfyszw+bvMh9cNRWcygzbgHFaariiTSaJec7k5ERMZJVBQeQqVz1D7RlGJkCc25RrNb8FBIhl8ytALPPTmgABAgQqCQgQK0EqQ4AAAQIECBAgQIAAAQIECIwosCKsa3LA/ssHJycnHwoRm/RwWmjYr8dhz5vtaoesIUAcccqdPhYCAsSyaRYglvlpTYAAAQKVBASIlSCVIUCAAAECBAgQIECAAAECBIYTaMO5UbYpnVqPOFz9kc6dueQq4eUMpwkQh5wSp42VgACxbLoFiGV+WhMgQIBAJQEBYiVIZQgQIECAAAECBAgQIECAAIHhBNp3F/acvekhh8cmzz4kNthz73jg5z+N3/7Z26c+7bOV6Qa7Pzm2es0JscEee8WCjTZqVi9OLn0gll7767j9k2fFnRect3JF41ave1NsecxrY2K99Ya6tvuuvCx++87/sOLcwaGlAHEoVieNmYAAsWzCBYhlfloTIECAQCUBAWIlSGUIECBAgAABAgQIECBAgACBwQI9mVyGhpse9sLY4Am7x4JNNl0Z+q0S4mXYmMeKLU43O+JFsfWJfxALt9hqKlxcsiRicnlMLF4csWBhTD6wJG4/58y49YMnNc22fNXrYsujXx2xaOYAMUs37WMi7jj/U3HzP7978DhWnCFAHJrKiWMkIEAsm2wBYpmf1gQIECBQSUCAWAlSGQIECBAgQIAAAQIECBAgQGB2gZ6Vh5seemRs+x/eMbWCcHIylt15R0wsWi8WbLxxrBIgLl8esWBBU3f9nR8dO/zNP8Z6Oz4qlt16c9x62slx5+c/03y28f4HxbZ/+KexaNvtYtltv4sb//Fv4t7LLh1qRrY+4Q+akHHZXXfGjf/4t3HvZd+aatdnpeT0ggLEoYidNGYCAsSyCRcglvlpTYAAAQKVBASIlSCVIUCAAAECBAgQIECAAAECBGYXmLb6cOvj3xpLfv6zuPOi8+Oeb3wldn7/R2P9XXZdNUDsCfHa7UhzxeHvPvSBuO1jp6/S35avfF1s9drjY2Lhorjtkx+LW0/+vwNnZGLDjWKn//W+WLzb4+Pur34pbvi7v5xqM0R4mKcJEAcSO2EMBQSIZZMuQCzz05oAAQIEKgkIECtBKkOAAAECBAgQIECAAAECBAjMLjBtO9LpJ/cLECeXT8bEgonm1O3+5D/HZke+OB685ea48R/+Ou777v/LpC9iMvcgjdhw76fH9n/217Fom22b9yDe9D//vqeLqRrN0fPHNnTMrVBv/pf3xF0XX7TipMHvP8wTBYhuegKrCwgQy+4KAWKZn9YECBAgUElAgFgJUhkCBAgQIECAAAECBAgQIEBgsMAsK/v6BoiTkzGx4v2Hix+/e7ON6fL77497/9+3Y/K+e1fpb5ODDont/ujPY2KDDeO2sz4Uvzv95KnPe/vMvHHFKxVz9eGO//1/xwZ77BX3f/+7ce2fvGX18weMSIA4eMqdMX4CAsSyORcglvlpTYAAAQKVBASIlSCVIUCAAAECBAgQIECAAAECBIYTmCFE7LuFafMOxFwy2LNscIZetn37O2PzF74klt1x+0PvMmxWPU6tUJw6HlpZuPlRL4tt3vi2iImJuOXU98Udn/r49FMGjkeAOJDICWMoIEAsm3QBYpmf1gQIECBQSUCAWAlSGQIECBAgQIAAAQIECBAgQGB4gZXbmWaTqXRvxncgNp9Prjhtou/7CTd5zmGx3dvfEQs23iTu+uIFTYDYHNPDyp7/veO7/29s+NRnxJKr/z2u/ZO3Tq1ozHzxoUsaOB4B4kAiJ4yhgACxbNIFiGV+WhMgQIBAJQEBYiVIZQgQIECAAAECBAgQIECAAIE5CDy0InDGAHHFFqYri097l2Jua/qI//J3sf5jHhsP/OLquOHv/zIe+PU1K8LD3jTwob42PeTw2PYP/zQWbLhR3HbOmXHrqf86VX6WLVb7DU6AOIcp12TeCwgQy6ZYgFjmpzUBAgQIVBIQIFaCVIYAAQIECBAgQIAAAQIECBCYg8CIAWKzQjBXI06tWuwNDx+8+aa46X+/K+697FtT1zHL6sMd/uYfY+P9Doyl1/46rvuvfxpLf/ubFasPH6o9zGAEiMMoOWfcBASIZTMuQCzz05oAAQIEKgkIECtBKkOAAAECBAgQIECAAAECBAjMQWCEALEJBLOLqfBwYsON4pF//T+abUiX33N3s4rwjs+eu+IaJle87nDFyw97wsSNnvGs2P4d/zUWbr5F3HH+p+Lmf35302ZycjImpq92HDAiAeIcplyTeS8gQCybYgFimZ/WBAgQIFBJQIBYCVIZAgQIECBAgAABAgQIECBAYA4CowaIM4SHp58Sd3zq4w8Fgfmn3jCwJ0Dc/i/+JjZ97mHx4K23xI3/8Ndx33f/39RqxQwmV+SNww5EgDislPPGSUCAWDbbAsQyP60JECBAoJKAALESpDIECBAgQIAAAQIECBAgQIDAHASGCxB7VwfmysPt/uM7mxBwcumDcds5H4nfnXbyyr5XLlTMrU7zaMPDiYnYYPcnN+9LXLTdI+KuS74QN77rr1Y9Z8QRCBBHBHP6WAgIEMumWYBY5qc1AQIECFQSECBWglSGAAECBAgQIECAAAECBAgQmIPAEAFiW3XFisLt3/lXsenzjojJBx+M28/5aNz6wX+bvd+e1Yfbvv2dsfkLX9JseXrzv7wn7rr4ohVtH7qOUQYhQBxFy7njIiBALJtpAWKZn9YECBAgUElAgFgJUhkCBAgQIECAAAECBAgQIEBgDgKDA8TJiYmVO4tufeLbYouXvqLp5/ZzPx63vv+9s/aZKxfzyHcbrr/zo2OHv/nHWG/HR8W93/5GXPeX/2lF27mFh9lYgDiHKddk3gsIEMumWIBY5qc1AQIECFQSECBWglSGAAECBAgQIECAAAECBAgQmIPAgABx+fKIBQuaupsecnjkCsIFG28SsWxZLF+yZOb+Hlwat51zZtx25ukr32u49Ql/EFse/eqYXPpA3HLKe+OOz3xiRXsB4hwmThMCMwoIEMtuDgFimZ/WBAgQIFBJQIBYCVIZAgQIECBAgAABAgQIECBAYA4CsweIk8uXx0QbIB56ZGz7H94RCzbaaGA/k0uXxm1nfSh+d/rUuxFz1eEO/+1dsf6uj40lV/97XPsnb43J++6N5t2KecKK7VEHFp52ghWIo4o5fxwEBIhlsyxALPPT+mEqcP/998cHPvCBuOaaa+K1r31t7Lnnns1Ili1bFldffXWst956seuuuzZbCjgIEFg7AgLEteOsFwIECBAgQIAAAQIECBAgQKCPQM/7Cfv5TE4uX/HvCuf47wsH1I9Bnw+YNAGiu5rA6gICxLK7QoBY5rdGWt9xxx3x3ve+N26//faR6vcGYSM1HMOTZwoQf/jDH8YZZ5wRG2ywQbzxjW+MnXbaaQx1DJlANwICxG7c9UqAAAECBAgQIECAAAECBAhEDAzwVrzDcK4rBGerP7X2ce7bl+b8CRDdxQQEiLXvAQFibdEK9e666644/fTTI4PE3mPJkiWRwdfChQtjk002Wa2nl73sZfHEJz6xwhXM/xIzBYg33HBDnHLKKbHRRhvFCSecEFtsscUawfjIRz4SV111VRx++OFx6KGHrtbHoM/XyEUpOpJAG/TnvXTiiSfGzjvvvEr7QZ+P1NmYnCxAHJOJNkwCBAgQIECAAAECBAgQILDOCkxGk+PlkTuTNX+eXPHuwvzfU3+eWiw4wkrEycmH4sGpfUqn+ljl70eo18dPgLjO3lQurEMBKxDL8AWIZX5rtfUXv/jFuOiii+LRj350HH/88c0qOcfcBGYKEOdWbfRWgwLCQZ+P3qMWtQUGBYSDPq99PfOhngBxPsyiMRAgQIAAAQIECBAgQIAAAQJdCAgQu1DX57ouIEAsmyEBYpnfWm0tQKzHLUCsZzmulQYFhIM+H1e32cYtQHRXECBAgAABAgQIECBAgAABAgTmJiBAnJubVvNbQIBYNr8CxDK/tdp6lAAxw4svfOEL8b3vfa/Z9nS99daLXXfdNV74whfGDjvssPK62yAtt+7MVY2/+93vIvu59dZbm3O23XbbOOqoo+Lxj398PPDAA3HhhRfGFVdcEffee2+zlepjHvOYeNGLXjRSzR133LG5jt12262vX15TrrTMLT5zO9fcDiCv45BDDom99947FixYMLT70qVL45vf/GZ87WtfizvvvLNxeMITntBsHfrJT34yrrnmmuh9d+Svf/3reP/739+s7nzb294Wm2+++cC+Jicn4+c//3lccMEFcd1118WyZcv6es/2bstcVZpb0J566ql93305fdVp9vmrX/0qzj///Lj22mubPjfddNPYa6+9mrH1W5168803N/dEvucxXXL+HvnIR8aRRx7ZzMX0bReGHdcgoPa+zet68pOfHJ/97GfjF7/4RXPNm222WRx00EFxwAEHNNcz/ch74ctf/nJcdtllzb0w2zW3/aTBvvvuG5/+9Kcjx5z3zKte9apBlxm33XZbc3//6Ec/WrlVcD+f73//+/GhD32ob70c4/bbbz/r571b1i5fvjx+8IMfND9zN954Y1Mz77n02H///Zv7qD3afnN8ea/kz0j7s5jn7bnnnvGCF7ygMZ1+zKWfvOfyZ/u8886L3/zmNytXPi9evLgpP+zvmIHwPScIEEfRci4BAgQIECBAgAABAgQIECBA4CEBAaK7gcDqAgLEsrtCgFjmt1ZbDxsgZgj2wQ9+MO65554mSMp/4d++PzGDhpe//OVNqJJHGyBmCLX11lvHTTfd1Jy//vrrN4FNhkgZ2jz/+c+PK6+8sgnI8v2AGeJl/fy8fV/gox71qNVqbrnllk2Ik/1uuOGGq9Q85phjVl5HC5lBZl57hjntux4zaGr7espTntJcfxtizDYB9913XxPkXH311c1pabFo0aKmVtbOMWQoWhIg5rV94hOfiPYX0cYbb9zUzoA1Q7q0ef3rX9+EL3k9GeDlPzNAyzFmQJWB7jbbbBPPeMYzmrBsps8zaEvHNL/kkkuasCuPts+77767CeW22267eMMb3tDMZ3v8+Mc/jo9+9KPNfE+/JzI4POKII+K5z33uyhBxlHEN+iFo79u8rgymM8zKsDPHmUZ5PP3pT4+jjz56lRAxz817Ie/JHHda5vlp2++a237y/aB5v7e1M3B7zWteM+tl/uQnP4mPfexjTe1+fR188MGNUc5t/qx84xvfaO6dbJdWGbDnPOyxxx5NADjb5xmi5jHdOE3yaH/uHvvYxzb3Zv7c5NEGiBmm5/jTJU3yyOvOI/8jgbzf2jYl/eR4HnzwwcYyj94Qe5TfMYPuj97PBYijaDmXAAECBAgQIECAAAECBAgQIPCQgADR3UBgdQEBYtldIUAs81urrYcJEG+//fY4+eSTm3AqA48MnTIoy9Amw6lctZRh1Zvf/OYmxOndyjPDiAz1+EEcvgAAIABJREFUnvjEJzYBRYYSp59+evzyl79sxpnByKtf/eomSMjPs48M6DJQyRVfuSoq/362mvnZ2Wef3YQhWS+vI68njwz2cvXfb3/729h9992ba2kDkvy7M844o+kzx5QrGAe9qPjiiy9uQrYMU3rHlQHNOeecExmq5VESIF5++eXNeLbYYos47rjjIldX5pHhVfaRoWuu7svVnb2ryQa943C2z3NVaYaBGZQde+yxscsuuzR95nydeeaZ8dOf/jT222+/eOlLX9oYZVB3yimnNK7Pe97zIlfATb8nMlR805ve1ASaecx1XP1+INr7Nq8lg7jDDjussch78tJLL43PfOYzzZ8zGN5nn32aEnmfnHbaac29l2PJlXBteJr3zllnndWE3G984xtXXnPbT7Z/3OMe16yszHsrA9feQG36NWbAfdJJJzXB3fS+MiDMvtIw7++8z9tj0Balgz5v788MkPMebAPfDE5z7BkQ5urfAw88sOmyd+VjzlP+LGYom0cG0vnzkdeZYWkG7e1R0s8jHvGIePGLX9zc161jjmuU3zGj/JIUII6i5VwCBAgQIECAAAECBAgQIECAwEMCAkR3A4HVBQSIZXeFALHMb622HiZA/NznPtcEhb2BXnuRGWp94AMfaMKGNqzpDft+//d/vwlQeo/cmjO31czVUtMDlDwvt5bMAK13ddKgmhnUZGCTAUkGQxkI5tGGVrnCqg04e68lVxLmirQ27MqtImc6cjXe+973vrjlllv6XneGlRmCXH/99UUBYm6Pmts7ZuDZG9rkdeVqyhxnhnVvfetbVwal+dlcA8Q2DMyVoBlYPulJT1qFIP8+x5VhWxvOZsCbAWIGbrkta4ad7ZFzlaFtrijrDVLnOq5+89HetxlMv+51r1tllWGGUueee24TJPYGre29kFvkTg9fs02u+vzOd74Tz3nOc5ptO/No+9l5553jhBNOmDU07L3O9mcmVxHm9fUGvXle9pP9ZVj3lre8pVlpmMeggHC2z/O+zHsjfyZ7g9v2unIb1QwEMyjMkDQD0DZAzFW92aZ3hWmafPjDH27OyZA4/+OBPGr3kzVH/R0zyi9JAeIoWs4lQIAAAQIECBAgQIAAAQIECDwkIEB0NxBYXUCAWHZXCBDL/NZq60EBYhvcZRiU2xhmYDP9aGs885nPbIK13rCvN0Bq2+WKxve+973NNoYnnnhiZDjTe/SGGhlO5fvXBtXM9rnqLN9LmO9ty1V0uQItA5NcFZjvket9T1zbX2/dDEBzy8+Zjnw/YAZjGZpND++yzUzXOJd3IM50DbMFSHMNENvry9WjOa5chdh79LsHcg7/9V//tXkHZG4TmtuFDlq9OduNPSg4m+mem2kr0TakzmCufe9krrD87ne/26x+a1fg9bvvcqVh3usZ+vW+A3HQlqVtrVy12QbJ01fu9f4MpF+G0hlMtu/uHOQw2+e5ijTvgdymtL3+3vG1bTNgzCA4VwK2P2vT34fZtus3/tr9zOV3zCi/JAWIo2g5lwABAgQIECBAgAABAgQIECDwkIAA0d1AYHUBAWLZXSFALPNbq60HBYht6JCB0aCjDXMGhX2DQpI21MhVbW34M6hmXtv0MCT/rt9KuOnjyGAptwXtXWXVb6yDwpaaAWKGnxnUfPWrX40bb7xx5bv32uvKFZPTw9e5Boi921gOmuM2EO59Z2L+OUPeXDGZ7+LLMGz6iru27lzG1e+aBgV70++xXOmXK2WvueaaQUNcZeXroH76FRsUkGebDM/zenI71dw2tH1/6KCfjdk+791udbZB9t47g+7pfuOv3c9cfscMnMSeEwSIo2g5lwABAgQIECBAgAABAgQIECDwkIAA0d1AYHUBAWLZXSFALPNbq62HDRDzX/Lnaq6FCxfOeH259WW+I29Q2DcoJKkVIGZIkysdM9DptxKyHciwIdGgsKVWgJhbiuZ7IHN71QzicsvNdlXgAw88EPkOvZyH2gFi1py++nD6ZOcK03YVagaHudIvt5/MdyHm/84j6+TWq/lOyQwW22Ou4+p3ww2as9kCxHwH5kwBZ/a10047xStf+cpYvHjxnFYgtis6s1a/FbbtePoFvoN+NoYJEHNs7Xs++9nluF71qlc17yAcdE/PFiDW6qcd0yi/Y0b5JSlAHEXLuQQIECBAgAABAgQIECBAgACBhwQEiO4GAqsLCBDL7goBYpnfWm09bICY4dhsYUjvRa8rAWJe0zArENsg59nPfnYcddRRM/oPCltqBYjt++B23XXX5v15vWHQmtjCdNC4hrkhc1vMDBFz1WT+As2wcJtttmneq9e+H3Gu4+rXf0mAOFuYPL2vQf30u7ZhViDOtHVujQBxpm1d+13roLmfLUCs1c+gMQ9z/812jgCxVFB7AgQIECBAgAABAgQIECBAYFwFBIjjOvPGPZuAALHs/hAglvmt1daDAsT2fW7XXXddDHpHYHvhXQWIF154YXzpS19a4+9AzC0gc2vVNhgbNO5R3oE409aWbR9rIkBs3xe44YYb9n23Y78bMuc4rzXfB5nteo+77rorTj311Mh7pn3fYMm4+vU/KNhr31fZzlW+37F9H+agoLi3v0H99Lu2rt6BeNlll8XZZ58dj3zkI5vgdrZViO11zyVArN3PXH7HjPJLUoA4ipZzCRAgQIAAAQIECBAgQIAAAQIPCQgQ3Q0EVhcQIJbdFQLEMr+12npQgJgX84lPfCK+/e1vx8477xwnnHDCaoHRsmXLmhVn7faXazpA7Bdk3nPPPc1qw1wF14ZWee2XX375ylAlV1DmNqy9R24T+sEPfjAyaMrQZfvtt5/R/+677473ve99ccstt0Ru5bnvvvuucu6dd94Z//Zv/9Z83rvKbZQAsdeu9914bUft9dbcwrQd18033xyHHnpoHHbYYTExMbHK2PK68u9y+8s8Lr744vj85z/fvPfwuOOOW21r2+nbc5aMq9+EtPdtv/5zK9Xzzz+/eX/k4x73uHj961/fbFn69a9/Pc4777zYcsstm7neeuutVymd7TL8zLCxHf9cAsQs2q62zG19816YvvXvd77znebnKt/N+Ja3vGXlfTloNd5sn99www1x0kknNT+L+TPy9Kc/fTW6DOvSot3CdS4B4proZ9TfMaP8khQgjqLlXAIECBAgQIAAAQIECBAgQIDAQwICRHcDgdUFBIhld4UAscxvrbYeJkDMlWSnnHJKZEi35557NuFEBm55ZOByzjnnNO/rO/roo+OpT33qGn8H4uabbx7HHnts7LLLLs015PaZeQ1XXnllEwplOJQhUR69weL0a8+wMVel3XbbbXHQQQc17+ybHpxNn4wMoT7zmc80IeoxxxzTvA8w27QOP/7xj5smcw0QM8T66Ec/Gt/97nebMDPDrxzT8uXLm+1BP/3pTzdjSv+Z3oGYwWYGnNPH0oZ6/T5vx7VgwYJmG9f99tsv8s95Pddcc02ceeaZzWrD448/vrmeNhRN+97zc+zXXntt45qBaoaLGaKVjKvfD0R732Ywd8QRRzTz117vFVdc0dwP2We+y3Dvvfdeea9mwHbTTTc1YfhrXvOalfdJrpDM0DGDvQxR8//ymGuAmGFs9pX3xcEHH9yEshna5TXlOyzPOuusJuibHkS3AWGvXe/4Z/s8a5977rlx6aWXNqsPe+/PvH8yLMygLlco5n2V99BcAsQ10c+ov2NG+SUpQBxFy7kECBAgQIAAAQIECBAgQIAAgYcEBIjuBgKrCwgQy+4KAWKZ31ptPUyAmBf0gx/8ID7+8Y834WCGNrnasF2xlf/MkCgDiwzW1vQKxFxFmCup8p95LfnnDLLyz3kNbWDUQuaKqVxlmEFhe+25ajKDuOnXPgg/+0mHq666qjk1Q5hFixY1tXJ1Xv45V/TNNUDMmhnA5RagWTOPDJ4efPDB5lo322yzJnjKP+dq0N12223lJberLfOzDJAyKMoArw17Z/s8PTIY/da3vtXUzjY5nhxv+qbbkUceGbn9ZwaTec7Xvva1uOCCCyLbtuf3uuYKuAyV29V3cx1Xvzlp79vsN68xjXqvN9tM77+1Pf300yODuBxHu9ow5yyvvQ3X2u1p5xogZl8ZFH7sYx9r/PL6ck5az+z7Wc96VhO+9q5OzGvIoDd/3vKcvMcPPPDAOOSQQxqGQZ/nvZHh5I9+9KPm/Owz+86ANH8u0+sVr3hF7LHHHs3ncwkQs13tfkb9HTPo57T3cwHiKFrOJUCAAAECBAgQIECAAAECBAhMCSzcYqvY9ezP4SBAYJqAALHslhAglvmt1dbDBoh5URnA5XsGM5xot7Tcdtttm3AjQ7tcAZbHmg4Qc2vP7CO30cwgKI8dd9yxWUHYG6j1Qub5F110URP85aqwDGf6Xfsw+BkCffOb32wCtFwplgFNbpWZ/bd9lASIvdYZ8GR/GQQ97WlPa1az5WrAX/7yl/GiF72oWXnXHhku5daZuQIt2zzhCU9oVmq2244O+jxDwXwfYoaCuSIsz8+x7brrrs3Ydthhh9V4rr/++mblXl5P9jnItb2HRhlXvznpDfYy1MzwMwPKvOYMWdPlgAMOWG3r0Pb+nH4v5KrWPH///fdfub1nnlsSIPb7mcmwMEPKDGPzXu234vX2229v5jjf45hH2vfO86DPc7VhrmDNn49cCdkGwhny52rNdnVu1p5rgJhta/bTzvGwv2OG+TltzxEgjqLlXAIECBAgQIAAAQIECBAgQIDAlMCmh70gtn/nX+EgQGCagACx7JYQIJb5ad1HYFAoCW28BEqDvfHSGu/RChDHe/6NngABAgQIECBAgAABAgQIEBhdYNE228bOJ38kFmy62eiNtSAwzwUEiGUTLEAs89NagOgeGCAgQHSLDCsgQBxWynkECBAgQIAAAQIECBAgQIDAuAss2Gzz2GD3PWL7P/nPsXCrrcedw/gJ9BUQIJbdGALEMj+tBYjuAQGie6CSwD777NNUyneAOggQIECAwMNVwBfUh+vMuW4CBAgQ6BXwPHM/ECBAgMB8EPA8K5tFAWKZn9YCRPeAANE9UElAgFgJUhkCBAgQ6FTAF9RO+XVOgAABApUEPM8qQSpDgAABAp0KeJ6V8QsQy/y0FiC6BwSI7oFKAv/0JzvGic+7rlI1ZQgQIECAAAECBAgQIECAwDoisN42sXDLZ8Xip5wUE4t3WEcuymUQIEBg/gsIEMvmWIBY5qc1AQIECFQSECBWglSGAAECBAgQIECAAAECBNZJgYkNdoqNDroqYr2t1snrc1EECBCYbwICxLIZFSCW+RW1/shHPhJXXXVVHH744XHooYc2tb74xS/GRRddFK997Wtjzz33LKo/Lo1vvfXWuPbaa2O33XaLTTbZZF4P+/vf/3586EMfikc/+tFx/PHHxwYbbDCn8d5///3xgQ98IK655ppV7rVf//rX8f73v7+p+7a3vS0233zzOdXXaM0ILFu2LK6++upYb731Ytddd42JiYk101FHVQWIHcHrlgABAgQIECBAgAABAgTWmsCinV4Xi/c6ba31pyMCBAiMs4AAsWz2BYhlfkWtBYhFfE3jJUuWNEHYL3/5y3jqU58ar3rVq8qLrsMVBIjr8OSshUv74Q9/GGeccUYT8L7xjW+MnXbaaS30uva6ECCuPWs9ESBAgAABAgQIECBAgEA3AhPrbx8bHXZDN53rlQABAmMmIEAsm3ABYplfUeuZAsSLL744TjjhhGZFnWN2gcnJyfj0pz8dl156aRxxxBHx3Oc+d16TCRC7nd6uV2jecMMNccopp8RGG23U/I7YYostugWp3LsAsTKocgQIECBAgAABAgQIECCwTgps/MLJdfK6XBQBAgTmm4AAsWxGBYhlfkWtZwoQv/rVr8aJJ54YO++8c1F9jeefgACx2zntOkDsdvRrvncB4po31gMBAgQIECBAgAABAgQIdC8gQOx+DlwBAQLjISBALJtnAWKZX1FrAWIR31g2FiB2O+0CxDXrL0Bcs76qEyBAgAABAgQIECBAgMC6ISBAXDfmwVUQIDD/BQSIZXMsQCzzK2o9U4D4rW99K9761rfGNttss7L+HXfcEV/4whfie9/7Xtx///2x3nrrxa677hovfOELY4cddlh5Xn6W7wS85ppr4tWvfnX87ne/i1zReN9998Vxxx0XT37yk5tzc+vPn//853HBBRfEddddF8uWLWveq/akJz2p2Qp0yy237Du266+/Pj772c/GL37xi1i+fHlsvvnmceCBB8ajHvWo+OAHPxiPeMQj4vjjj29qtcfSpUvjm9/8ZnzjG9+IHEf2vemmm8Zee+0Vhx9++CrntgHZINjXvva1seeeezan9XNs2+c1fve7343cFvbmm2+ete9s0/af1/ayl70sLrroorjiiivi3nvvbcyzzxe84AWx2WabrXaJ2dcPfvCD+OIXvxg33nhj83n6HHDAAbH//vs37Yc9+jmnVdbI8T760Y9ezTldf/WrX8X5558f1157bTOnMzn33ie9lrMFZP3umZnuw9nGmT7pmuPJ+7G9n/J60/Wggw5qzBYuXLjK/f/e9763uffzetP58ssvj0WLFq3yLsBR5yDH9OMf/7iZs9/+9rfN/dHv56C95n7j6vXLz3Pucg7yvZx57+c4HvnIR8aRRx7ZbEs8MTGxssxsdduT8nraFcmDAsz0Sdurrroq7rrrrqavbbfdNg455JDYe++9Y8GCBav9rshtUbP+Aw88EJ/73Ocahzy23nrrZo7yZ6H3mtsCw/5OGvaez/MEiKNoOZcAAQIECBAgQIAAAQIEHq4CAsSH68y5bgIEHm4CAsSyGRMglvkVtZ4t+OotnKFBhnP33HNPE24sXrw4lixZsjJIfPnLX96EA3n0BkMZAt52220rS7VBRwY1F154YXzlK19pApN8n1oGQRmSZeCR//uVr3xlPPGJT1xlfBnafPzjH2/6yEAhw6kMJrNNhhTZ10477bRKsHXrrbc2137TTTc1Qcomm2zS9JnhRv4zQ9DXv/71seGGGzZ9/eQnP4lPfOITfV3bMWedN7zhDfH4xz++OW8mxzz/7LPPbkLXvN6NN964uYa77767CdfSJ+tk6NkebYCY48k2ed3pkUf65DH9mvPvsl5ed/sLKW3yaMf52Mc+tgm+2nHOduNk4JnXna7TnXMMeR9MDxDT8pJLLmnmNY/pY91uu+2asWYoNP0+GSZAnD6+tn7vPZPzmNc16GhDs7ymvD8y9Ou9l7L905/+9Dj66KNXhogZVmWAmHOXhumaR2+4Nuoc5PkZ9GWw3c8sx5hmuZXwD3/4wya0TPuf/vSnzXXlz8f666/fhJ153/fOQe/PVe99e8wxx6z8Wc0+v/71rzc/h/2O1jZt3vSmN8X2228fswWIGQTmz1r+HLY/aznGvOa8nqc85SmRvyvy90fvPZA1M9jM/yigdcg22TbrTL/mPGeU30mD7ofezwWIo2g5lwABAgQIECBAgAABAgQergICxIfrzLluAgQebgICxLIZEyCW+RW1HiZAvP322+Pkk09uQoFcGZirs3IVUYYuX/7yl5vVRrlS8c1vfnMTwvQGiPkv//P8/fbbrwlacrVWBoXf+c53mrArg4QMaXJVXQZVGVjlKscMNLJW1swgLY8MbE466aQmUMvzM4jImnkdGbplvey7N9jKACLHmMFLb5usl6sBc6VkBkgvetGLmuuc7cjz3v/+9zfnH3rooXHYYYetXBXVzzEDkwyHcvVlrgI89thjY5dddmm6yOvMgC6ve8cdd2xWX2VYlEfvCshcNZarODPoyiMDljPOOKMJTV/zmtc0gUx75ArHDO9yNWgGcm1Ql9d72mmnNW5HHXVUs1pztqOd71tuuWVo56yXIelHP/rRJqDtHWuGUGeeeWYTeuV98NKXvrRxG3UFYq72S7MtttiiWcmabnnkPXPOOefElVde2YRQufp00ErLNkDM6zj44IObucw2eS9deuml8ZnPfKb5c95j++yzT9NPGyCmT953+bOQ/nmP532c/xx1DnKFYN5T2XeO6TGPeUzTV6/Z9DHNFuD11svQLQPGHGOOJcf8pS99qbkv3vKWt/Rdwdp7X+QK4rxvcp7SIQPVPGbqPwO/HEuuHtx9992b0K8NvvPv8r7N3yH5c5arlqffA+mXqw3z8/xz77xOD6tH/Z00yi9JAeIoWs4lQIAAAQIECBAgQIAAgYergADx4TpzrpsAgYebgACxbMYEiGV+Ra2HCRBzS8EMCvfdd99mS83erQTzX/JnCJfBVhu29AZD04O2vNgMv0455ZQmaOgXaGXo96EPfSh+9KMfNdtuvuQlL2nGeNlllzUBUoaV/QKQDH4++clPrhIgZl8ZSOZ1ZjDRhpEtWq6+Ou+885rAIwOc3i0re2Hzms4666xmK9J+q//6OWYAl4Fnrlh73etet9pqyjZwye1bf+/3fq8Zax5tgJirE3PVVxsE5mcZSn74wx9uznne857XhFh5tH3lOLNNBo+9R1pmgJN//8Y3vnHWVYityfRgs603k3POaY4lHXMb2t4j/z5D6AzKMhTOORw1QMwtaH/zm980c9UbnGY/ufItrTPYnr71br8fkDZAzIAt56Z33tP43HPPbYLE3vCuDRDvvPPOVQK1tv5c5iADx89//vNNUJuha+/PVm4Fm4FcrnZ829ve1oTQecwWILarFHM1Yt5PvfXyPnzf+97XhHgnnHBCM7aZjvy5OfXUU5u+pq/EnKn/NuDNn7H2PyborX/11Vc3qxMzfG1XMw76XdEaZJs0yPA4j1F/J43yS1KAOIqWcwkQIECAAAECBAgQIEDg4SogQHy4zpzrJkDg4SYgQCybMQFimV9R60EBYvsv+DM0yO0hp28pmp23Ycwzn/nMJmCcKRhqLzTfe5jhRK5U+4M/+IOVoUDvQHI1W15brqbLsCFXMrXX+uxnP7sJHqcfbfDW7918MyEN26ZdWZbXkQHc9ICun2MbeM52Pa1db4A56JraNvleuFyFmEfrlduU5jxNX4HXhl8ZMGa407tlaq9Nb0A5inMbKuWq0Qzwcm57j3730agB4mw3eju+rNm+q2+28/sZ9p7f3qO5KrQNrgb1MZc5aNtkMJahXrvSdLZrH/QOwpnaDvq5bNu127BmIJjXMz0M7Nd/tsmAOt/lmKsI8z8cmH709p//scEznvGMgb8r+pnP5XfSKL8kBYijaDmXAAECBAgQIECAAAECBB6uAgLEh+vMuW4CBB5uAgLEshkTIJb5FbUeFCD2bts4qKM20BoUVOQqvtzScrZg7dprr21WKeb73TLAyRVIudIxt1XMLT3b9y32XtNswVteU4aAGdjkCqwMynqP2a6l3cox3yPX711sWaefY24nmltG9gZ90w1zxVgGL4961KOa4CvHOZcAsQ3EBs1R7/v6+p07aO6yTb/r6912ddA1tO87nEuAmFtx5hzmtrA33nhjs7K09xg0vvbcQQFiv+BqUIA4lznIlX652jZX5+VqwQzM99hjj+b/MrzLFZXTj0EBYt7bGYDmvZerfNN5+tH7zsnpn+XPZ662zW1Z+71Tsl//2UeulszPZqudW9zmVrPt6tlB99ts85DbmA46ZvvZm6mtAHGQqs8JECBAgAABAgQIECBAYD4ICBDnwywaAwECDwcBAWLZLAkQy/yKWg8bIOa/yM/VWDNt8ZkXkdtW5vvtBoUCbdAyW2g3PTjIMKUNEGcKKGYK3jLUyK0Tc8vQzTbbrNmCNN/FmEeGibn96kzXMttWjr3w/Rzbv5stxOgXxpQEiLnysH3vXL8bI0OhV73qVSvfHzj9nEFzl+fPFiDm/TF99eH0PnKVaq5kHTVA7A3bcpz5vsC2rwceeCB+8pOfNPdnjRWIJQHiqHOQIWhuz/q1r30tcnvU9sixPec5z4kDDjhglZ+72QLEdvVgPpQyfNx5551jq622akrmZz/72c+an4OZfobyfZm51WyGc/leyAz6erdBzTr9+u/9Dw1mCxCnB7eD7rfZ5mGU30mj/JIUII6i5VwCBAgQIECAAAECBAgQeLgKCBAfrjPnugkQeLgJCBDLZkyAWOZX1HrYAHHYrSHzYgaFAsOsQGxDigxjckvM3BozA8Rf/vKXI61A7H3fYoYhubVi76qu2cK63q0cZ3ofYIs/1xWIbf+5JWq7VWtJgDiXFVe9N9CguctzZwsQR9k+dtQAsX3vXQbA+d7C3qB00OrA6T8ka3IFYskcZLiXgXY+VHI70FxNuM8++zRbA7fh/WwBYvsewgwNjz/++FXe+TlobvPz0047rek//2OADAL7/QcDJSsQp29DPOia5hLkFv1CjAgBYqmg9gQIECBAgAABAgQIECDwcBAQID4cZsk1EiAwHwQEiGWzKEAs8ytqPShAvPfee5sVSdddd1207y0b1OGgUGCu70Bstz8c5d1807dCzXfN9R6zhXWDtnLsrdP1OxDb9y32BpGD5qnf573vQGy3mZx+Xj+zdk433HDDJvDdZpttBnY/SoCY28fOFiDXDhB/9atfNVty5paow74DcdQ5SOv8+XrwwQebMHT6eyv//d//vdneNrfx7X1v5WwB4vQtQnsnYbafy7yW3PL0C1/4QrNiMVdxbr311n3nsOt3IM7ld9LAm7HnBAHiKFrOJUCAAAECBAgQIECAAIEZBfLtORMj+Ixy/mTE5MRo5adfiQBxhLlxKgECBAoEBIgFePkonZz+QrqyelqPIDAoQMxSn/jEJ+Lb3/52sx3iCSecEBkS9R65Ui9X+rXbSQ4KEHtXBebKqn333Xe1evleuB/96Eex//77x0te8pLm83Z11bbbbtsEKrkqsffI9+J99rOfXWU70jbsyK072yCobZO33fnnn9+8T2/6yrmbb745TjrppLjrrrviiCOOiEMOOWRW1X6Ot9xyS1MjA483vOHzpJCDAAAgAElEQVQN8djHPnaVGrnaLEOqDGd/7/d+rxlrHnNZgXjDDTc0faVtBr1Pf/rTV7vevI4MqaYHVdNP/PrXvx7nnXdes81pBkm5de0g57vvvjve9773RbrlKs/c/nL61pd5X+Tf5VzkMUqA2Htuv3dg5jsEc5vaUbcw3X333eO4445bZaVd733xuMc9rnkPYJoNCilHnYPeULRfOD9Tf7MFiO192C/8be/p3CZ1+jajrV++YzK3uH3KU54y4/0+U//tz2eG2P3um7aPDGVzte32228/cLXyTAaj/k4a4VeiFYijYDmXAAECBAgQIECAAAECBFYV6A0BBwWCgz7vrdye269N/l0eo4SVESFAdPMSIEBg7QgIEMucBYhlfkWthwkQM+A65ZRTmnen7bnnnk1AlSFAHhmwnXPOOZHhwNFHHx1PfepTB4YC2e473/lOE0xmGHnMMcc078TLcCnfB5eroL7yla80AWEGhRkYtn1lSHbTTTetch0ZemTolvUyaOoNA/Ndbv/6r//avNPtmc98Zrz4xS9uwqA876KLLopvfOMbzTaRvW0yhMutHHO71L333ru5vtne/ZjX1s+xN4jacsstm6AqQ7k8sv+zzz67ue7pQd1cAsTs69xzz41LL720Wc3Wa9rrk+FOBmLt/PW7eXJOR3XOOhk8fuYzn2m2iD3qqKNiv/32a/6c13bNNdfEmWee2aymy601c3XbKAFi1sjVdbkqNIOnHEPWyLF973vfi09/+tPN/ZnjGuUdiDmvGRAfdNBBK6/1iiuuaO7p7POVr3xlcw/kMShAnMsctFupTr8/clzf+ta3Gs9cEfiWt7yleX9nHm2Al7YZxOWctkdbL8899thjm/s6ryvv5RxThtp59AaI+d7DDLLznzOFv733yUwBYhuI//a3v13t90T+Xa6mzHeOpvULX/jC5ud90H9sMJP5qL+TRvklaQXiKFrOJUCAAAECBAgQIECAAIFZBWYK90YJ/UY5d4TpECCOgOVUAgQIFAgIEAvwrEAswyttPUyAmH384Ac/iI9//OPNv/DP0CVXG2YwkWFT/jPfmZahVQaCg0KBrJerFi+88MImKMz27RaOuUouQ8QMgl7xilfEHnvsscoQM4jKcC/PywAiQ8YM/LJNrpTLEGP6asJLLrkkPv/5zzf9ZJsMsXL1V/45w5kMTnq3/vzmN7/ZBFK919XPOcf80pe+tPloJsfsJ4PCDLmyv7zG9MsVe2mw+eabN+/z22mnnVZ2MZcAMRunw1lnndWs3MyjNc1ryDmZybTf2H72s581Y+rnnNvA5iq2XJGaYWAbRuZ4MvDK4Cvt8u9ztWHOTdbJcR955JGRW9DOFh7NFFDldrSnnnpqM8d5ZBCc239mXxmY5fjzz7lKdrfddpv1R6MN2vIa8/qyVu+1ZuNcxZmheBseDwoQ5zIHvXPWe3+0c5Z9589VG2K2fWSgnx75eY4hV/Lmz0oG5Wl04403NuNftGhRY5Jzk/dD/rldpfqMZzyjOedTn/pU5D3f238/vIMPPjgOPPDAlQFmu71r3sPtkaswcyVoBoXt74nsO+ds+u+JbDPod8Vs5qP8Thrl96QAcRQt5xIgQIAAAQIECBAgQIDAQIFRViUOLDbECUOubBQgDmHpFAIECFQQECCWIVqBWOZX1HrYADE7yVAgQ78MqNrtKHN1YG7vmQFHrogaJhRoLzgDhXx33gUXXNBs45lBQ4YSGczlqrBcldXvuP7665utSn/xi180K9AywMhgI0OkXOU2PUBs+/nc5z4XuRIqj1y9lqut8vpz9VWGJ+1qrjZcGgS71157xWte85rmtNkc8xpz5dzFF1/cbPGZ15PBZ7Y//PDDV1sNONcAMa+jX1/DmA7rnHOdKwAzJHrEIx6xSoCYNfrNaYZzu+66a7PqbIcddljZ1SgrENtG7T2YRhn8ZSj2tKc9LTLcyrnPlXYvetGLmlVusx3tHOccZKCZwWcGcnkP5n2U7Q844IBVVp4OEyDOZQ76zdlMZu2Y8lo/9rGPNfdT/tzl6tbcjrX9+cvVtbmSst22NlcO589UBulXXnlls21who5537f37qD7Pe/V/JmZbQvV3v6vuuqq5j8wyD76/Z4Y5nfFIPNhfycNGlvv5wLEUbScS4AAAQIECBAgQIAAAQJT/z4k4qbbI75yVcTZX434k6MjnvWkwTa33R3x7R9HnPXliBfsG/Hyg1e06RMCLl8e8fUfRJzyual+fndXxF67Rfz+gRHHHR6xbfvf9woQB8M7gwABAmtRQIBYhi1ALPPTeoVAhnT9AkRABKYL9AaIbQhMiUAKCBDdBwQIECBAgAABAgQIECAwjEAbGp7/7YhPfi3iy1c91OoL7545QMzQ8EtXRHziq1Nt7rpvqt2pfxpxzHNW1Ji2bemDyyL+5VMR//CxqfP3fWLExhtE/Py6iF/fNNXXe98e8fh2g6shQkQrEIeZZecQIECgXECAWGYoQCzzG6vWueIqt5ps3wfXDj5XjuUWq7m6Kt91mKurHARmEhAgujdmEhAgujcIECBAgAABAgQIECBAYEaBnmDup9dGvO4fIr7/y4itNo140X4RP/ttxLd+FDFTgHjrnREnvCfii1dEbLphxPP3jbjznogLL+8TIE48dBVX/Czi2HdFbL9lxHveHPG0x0VMTETcc3/EP30y4r+fGfH2l0b8t+MiFq833PwJEIdzchYBAgRKBQSIZYICxDK/sWmd2xmefPLJzXvvXvva18aOO+7YbI+YW0BeeumlzTaUuZ3jiSee2GyZ6SAgQHQPjCogQBxVzPkECBAgQIAAAQIECBAYT4Fc/XfSZyOOelbEPo+fMvjz90ecesHMAWKuPnzXmREH7xXx7D0jNtso4n98LOLvPjxzgJgrHd99VsTffnhqleHrDl/V+7pbI078nxG33RVx+p/1rEIcMC0CxPG8b42aAIG1LyBALDMXIJb5jU3rfL/eJZdc0ryHMf+c77/Ld8UtWbJk5TsZ8z1vz33uc5tg0UFgJgErEN0bMwkIEN0bBAgQIECAAAECBAgQIDAXgfuWzBIgzrKl6KAA8Y57Iv7wn6dWOn74LyL2aP+b+RU1H1ga8VenT21xet7fRhzy1BVXP2AbUwHiXGZZGwIECIwuIEAc3ay3hQCxzG/sWl9//fVx0UUXxU9/+tNYunRpEyLmisNDDz00dtllF+Hh2N0Row9YgDi62bi0ECCOy0wbJwECBAgQIECAAAECBOYgMBkxORHR7z9bnzVAnKWrQQHi9bdGHP+eqQIf+NOIHbZevdh7Ph7x12esuopx0GsQBYhzmH9NCBAgMAcBAeIc0HqaCBDL/LQmQIAAgUoCAsRKkMoQIECAAAECBAgQIEBgvgrMkMytqQCxfddivv/w1D+N2Hqz1WHP+vLUuxX/8tiIP3/lcPACxOGcnEWAAIFSAQFimaAAscxPawIECBCoJCBArASpDAECBAgQIECAAAECBOa7wLQgcagAsU/4OGgFogBxvt9IxkeAwHwXECCWzbAAscxPawIECBCoJCBArASpDAECBAgQIECAAAECBMZMYKgAsY+JAHHMbhTDJUBg7AQEiGVTLkAs89OaAAECBCoJCBArQSpDgAABAgQIECBAgACBMRNY5wLEAS9BtIXpmN2ghkuAQGcCAsQyegFimZ/WBAgQIFBJQIBYCVIZAgQIECBAgAABAgQIjJnAWg8QewJC70Acs5vNcAkQeFgJCBDLpkuAWOanNQECBAhUEhAgVoJUhgABAgQIECBAgAABAmMmUD1ATL+JiOtvjTj+PRFLH4z4wDsidt5uddj3fDzir8+IOPVPI455zorPrUAcszvQcAkQWFcFBIhlMyNALPPTmgABAgQqCQgQK0EqQ4AAAQIECBAgQIAAgTETWFMB4h33RPzhP0d8/5cRH/6LiD12XRX2gaURf3V6xL98KuK8v4045KkCxDG79QyXAIF1XECAWDZBAsQyP60JECBAoJKAALESpDIECBAgQIAAAQIECBAYM4HqAeLEFODkZMS7z4r42w9H/N8/jHj9ERETKz7Lz397S8Tx/xjxwIMRH3xHxKMfMRy8dyAO5+QsAgQIlAoIEMsEBYhlfloTIECAQCUBAWIlSGUIECBAgAABAgQIECAwZgJrKkBMxit+FnHsuyI23zjif701Yr/dp0LEe+6P+KdPRvz3MyPe8YqI//KaiEULh4MXIA7n5CwCBAiUCggQywQFiGV+WhMgQIBAJQEBYiVIZQgQIECAAAECBAgQIDBmAmsyQMxViGd8IeLPT4m4676IfZ8YsfEGET+/LuLXN0UcsU/EP70tYqdtV6APeP9hniVAHLMb1HAJEOhMQIBYRi9ALPPTmgABAgQqCQgQK0EqQ4AAAQIECBAgQIAAgTETWJMBYlIuXx7x9R9EnPK5iK9cFfG7uyL22i3i9w+MOO7wiG03Hw1cgDial7MJECAwVwEB4lzlptoJEMv8tCZAgACBSgICxEqQyhAgQIAAAQIECBAgQIDAzAKDVgi2n09GTE5E9LzycKDqoNJtAQHiQEonECBAoIqAALGMUYBY5qc1AQIECFQSECBWglSGAAECBAgQIECAAAEC4yIwW2I3bJo33Wqu7UYwFyCOgOVUAgQIFAgIEAvwrEAsw9OaAAECBOoJCBDrWapEgAABAgQIECBAgACBsRDIsC+PfssEZwkCq2eEIxYUII7F3WmQBAisAwICxLJJsAKxzE9rAgQIEKgkIECsBKkMAQIECBAgQIAAAQIECKw5gTlsbTr9YgSIa256VCZAgECvgACx7H4QIJb5aU2AAAEClQQEiJUglSFAgAABAgQIECBAgACBdVpAgLhOT4+LI0BgHgkIEMsmU4BY5qc1AQIECFQSECBWglSGAAECBAgQIECAAAECBNZpAQHiOj09Lo4AgXkkIEAsm0wBYpmf1gQIECBQSUCAWAlSGQIECBAgQIAAAQIECBBYpwUEiOv09Lg4AgTmkYAAsWwyBYhlfloTIECAQCUBAWIlSGUIECBAgAABAgQIECBAYJ0WECCu09Pj4ggQmEcCAsSyyRQglvlpTYAAAQKVBASIlSCVIUCAAAECBAgQIECAAIF1WkCAuE5Pj4sjQGAeCQgQyyZTgFjmpzUBAgQIVBIQIFaCVIYAAQIECBAgQIAAAQIE1mkBAeI6PT0ujgCBeSQgQCybTAFimZ/WBAgQIFBJQIBYCVIZAgQIECBAgAABAgQIEFinBQSI6/T0uDgCBOaRgACxbDIFiGV+WhMgQIBAJQEBYiVIZQgQIECAAAECBAgQIEBgnRYQIK7T0+PiCBCYRwICxLLJFCCW+WlNgAABApUEBIiVIJUhQIAAAQIECBAgQIAAgXVaQIC4Tk+PiyNAYB4JCBDLJlOAWOanNQECBAhUEhAgVoJUhgABAgQIECBAgAABAgTWaQEB4jo9PS6OAIF5JCBALJtMAWKZn9YECBAgUElAgFgJUhkCBAgQIECAAAECBAgQWKcFBIjr9PS4OAIE5pGAALFsMgWIZX5aEyBAgEAlAQFiJUhlCBAgQIAAAQIECBAgQGCdFhAgrtPT4+IIEJhHAgLEsskUIJb5aU2AAAEClQQEiJUglSFAgAABAgQIECBAgACBdVZgYv3tY6PDblhnr8+FESBAYD4JCBDLZlOAWOanNQECBAhUEhAgVoJUhgABAgQIECBAgAABAgTWWYFFO70uFu912jp7fS6MAAEC80lAgFg2mwLEMj+tCRAgQKCSgACxEqQyBAgQIECAAAECBAgQILBOCkxssFNsdND3Itbbcp28PhdFgACB+SYgQCybUQFimZ/WBAgQIFBJQIBYCVIZAgQIECBAgAABAgQIEFi3BNbbJhZuuV8sfsopMbH4EevWtbkaAgQIzGMBAWLZ5AoQy/y0JkCAAIFKAvvss09T6fLLL69UURkCBAgQILD2BXxBXfvmeiRAgACB+gKeZ/VNVSRAgACBtS/geVZmLkAs89OaAAECBCoJCBArQSpDgAABAp0K+ILaKb/OCRAgQKCSgOdZJUhlCBAgQKBTAc+zMn4BYpmf1gQIECBQSeAxbz4sfvfMbSpVU4YAAQIECBAgQGBdEdhq8aax73aPi/9zwInxiI2892tdmRfXQWA2Af/C1f1BgAABAvNBwPOsbBYFiGV+WhMgQIBAJQEBYiVIZQgQIECAAAEC66jAIzfaKr7x0n+ILRdvso5eocsiQKAV8C9c3QsECBAgMB8EPM/KZlGAWOanNQECBAhUEhAgVoJUhgABAgQIECCwDgu86rEHxfsOeus6fIUu7f9n706gLavqO/HvV1XUABTFDAKCTEZAFBUBBVFBBAdIjKJEBVEENPy7O8M/Scf84+penaTzt3ulOwMqg4CKAxG1I4oMMixxlr+KExgVUMGBSSaBqgLef/1O1S1vvXr1pv177Pvu+9y1soS6d//2Pp99qL3O+WafQ4BACLjh6jwgQIAAgWEQsJ7VzaIAsc5PawIECBBIEhAgJkEqQ4AAAQIECBAYYIHtlq4oP3z9ewd4hIZGgIAA0TlAgAABAsMiIECsm0kBYp2f1gQIECCQJCBATIJUhgABAgQIECAw4AL3vuUjAz5CwyNAwA1X5wABAgQIDIOA9axuFgWIdX5aEyBAgECSgAAxCVIZAgQIECBAgMCACwgQB3yCDI+AR5g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IAFtlu6ovzw9e8d4BEaGgECIeCGq/OAAAECBIZBwHpWN4sCxDo/rQkQIEAgSUCAmASpDAECBAgQIEBggAX+YK/Dy3sOf/sAj9DQCBAQIDoHCBAgQGBYBASIdTMpQKzz05oAAQIEkgQEiEmQyhAgQIAAAQIEBlRgp023Ll/6/XeVLRdvNqAjNCwCBHoCbrg6FwgQIEBgGASsZ3WzKECs89OaAAECBJIEBIhJkMoQIECAAAECBAZMYOsly8tzt9+r/NNhp5Udlm05YKMzHAIExhNww9V5QYAAAQLDIGA9q5tFAWKdn9YECBAgkCRw4IEHdpWuv/76pIrKECBAgACBJ17ABeoTb65HAgQIEMgXsJ7lm6pIgAABAk+8gPWszly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0pj0woAACAASURBVK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J4/hv+sSzb761J1ZQhQIAAAQIECBAYNoEtlpWy384Lyx+/fEnZZvORYTs8x0NgoATccB2o6TAYAgQIEJihgPVshnBrmwkQ6/y0JkCAAIEkAQFiEqQyBAgQIECAAIEhF9h2+Ug5562blggUfQgQmB0BN1xnx1VVAgQIEHhiBaxndd4CxDo/rQkQIEAgSUCAmASpDAECBAgQIEBgHgi8dP9F5S+OXTIPjtQhEmgj4IZrG3e9EiBAgECugPWszlOAWOenNQECBAgkCQgQkyCVIUCAAAECBAjMA4GtNhspF/+nTefBkTpEAm0E3HBt465XAgQIEMgVsJ7VeQoQ6/y0JkCAAIEkAQFiEqQyBAgQIECAAIF5InDVOzabJ0fqMAk88QJuuD7x5nokQIAAgXwB61mdqQ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ECiwGjUGi1lZGR6Rbt20bSv7VRK9NpN5bcCxOnNiV8TmI6AG67T0fJbAgQIEBhUAetZ3cwIEOv8tCZAgACBJAEBYhKkMgQIECBAgACBLIFI86aS5G2kv/7wcDpDmmo7AeJ0VP2WwPQE3HCdnpdfEyBAgMBgCljP6uZFgFjnpzUBAgQIJAkIEJMglSFAgAABAgQIZAnUBoh1+eOkRyFAnJTIDwjMWMAN1xnTaUiAAAECAyRgPaubDAFinZ/WBAgQIJAkIEBMglSGAAECBAgQIJAl0BcgnnfasrLbtgumVPmhVaX802UryxXffbTbwPg7T1pQ3vn7S8uOKza+nbHX5srvPtr1MZVdiALEKU2HHxGYkYAbrjNi04gAAQIEBkzAelY3IQLEOj+tCRAgQCBJQICYBKkMAQIECBAgQCBJYHR0tIysffnhmW9eVnbdZuIAceGCUpYsKuVX942W//bJR8r3b3+8e3fiAbstLH953JKy7XIBYtLUKENg1gXccJ11Yh0QIECAwBMgYD2rQxYg1vlpTYAAAQJJAgLEJEhlCBAgQIAAAQJJAlPZBdjrapetR8rfHL+s7LLNSLnme4+Wv/m3ld1XERke9fRF5T8es6QsGCnlnKtXlf/z/62ecIRT7dcOxKSJVobAOAJuuDotCBAgQGAYBKxndbMoQKzz05oAAQIEkgQEiEmQyhAgQIAAAQIEkgSmGuRFd3/w/E3KSYctLr9ZOVr+92dXlut+8Fi3+zA+v/ecTcqpRywuj4+uebRp7zGlGxvmVPsVICZNtDIExhFww9VpQYAAAQLDIGA9q5tFAWKdn9YECBAgkCQgQEyCVIYAAQIECBAgkCgQYV58emFgr3Tf6xHLssWl/K83Lit777igfOVHj5W/+tdH1nuH4cmHLy4nPG+Tct9Do+W/f2pl+dZPHtvoCNd21+1cnOwjQJxMyPcEZi7ghuvM7bQkQIAAgcERsJ7VzYUAsc5PawIECBBIEhAgJkEqQ4AAAQIECBB4ggVedeAm5a0vXtyFhmdfvbJ86huPrhcg/oejF5fjnr1J+cW9o+UdFz1cbrunFxOuP9AulOxPJic5DgHiEzzRuptXAm64zqvpdrAECBAYWgHrWd3UChDr/LQmQIAAgSQBAWISpDIECBAgQIAAgVkW6OK/0d/uSvxfJy4rz3jygvLd2x4v//mjD5eHV60/gD99+ZLy8gMWlV//ZrQ8srqU7bcYKQsXlPLY46X85K7Hyye+vrp89oZHu0bdjseRNe9OnOwjQJxMyPcEZi7ghuvM7bQkQIAAgcERsJ7VzYUAsc5PawIECBBIEhAgJkEqQ4AAAQIECBCYZYH+TYIRDJ5+xJKyeFEpH/jCqvKRL63ueu9/j+H/eP3S8uynLNzoqFY+WsrHvrK6nP/5NcmjdyDO8gQqT2AKAm64TgHJTwgQIEBg4AWsZ3VTJECs89OaAAECBJIEBIhJkMoQIECAAAECBGZboC9B/NvXLi2H7LWw/Ozu0fL/fGzN40nHvjfxL49bUg77nTU7EP/1K6u6R5zGexOPP3iT8pqDFpfNlpTuu3d9emX52o8fEyDO9vypT2AKAm64TgHJTwgQIEBg4AWsZ3VTJECs89OaAAECBJIEBIhJkMoQIECAAAECBGZRoH/34Yv3XVT+49FLyqZLMHF02AAAIABJREFUSvnYV1eXc69Zu4Nwbf9TeQzpyYcvLic8b5Pukaaf+sbq8s+XT30XokeYzuJEKz3vBdxwnfenAAACBAgMhYD1rG4aBYh1floTIECAQJKAADEJUhkCBAgQIECAwCwK9AeIf/W7S8qL91tU7rhvtPy3Tz5Sbvz542vfYThaRkY3/iLD/h2Ku2w9Uv7udcvKzluNlOtvfqz8xUcf6UY/lceYChBncaKVnvcCbrjO+1MAAAECBIZCwHpWN40CxDo/rQkQIEAgSUCAmASpDAECBAgQIEBglgT6Q72D9lxY/vyVS8qKTUfKld95tHv8aC/4K7H1cLSUkY1tQRztvl73/XmnLSu7bbugfOPWx8qffViAOEvTpyyBaQm44TotLj8mQIAAgQEVsJ7VTYwAsc5PawIECBBIEhAgJkEqQ4AAAQIECBCYJYH+APGPjllSXvGsReW+h3777sJet/27FF///E3K8QcvLr9ZOVr+6fI17zjsBY0RMNqBOEuTpSyBSgE3XCsBNSdAgACBgRCwntVNgwCxzk9rAgQIEEgSECAmQSpDgAABAgQIEJgFgQgFe7sK99lpQfnrVy0tO6wYKV/50WPlr/517a7B2FU45vGjL3zawvJHL1u6wXsSe0M87tmLymlHLClLNln/HYhTOQSPMJ2Kkt8QmJmAG64zc9OKAAECBAZLwHpWNx8CxDo/rQkQIEAgSUCAmASpDAECBAgQIEBgFgT6dxW+7cjF5VXP3aQ8vKp0uwqv/t6jG/TY+/2yxaX8/QnLytN3WVB+/ZvR8v7rVpVLvrHm9wfusbCccdSSsus2I+WuB0bLf//UyvKtn6y/Q3GiQxEgzsJEK0lgrYAbrk4FAgQIEBgGAetZ3SwKEOv8tCZAgACBJAEBYhKkMgQIECBAgACBWRDoBYLxyNG/OX5ZefI2I+XbP3u8/PEHH+566w8Yx/57vC8xHnkaOxbjdytXlxKPQ41dhwtGSln5aCkf+8rqcv7nV41ba2OHI0CchYlWksBaATdcnQoECBAgMAwC1rO6WRQg1vlpTYAAAQJJAgLEJEhlCBAgQIAAAQLZAn3p4MmHLy4nPG+TLgD8wBdWlY98afWa0G+0lHin4Xqfvnbx2NPjD96kPHv3RWXzpWsedfrI6lJuvevx8n++vrpc+d01uxLHrbOR4xEgZk+0egR+K+CGq7OBAAECBIZBwHpWN4sCxDo/rQkQIEAgSUCAmASpDAECBAgQIEAgWWDs7sLxyo8X/E2l3Qa1ptFIgJg80coR6BNww9XpQIAAAQLDIGA9q5tFAWKdn9YECBAgkCQgQEyCVIYAAQIECBAgkCww2a7AiTK/ydr2hho14jN2E+NEhyJATJ5o5Qj0Cbjh6nQgQIAAgWEQsJ7VzaIAsc5PawIECBBIEhAgJkEqQ4AAAQIECBCYLYHRte86XJvyTXWzYISI/Z/xHnU6OjK98DDqCRBna6LVJVCKG67OAgIECBAYBgHrWd0sChDr/LQmQIAAgSQBAWISpDIECBAgQIAAgQEX6ALFtSHkdHYcjj0sAeKAT7ThzWkBN1zn9PQZPAECBAisFbCe1Z0K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gcBWm42Ui//TpvPgSB0igTYCbri2cdcrAQIECOQKWM/qPAWIdX5aEyBAgECSgAAxCVIZAgQIECBAgMA8EHjp/ovKXxy7ZB4cqUMk0EbADdc27nolQIAAgVwB61mdpwCxzk9rAgQIEEgSECAmQSpDgAABAgQIEBhygW2Xj5RzT920LF865Afq8Ag0FHDDtSG+rgkQIEAgTcB6VkcpQKzz05oAAQIEkgQEiEmQyhAgQIAAAQIEhlRgi2Wl7LvzwvKnL19Stt58ZEiP0mERGAwBN1wHYx6MggABAgTqBKxndX4CxDo/rQkQIEAgSeDAAw/sKl1//fVJFZUhQIAAAQJPvIAL1CfeXI8ECBAgkC9gPcs3VZEAAQIEnngB61mduQCxzk9rAgQIEEgSECAmQSpDgAABAk0FXKA25dc5AQIECCQJWM+SIJUhQIAAgaYC1rM6fgFinZ/WBAgQIJAk8LeHPre8btOFSdWUIUCAAAECBAjMX4EFW6woy/bdv2z/R/+5LNxm2/kL4cgJEJixgBuuM6bTkAABAgQGSMB6VjcZAsQ6P60JECBAIElAgJgEqQwBAgQIECBAYK3Aom23K7ue/aGyYPkWTAgQIDAtATdcp8XlxwQIECAwoALWs7qJESDW+WlNgAABAkkCAsQkSGUIECBAgAABAn0Cy496ednhz9/JhAABAtMScMN1Wlx+TIAAAQIDKmA9q5sYAWKdn9YECBAgkCQgQEyCVIYAAQIECBAg0CewcMuty+4fu5QJAQIEpiXghuu0uPyYAAECBAZUwHpWNzECxDo/rQkQIEAgSUCAmASpDAECBAgQIEBgjMBeV36FCQECBKYl4IbrtLj8mAABAgQGVMB6Vjcx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AwRAKjpYzG4YyU7h9G4n+n/9nryq9Mv5EWBAjMawE3XOf19Dt4AgQIDI2A9axuKgWIdX5aEyBAgECSgAAxCVIZAgQIECBAYDAFRiMAXJMDxj+MltHuX+MzOjKy7p/X/EF8G3nhmMBw3Z+vqTHVjwBxqlJ+R4BAT8ANV+cCAQIECAyDgPWsbhYFiHV+WhMgQIBAkoAAMQlSGQIECBAgQGCwBDYWBvaPsgsX16aLa5LDiY8hfh8B4hQzRAHiYJ0SRkNgLgi44ToXZskYCRAgQGAyAevZZEITfy9ArPPTmgABAgSSBASISZDKECBAgAABAnNTYPTxtaHgFFPBbifj1B5rKkCcm6eEURNoKeCGa0t9fRMgQIBAloD1rE5SgFjnpzUBAgQIJAkIEJMglSFAgAABAgQGQ2DtJsHeYBbv+pSy5WteXzZ99nPLwq23KSObLC73f/ZT5Y5/+Ls1P1m3C7GUkWWblm3edGpZ/qKjysKttiplwcIy+sgjZeUtPyr3fOCc8tD1X/1tmynsRBQgDsYpYRQE5pKAG65zabaMlQABAgQ2JmA9qzs3BIh1floTIECAQJKAADEJUhkCBAgQIECgvcCY3YFbvfaNZasTTioLlm+xLvgbXflIuf/yz5Q7/+V/rn0x4pqdhxEe7vRf/r4se9Zzu0eZjq5eVcpjj5WRJUu7f3/8gfvL3ee9p9z36U/+NkSc5JGnAsT2p4QREJhrAm64zrUZM14CBAgQGE/AelZ3XggQ6/y0JkCAAIEkAQFiEqQyBAgQIECAwAAI/Hb74dYnn1a2es0bysiSJeWxe+8p919xabnvkxeVR++687fj7Nt9uN3/9X+XFce+qvvugWuuLHf847vK6MMPleVHHlO2PfWMsnCb7crq239WfvHOPyurfnrrmp2Lk+xCFCAOwClhCATmmIAbrnNswgyXAAECBMYVsJ7VnRgCxDo/rQkQIEAgSUCAmASpDAECBAgQINBWoC8MXLrPfmXHd/y3smjHnbqw785/eld5+IZvbDi+tW1i9+GT/+ncsvgpe5RHvntDuf0df9yFh73Pit97bdn2lLeXkUWblF9f/OFy9/vevearvj7HO3gBYttTQu8E5qKAG65zcdaMmQABAgTGCljP6s4JAWKdn9YECBAgkCQgQEyCVIYAAQIECBBoK9C/m/A//nlZ8YrfK48/9Jty1zn/Uu6/9N/GH9vaNpsdcljZ/k/fURYuX1Hu/cRHy11n//N6v+8PGOM9iD//y//UfT86OlpGJniMqQCx7SmhdwJzUcAN17k4a8ZMgAABAgLE3HNAgJjrqRoBAgQIzFBAgDhDOM0IECBAgACBwRLoCxCf/O4LypK9n1Ye+c63ym1/8rZxx9m/eXD5S15WtvsPf1ZGNtmk/PqiD5Z73n/2mjZ9P9r5Xf/cvR9x1U9uKT996x9s8P14nQgQB+sUMRoCc0FAgDgXZskYCRAgQGAyAevZZEITfy9ArPPTmgABAgSSBASISZDKECBAgAABAu0EuvcRxisJR8qyZx9Udvzzd5aFW25V7vvMJ8viXXYtS/d9RhlZurSUxx8rj95xR7nv05/ogsJeQLj54UeU7f/oP5cFm2427g7EKC1AbDe9eiYwnwTccJ1Ps+1YCRAgMLwC1rO6uRUg1vlpTYAAAQJJAgLEJEhlCBAgQIAAgXYCfTsFe7sJFyxdWkYfe7SMbLK4jK5eVcqjj5aRJUtKWbCwCxIfuOry8qv/9792oeMmOz+57PS3/9D973jvQFy861PKjn/9d907Eu1AbDfNeiYwHwTccJ0Ps+wYCRAgMPwC1rO6ORYg1vlpTYAAAQJJAgLEJEhlCBAgQIAAgYEQ2PqNbylbvf7ktcHh6vLA1ZeXey44qzx6151l6T77le3/+C/L4t33Ko8/+EC565x/Lvdf+qlu3Dv82V+XCB9LGS0PXHNlueMf31VGH36obHrgwWWbt55Rluyxdxc2rhcgltj5OLLR4/YI04E4JQyCwJwScMN1Tk2XwRIgQIDARgSsZ3WnhgCxzk9rAgQIEEgSECAmQSpDgAABAgQINBMYLaNlZG2Qt/WbTitbve7EMrJwYXngmivKr/7+v6w3rs0OfWHZ/o/+oizccuvy4LVXll/+7V9333e7DP/qb8riPfbq/n105cpup2K3a7GU8viDD5YFW6wQIDabZR0TmB8CbrjOj3l2lAQIEBh2AetZ3QwLEOv8tCZAgACBJAEBYhKkMgQIECBAgEA7gb6NgL0AcXT16nLnP/+P8sDnPrtmXH2POd3lf59dlu73jLLyhzeVn/3hm9btIly07XZlm1P+sGx28KFlwebLSxl9fN07Ezc98JCy7IDnlIe/+fVy+5//hw1qjnfwdiC2OyX0TGCuCrjhOldnzrgJECBAoF/AelZ3PggQ6/y0JkCAAIEkAQFiEqQyBAgQIECAQDuBvnBwi6NfWbY7409KWbSo/PrDF5R7Ljxvg7Bv53f9c1n2rOeu2U14yglrHkQ6svFHkS556j7lSX/9d2XRDjuW+y/9t3LH//77tcfqEabtJl3PBIZTwA3X4ZxXR0WAAIH5JmA9q5txAWKdn9YECBAgkCQgQEyCVIYAAQIECBBoK7A2RNzskMPK9n/6jrJwiy3LfZd8otz5L/9zgwBx/R2IJ6+3O3G8g9jqhDeVrU98SymPPVbuOufMct8lH9+g5njt7EBse0roncBcFHDDdS7OmjETIECAwFgB61ndOSFArPPTmgABAgSSBASISZDKECBAgAABAo0FfrsbcJd/eG9Zuv8BZfXtPyu/eOeflVU/vXXd2Na9A3HFVuWBa64sv/rv7yz971AcexCbPvd5Zfs//suyaLvtyyPfvaHc/o4/LqMPPxTPRF336NONHbgAsfEpoXsCc1DADdc5OGmGTIAAAQIbCFjP6k4KAWKdn9YECBAgkCQgQEyCVIYAAQIECBBoK9CX5634vdeWbU95exlZsrQ8/K3/r/zqXf+1PHrXnWXpPvt1YeDi3fcqjz9wf7njn/5HefDaK8fdgbh416eUFce+uiw/8uiyYPkW5bF7f13uPPMf1vw+Pn2PTRUgtp16vRMYJgE3XIdpNh0LAQIE5q+A9axu7gWIdX5aEyBAgECSgAAxCVIZAgQIECBAoKnA6Oho6d5iuPZdhjv82V+X5UceU8rChd2jR0dXrSwjS5aUsmBh98/3XvyRcvf571075t+mj0/+l/PK4t32WPPbtbUevfOOcvf73l0euOqy3/5+zYsTJzxmOxCbnhI6JzAnBdxwnZPTZtAECBAgMEbAelZ3SggQ6/y0bijw2GOPlR/96Edlk002KbvvvnsZmeSiueFQ51zXjzzySDnvvPPKrbfeWk488cSy//77z/gYVq5cWX74wx+Wrbbaquy8884zrqPh4AvUzrUAcfDn2AgJECBAgACBKQqM2RW41etOLCte+aqyaLsduiBxdPWqsvq2n5Z7P3FRuf+yS/rCwNFSRhZ0/77ruR8psftwdOXK8uidvyoPfvm6ct8nL+p2MHaf6CM+U7gOEiBOcd78jACBdQJuuDoZCBAgQGAYBKxndbMoQKzz0zpB4EMf+lC54YYbxq20dOnSsuuuu5aXvOQlZbfddlsvJPze975XPvCBD5T4zamnnlp22WWXhNEoEQKZAeLVV19dLrvssi5APOOMM8oWW2wBeUgFaudagDikJ4bDIkCAAAEC81Ggy/YiDJx4Z+B6NNMIBCd6V+J43ALE+XgSOmYCdQJuuNb5aU2AAAECgyFgPaubBwFinZ/WCQK9ADF2Em666abrKsYOw9/85jelewTQyEh5znOeU1796leXhfHon1LKL3/5y3LOOed0bU455ZSy5ZZbJoxmdkv89Kc/Leeee24XekaYtmLFivU6nOz72R3db6tnBog33XRT+eAHP9gFwCeddFJ37D7DKVA71wLE4TwvHBUBAgQIEJjPAmMfZzquRV/YOIXXGa65PoqHpE4jmxQgzuez0LETmJmAG64zc9OKAAECBAZLwHpWNx8CxDo/rRMEegHiM5/5zPKGN7xhvYqrV68u1157bYmdTY8//ngXIB500EEJvbYpMVlAONn3T9SoMwPEJ2rM+pn7AgLEuT+HjoAAAQIECBAYR6BLBfufOLom+VsXLsa/jN2p2NuN2CsXTdY+sXRauxrXthcgOjMJEJiugBuu0xXzewIECBAYRAHrWd2sCBDr/LROEJgoQOxdWH/84x8vX/va18ree+9dTj755O69h3PxM1lAONn3T9QxCxCfKGn99AsIEJ0PBAgQIECAwNALdMFg7B5c+79P0AELEJ8gaN0QGCIBN1yHaDIdCgECBOaxgPWsbvIFiHV+WicITBYgRhff+c53usdg9r9Hb6KwLR5/Gn85xO7Fu+++u/v/7l2+fHmJXY4vfelL13uM5n333VfOPPPM7khOO+20Eu9WvO6668r999/fPS51jz32KMcdd1zZYYcdNjjaqPuTn/ykfOYznym33XZbiX7H6+dzn/tcueKKK8bVOvHEE8uvfvWrCb/ff//917X99a9/XS6//PLy/e9/v3tXYYxxp512Ki972cvKnnvuud57Iiebntjh+aUvfWnd8UYw+zu/8zud0Sc+8Yly6623lhhff/9RM/oN269//evlgQcemHAMvbl7ylOeUt7ylrdM+AjTXnAZj6eN395zzz0l7GIO47PzzjuXV7ziFd1x9n/6+3jlK19ZPvWpT5Wf/exnpdfnkiVLup/PxG48o913370ce+yx3dji/Z39RlMZS6/mF7/4xRLn30TnZ4y7d/7EvOy3337l05/+dLn55pu78y0e4fuCF7ygHH744WXRokXdeOJc65lts8023TtEDzjggLJgwYJ1bLNRczpzPd65KUCc7L9Y3xMgQIAAAQIEZiYgQJyZm1YE5rOAG67zefYdOwECBIZHwHpWN5cCxDo/rRMEphIgfutb3yof/vCHy3bbbVfe/va3l80337xsLECMEOqjH/1oF7DFuxMj0ItPBF0R1Gy//fblzW9+c4lgJT69ADHaRRgToVW8py/CmN47GOPPY+djBFK9T9S65pprujAvPptttlkXpD344INdsNPfT4SS3/3ud7t6//7v/9797mlPe1pZvHhxOfTQQ7sxTPT9Lrvs0vUR75iLY3vooYe6XZgxrgij4t/jWF/4wheWo48+et17IieanocffrgLZX/0ox91P+s/5hhfhE2rVq3aIECMYOr8888vd9xxx7hjiP5f/OIXrwsypxMq9QLECGMjLL7zzju7PpYtW7Zu/mJsr3vd67pArPfp9RFz8Oijj5aVK1d2X/WHljOxC6OLLrqoO5fGGsWYYv7uvffecQPEjY0lzoGeXxxLnMtxLvXOzwgn41yL+r1PL+yLEDvOz3icb7SLeY/5j8+znvWsbjyxUzfO3Tg3eudinBsxL0ccccSs1pzOXI93bgoQE/5CVYIAAQIECBAgMI6AANFpQYDAdAXccJ2umN8TIECAwCAKWM/qZkWAWOendYLAZAFihHERdEWI8/SnP717T2IELxsLEK+//vrysY99rGy99dbdLrYIHeMTwdcFF1zQ7faL9yjG+xQjWOkFiBEERWh10kkndTvd4hM71mJ80VeEeKeeeuq6YOfb3/52+chHPtIFOW984xvLbrvt1rWJUCfCzggKDznkkPKqV71qXZg22SNKJ/o+wrSzzjqrC5qibuy0i3AtwqcIxyLoisBrqu+JjPdKRvgZQVUEchFohkfUv/jii8uNN97YHU//7roI+MLwlltu2WAMER7FGCLECqfYFRmf6YRK/Y9OjQCsf1zxXcxr1FuxYkU5/fTTy7bbbrteH/EvO+64Y7djNOYwbOL47rrrrhnZfeELXyiXXHLJtIx6xzveWMImzo0Ii2NX5/HHH79uR2bM73nnndedpzG3saOw9+kFiL2Q+KijjurmPoLE+O6qq67qjjX+u4hditE2/jnCxZjjz3/+853V2972trLFFlt0ZWej5nTmery/OgSICX+hKkGAAAECBAgQGEdAgOi0IEBgugJuuE5XzO8JECBAYBAFrGd1syJArPPTOkFgYwFiBCIR/ESA84Mf/KALcfp3AW4sbItQ75vf/GY58sgju11X/Z/eTsb+nWm9ADF2a0X9pz71qeu1+fnPf17OOeecLpyLcHHfffft/jn+LL7r/Vl/o/jzs88+uwt5+oOumgDx0ksv7R4bGuN705vetMF7IGPnWbwrMnY+RlAUO+A29oljfc973tP5jhc4xi65GP8vfvGL9QLEXjgbj3WNcLb/XZQxX713Vb7oRS8qL3/5y7vupxMq9QeIv//7v9+FlP2fCDcjRI3dj/0hW/8jbuMxtL3dpb22M7GLIDgMYi7HBnpRd2NGE40lzpsrr7yyC/Yi5OuF271xRmAZj1/dZ599uvMqQsD49MK+CHlj7nt/Ht/1jzPOzQh8+7+POY65jj7f+ta3ll133XXWak5nrsc7NwWICX+hKkGAAAECBAgQGEdAgOi0IEBgugJuuE5XzO8JECBAYBAFrGd1syJArPPTOkGgFyBOVCrCw9e+9rXd+996n42Fcb2wJYKSCLliJ9tEn/5HmPYHLL02sQPyAx/4QLcjrxdK9vqOx6P2Hqna30cvCIvfRSgZwU98Zhog9kKiCPRiB+YznvGMDQ4pdlC++93v7h5becopp2zwnsD+BvHexnPPPbfbLRjj7+3k6/2mP8jr7UCMgDDC2QhhY4ffYYcdtsEYegHS3nvv3R13BIzTCZXG63dsJxEoxzsqYwdf7PyMXXkT9TFTu95cxTFM1SjGOp3jHXtsG2vbO6fjHZ4x//2fmJcLL7yw6zd2H8b7Dvs/vfM7/jdCyd5/Q7NRs+bYY8wCxIS/UJUgQIAAAQIECIwjIEB0WhAgMF0BN1ynK+ZD43TJAAAgAElEQVT3BAgQIDCIAtazulkRINb5aZ0g0AsQe+/065XsvdsvHkUZgVg8KrT/s7Ewrv8dfbETK4LECJtiV1c81jQCp/EClgivxgsQ47djw5b+x1RORtD/CNCZBogRDp555pndu/02Nsb4Lh6BGY8Xff3rX7/eOwLHjnGyoGe8IK//zyY75v4dnpP11V9rKgHiePUm6mOmdr2acf6EebwjcipjncrxxnHGI2TjMbjxmNwIAfs//X7jnX9j/Xv/DU0UII59V+NEAWLUn0nNqRz7ROeOAHGy/7J8T4AAAQIECBCYmYAAcWZuWhGYzwJuuM7n2XfsBAgQGB4B61ndXAoQ6/y0ThDY2CNMe+/8i0dFxmMbe7v4el1OFMZFQHPFFVeUb3zjG90jHnufCBCPOeaYEju5ekHiZDsQxwtwekFJBJRjg82xJPGI0NodiL1jjdobCxAnC336xzVZ0DNZgBi7OvsfXzr2mON9kSeccEJZsmTJtHbkzUaAOFO7mRiFw2TtYjznn39+9wjUeB/h7rvvXhYtWtQRRph48803FwFiwl8sShAgQIAAAQIECKwTECA6GQgQmK6AG67TFfN7AgQIEBhEAetZ3awIEOv8tE4QmOgdiJ/5zGfK5z//+Q0Cleh2st188ZvY2XX//fd371CM9/fFozvjE+9GPOKII7p/rgkQxwY9k3FMNuaNfT+VXXT94dvxxx9fnvvc5250OJOFXJMFiP27Kic75sn66m8/GwHiTO2+973vdY+uffKTn5y2A7H37szbb7+9exxuPG50wYIF6whm8gjTaDyT3YJ2IE525vqeAAECBAgQIDA8AgLE4ZlLR0LgiRJww/WJktYPAQIECMymgPWsTleAWOendYLAxgLEKH3XXXeVs846qwsBYyffQQcdtK7H8cK2xx9/vNvZFcHhZpttVmKHYO8Tf/bVr361fPKTn+ze+dd7d+FkAWL/O+Z670D88Y9/XN73vveVeDfjeO/H2xjLTAPEmb7Hb2Pj6L0DMR7LecYZZ5Qtt9xyvZ+OF+T1vwvyBS94QTn22GOnNPvZAeLll19errrqqll/B+Jtt91WzjnnnG53YNY7EHs1492T47kLEJ9bXrfpb/+bndIJ5kcECBAgQIAAAQKTCggQJyXyAwIExgi44eqUIECAAIFhELCe1c2iALHOT+sEgYkCxCh/6aWXlmuvvbbEuxDj8Z0RDMZnvDAugsZ4V+ADDzzQvTdxzz33XG+E47XpBYgPPvjguG16j1KN708++eTucaTxz+95z3tKfBe7yI466qgN3q0YIVw8JjUe49n7zDRA7HfYd999S+wA7A9H4/uvfe1r5eMf/3jZfvvty9ve9rZ1TuNNUW/8EdCODWbj9+H43ve+twtw+3cbfuELXyif+tSnylZbbVVOO+20ss0226xXPsLWsF++fPk6j5kGiOPtooxw+Nxzzy2xg++4444rhx12WNf/ZH30zqHp2PXvFoywtNdX74A3ZjTRWHrzH+fE2AAx7Da243Y2dgvORs3J5mGyvy68A3EyId8TIECAAAECBGYmIECcmZtWBOazgBuu83n2HTsBAgSGR8B6VjeXAsQ6P60TBCYLEOO9cGeffXa55557ul1vvSBnvDAudsn967/+a/nmN79Zdt111/KGN7yhC7vis3r16hK71+KRqBEsvuUtb+ne49cLEONRlzvttFMXmPWCsdj59/73v7/ccsstGzxGNcK0Sy65pHsEZYzrkEMO6f45gqBbb721fPjDHy6x0yz66dXrjTl+FwFc9Nf/mej7XpAZAd0LX/jCLrSM8Ud/N910U7noootKhF7jBYLjTVNv/LGL8nWve10XjEbgGfUvvvjicuONN3bN+gPE+C52hN5xxx0b+K5cubILwCLIjFA1/i8+0wmV+nc+rlixorzxjW8su+2227r5i3HF3IZn+PXmdrI+Zmo3E6OJxhLn2Lvf/e4S/3vwwQd3IWjMYe+dnV/84he7+fQOxIS/WJQgQIAAAQIECBBYJyBAdDIQIDBdATdcpyvm9wQIECAwiALWs7pZESDW+WmdIDBZgBhd9HZL9QdHE70v8IILLig///nPu0CstxsuwsAIETfddNNuJ2GENPHpBYixoywCvwjCem1ip16EkmPbRLv48wgQv/zlL3ehTzwONHaWRR/RV+wQfNnLXlbicZ8xjvj0drXFoyzj+2gTgd/Tn/70KX0fQeFHP/rRrn4ETzGuXn/Rx/Oe97wuzBy7O3G8aYp2EbbecMMN3dcxlnhcZ+zyi+OIf47jH/u+wxh7hKrh1u/bs4pQNHx7j0WdLNzrH1t/gBg7TeM4e4+i7c1fHFsEngcccMC6plPpYyZ2MccRWvYWmn6jGEcEwatWrVrPaLKxXHPNNeWyyy7rzpnw651z8c9bb711ufvuu7tgOQLSmN/+8/+Zz3xmF4qP/XgHYsJfREoQIECAAAECBIZYQIA4xJPr0AjMkoAbrrMEqywBAgQIPKEC1rM6bgFinZ/WCQJTCRD7Hxf50pe+tNvdNtHjQCMc+9KXvlRiR1cEXb2ALx5hefTRR6/buRbD738HYoRlN998c7eLLnbbRUi0xx57dDvFdthhhw2ONurG+xA/+9nPdoFlBE4R7O2+++7lFa94RXnSk560QZsI4CIEjF1xEUCddNJJZZ999ln3u8m+jx2ZsZPy+9//frdzLcYYgVOElbGzshdWTmVqek7XXXdd99jSGPvee+/djf2KK67owsWxAWLU7e2Yi+/DKfqMHYOHHnpoef7zn9/V6X0mC9T6x9kfIL7+9a/v+rn66qu7OYpPPMY2xjb20bRT7WMmduMZxfzGefjpT3+6223abzTZWHrnTDxWNR7FGp8IxuOc3m677bpHtIZn/w7V2Xjc6GzUnOzYJzsnPcJ0MiHfEyBAgAABAgSmL7Bwy63L7h+7dPoNtSBAYF4LuOE6r6ffwRMgQGBoBKxndVMpQKzz03oIBPoDxHjHYjz61KeNQH+AOF5w2WZU4/caY42wL4LsQR/rILlNNBYB4lyZKeMkQIAAAQIE5pLA8qNeXnb483fOpSEbKwECAyDghusATIIhECBAgEC1gPWsjlCAWOen9RAICBAHZxIHLUCMHaWxIzRC5bE7O3s7YGMH6Omnn1523HHHwYGcoyMRIM7RiTNsAgQIECBAYGAFFm27Xdn17A+VBcu3GNgxGhgBAoMp4IbrYM6LUREgQIDA9ASsZ9PzGvtrAWKdn9ZDICBAHJxJHLQA8dprr+3eV3jYYYeVo446qns3ZHziUajx6N0IEeP9lfFewqm8d3JwpAdzJALEwZwXoyJAgAABAgTmnsCCLVaUpfs8vezwJ+8oC7feZu4dgBETINBcwA3X5lNgAAQIECCQIGA9q0MUINb5aT0EAgLEwZnEQQsQ77777nL++eeXO+64owsIN9988+59mvHex/jf7bffvrz5zW/u3mHoUy9w4IEHdkWuv/76+mIqECBAgACBRgIuUBvB65YAAQIEUgWsZ6mcihEgQIBAIwHrWR28ALHOT+shEBAgDs4kDlqAGDKrV68uX/nKV8qXv/zlEoFifFasWFEOOuigbmfi0qVLBwdwjo9EgDjHJ9DwCRAgQKATcIHqRCBAgACBYRCwng3DLDoGAgQIELCe1Z0DAsQ6P60JECBAIEngH/9k5/LWI3+eVE0ZAgQIEGgmsMm2ZeFWzytLnnFWGVnypGbDaNWxC9RW8volQIAAgUwB61mmploECBAg0ErAelYnL0Cs89N6HgnEIytvvPHG8rnPfa7cfvvt3SMsY/fZnnvuWQ499NCy1157DYVGHFu842/vvfde986/oTiwITmI2AV52223deddPFJ1kD4rV64sP/zhD8tWW21Vdt5552kPTYA4bTINCBAgMNACI0t3KZsefkMpm2w90OPMHpwL1GxR9QgQIECghYD1rIW6PgkQIEAgW8B6VicqQKzz03qeCERYeNVVV5Urr7yyCw7Hfo488shy9NFHz3mN+++/v5x55pldgHjMMceUI444Ys4f0zAdQAR05513XrnlllvKs571rPIHf/AHA3V4V199dbnsssu6APGMM84oW2yxxbTGJ0CcFpcfEyBAYE4ILNrlTWXJMy+YE2PNGqQL1CxJdQgQIECgpYD1rKW+vgkQIEAgS8B6VicpQKzz03qeCNx1113lrLPOKhGwveAFLyhHHXVUtzvvscceK7/85S+7f952223nhMZE73yM9/1deOGF5Uc/+lE54YQTyv777z8njmm+DDLC63/7t3/r3skYgfWLX/ziJ/zQP/ShD5UbbrihvPSlLy0veclL1uv/pptuKh/84AfLbrvtVk466aRpvx9SgPiET6cOCRAgMOsCI4t3KJse9ctZ72eQOnCBOkizYSwECBAgMFMB69lM5bQjQIAAgUESsJ7VzYYAsc5P63kiEMHIBRdcULbZZpvy9re/feAeHTmdaZgoQJxOHb+dnwITBYi1IgLEWkHtCRAgMJgCm71iw6c3DOZIc0blAjXHURUCBAgQaCtgPWvrr3cCBAgQyBGwntU5ChDr/LSeJwLf+c53up1VT3nKU8pb3vKWae+sGiQmAeIgzcbcG4sAce7NmRETIECgtYAAsfUM6J8AAQIECExfwA3X6ZtpQYAAAQKDJ2A9q5sTAWKdn9azKNALuqKL0047rXzve98r1113XfcY0YULF5Y99tijHHfccWWHHXZYbxSf+9znyhVXXFGe+cxnloMOOqh75OOdd95ZDjjggHXvjItHQf7kJz8pn/nMZ8ptt93WPYp0+fLlXZt4NOPSpUu7mr3gcLzD7D3CsdffeOHigw8+WOL7b33rW+Whhx4qIyMjZbvttuveLRjjWbBgwXqlY1w33nhj1+b222/v3rcYY9l33327R1bGu+XGfh555JHueOOxkg888EDXx4oVK8qhhx5anv/855dNNtlkyscSteIde7feems58cQTp/wI02h37bXXlq9//evdGGJ+dtppp/Kyl72s7Lnnnt2Ypvr5xS9+0R3Pv//7v5d4pGqMf/fddy+veMUrypOe9KQNyjz++OOdb7x/L+Y5zMaby17D3pzGXL/85S8vl19+eTfPvb6e85zndH8e7j/+8Y+7c6Q3F/FOv3iEbb9r/3mysYB5vNCt//z+wz/8w3LzzTd383733Xd3Q9155527Yw6//s9EAV4cQzze9Mtf/vK6OuOdC716YRXH+NnPfrb8/Oc/7/47GM+7N9Z77713A//+Y64N2u1AnOp/JX5HgACBuSUgQJxb82W0BAgQIEAgBNxwdR4QIECAwDAIWM/qZlGAWOen9SwK9O+U23TTTcs999zThTqLFi0qv/nNb7qgKP785JNP7nYG9j69QG/zzTcvK1eu7IKh+ERg9IY3vKFrd80113TBUXw222yzLvCKsC8ClO233768+c1v7h5XGuHiF7/4xfLrX/+6C3jit3vvvXf3+6c//ellv/3260KfCLzGhkcROsVjT+M4IpSJscZYekFiBFWvfvWru1rxib4jrIr+xhtX9B3j2nXXXdcd609/+tNy/vnndx69PqJOzyf6eM1rXtP10TuWVatWlXgka/zuqU99andMvWOZSYAYgVeM4Y477hj3OHvv6ptKiBhB4Mc+9rHOKeY63i0ZcxjjiuM7/vjju+C194nv4vff/va3u5By7FxG4BpmO+6447o2vZArvguLmI8IHOOfo5/4RGAZwV2cJ/GJcyl+1zuXDjzwwPXmbrLgbKIAMfqMsPWWW27pzu1ly5Z1IezGzu+NBYgPP/xwt0s23l8ZFnFM8enV2muvvbpQOOr3zrePf/zj6y4Ke3a94+z/bytqX3nllSX+N/47iP8eYswR6Ma7Pw8//PBufiZzmOyvCwHiZEK+J0CAwNwUECDOzXkzagIECBCY3wJuuM7v+Xf0BAgQGBYB61ndTAoQ6/y0nkWB/l1PEfacdNJJ3a6s+ESAEUFKBGi77LJLOfXUU9cFI71AL34XYV/sgouQIwKZCE8ibPrIRz7ShUJvfOMby2677dbVjODkwx/+cLfz7ZBDDimvetWr1u2cmygYGS9AjHAuxvfd7363POtZz+pCvAhYYgxR66KLLuoCvDim2F0YnwiQzj333O538eexw3LsuCLUikeoxm8izDnnnHO63XEvfOELy1FHHbVut2GEPB/4wAe6QKy/j6g30SNMpxsgxu8jJI2xh9krX/nKDY5z8eLF3fxE4DTR52c/+1l53/ve1wWGETpGKBU7NGOH4ec///ku8I05O/3009fNZwSu8V3ssuufyxhXBIthHefMW9/61i5cjE//rtL999+/CyUjrIy5+cY3vlEuvvjibm4ihDv44IO7XYARZMY4YmffJZdc0v0+dsX2jmmy4GyiADF29UW9CJNjPHHMcS6+//3v71x7O2d7Aex4tWK8EQZef/313ZgiKIwAPD4R8EawGDsMX/SiF3W7K+MTvw2jLbfccr3/tiIkDYNvfvObXYjaO996czfRDsjJHCb760KAOJmQ7wkQIDA3BQSIc3PejJoAAQIE5reAG67ze/4dPQECBIZFwHpWN5MCxDo/rWdRoBd0xc7A2GUYu+X6PxGIRIAWQVp/SNYL9GKn3imnnLIuWIy2vdAt2o4N1uL7+POzzz67C8F6QVX8+XQDxHjM6plnntkFQRFe9ULKqBVB1YUXXtjV7D0GNf48HsF52WWXdSFShGH9O/bicasRLkYAesYZZ3SBWQRD8djQGOuRRx65LiDrGUWg9NWvfrV75Oaxxx67ji4zQOyFUBF2jg2a4jhjDF/72tfWC67GO2X6fxuB62tf+9p1OzPj9xGQRQj2/e9/v3ts7WGHHVbuuuuuctZZZ3U7R9/0pjeVpz3taeuVjl2YYRZz+ru/+7vdY0f75zJ2z0UI2AsWe/1E8BqPkR0bPMb3MZ9xfkTN/ke8ThacTRQgxrkSIWbsFu3/xG7MCLTjPI5zqPdY3fFq9c7bCDnjt/27VKNm7EqMXaIRFr797W/vgtgvfelLJULbffbZpzzjGc9Yr+9f/vKXnW2EmfH7COB7HwHiLP6lpzQBAgSGVECAOKQT67AIECBAYKgF3HAd6ul1cAQIEJg3AtazuqkWINb5aT2LAhMFXWPDngjQYtdafPrfgRiPLO3/xI7FCJXi8Y69IKX/+94OvPhdhJa9UGq6AWL/Tr5432EEhWPfdziWLnZGRjgTIU8En/Eo1ZrPxhyyAsQI/WInZwRdvVBv7Hh7brETNDx772Mc+7teMBfBVb97/+/iHZixozOC5AgZ432LsYNuY+8d7D8XIiSLwDge5TpZ2Bc7Ha+66qp1j7wd7/yId0Qec8wx3bss4zNZzckeYTpe6Nc7VyM47IXG0dd4tXoWG3PuPYI05uzFL35xiXc5TvSZ6BwRINb8V6ktAQIE5qeAAHF+zrujJkCAAIG5LeCG69yeP6MnQIAAgTUC1rO6M0GAWOen9SwKTBYgRtfjhWQTBYj9j6+cbOhT3WG2sXcg9r/PL94nF+FO7PSKd9H13kPXP4ax77CLHXLxbsL4vwgTNxZAxuNcYww/+MEP1r3vrr9u792PvT/LChD7Q9LJLCcK+aLtVOZ6bB8TBX2930boGDsKn/zkJ6/bxTdZ2DfR+dN/zP27RyerOdsB4kRjnmhuYsdiBNfxGNhf/epX697x2GsT4eXYcFOAONnZ7nsCBAgQGCsgQHROECBAgACBuSfghuvcmzMjJkCAAIENBaxndWeFALHOT+tZFJhKqDTTADF2osVjHCf6xDvpZroDsVf3F7/4Rfn0pz9d4p2E8RjO+MSjSePdcvFYzR122GG9IcT75+LRktddd12JR1v2PjHWeH/doYceut6jPXsh5aOPPtq98y6Csl7QGH3Hoy2fiAAxAtKN7S6MY4j3VJ5wwgnduwTH+/R228V34+3GG69NL8gae3z9vx1vF99kYd9cDBCnYjHWsD+wjrmLx9D2/ptYtWpVuemmm7pzTYA4i3/JKU2AAIF5IiBAnCcT7TAJECBAYKgE3HAdqul0MAQIEJi3AtazuqkXINb5aT2LArMZIE62I27sYU33EaZj20d4GDu84hGc8d7Ae++9t0ToFo8qjdBvvE+8wy+Cx/hLLt7JF4+fPPDAA0sEmxHs9L8D8DWveU159rOfvd57E2f7Eab9u/H6d2vO5JSYylyPrTuVHYi9edtpp5269x2G+TAGiDPZgXjppZd279Dcfffdu3dIhk3v4xGmMzmLtSFAgACBjQkIEJ0bBAgQIEBg7gm44Tr35syICRAgQGBDAetZ3VkhQKzz03oWBSYLlSJQu/DCC7tAaKrvQPzxj39c3ve+93WPEI13IG677bZTOoLpBoixkzDe67do0aIumIldh71PfBfjjlDw4IMP7gLBOJb4fewkHG83XzyeNB7FuXjx4nL66aeXHXfcsYz3eM7+g5ntADFC0RjT/8/evYDrVpb1wr8n68RZQfAEohKmohQqqCmiqaigUGakoike08/9Vdv67LOsbWa7g9auru2HmmKmZZ6iVLQ0j3kWFU2tL80TCgIiCigsYK25r2fM9S7eNdec8x1zPvecz5jz/b372gRzjucez/g9Y637Gu/fMUY5jgc84AFx+umn97JcaKM+70AsgeX27ds7g7J+q/UOxPV4B+KkdyCWR5WWQLqcZwcccEB3np177rnxta99Lc4666w4/vjj91gWAeKKT2UDCRAgQGABAQGi04IAAQIECKw/AV+4rr81M2MCBAgQECBmnwMCxGxR9dIERiHGNddc092pVx77Of65/PLL4xWveEWU35999tm7Hze6VABUtj3nnHOijH3oQx8ap5xyyh7hXqlfgqoS+I0/bnO5AeIo3CvvMRzd+bZUuFeCsVGgc+aZZ8aJJ544MdAZzemoo47a/X6/0aAS7r3uda+LL33pS6v2CNOyrw9/+MPxtre9LQ455JDuOMtjVMc/JbC6+uqr46CDDtrLef52b33rW+OTn/xk3Pve9+5C1fHQtdQZ/f4Rj3hEPPjBD959B2YJH5/ylKd075Yc/5TA7FWvelX3GNfyuNj73e9+3a9X4w7Epda7rMVrX/va7pGg4+9NnBSQL/T41TL/hd5BWI7xla98ZXd8ZR3KHZfjn9Hvyzn9nOc8pwthy/n29a9/fcEA8Stf+Uq85jWv8QjTtL/NFCJAgMA6FZiNmJ2JmJktz2Bf+TEIEFduZyQBAgQIEGglIEBsJW+/BAgQIJApoJ/VaQoQ6/yMXkWBUcBSHvdZApHymMxRQFVCoxLKlDuo5j+OdNLjHEvo9fa3v717V2C5a+6+971v9+8lpCqByt/+7d92ActTn/rU3ftbboB45ZVXdoHO9773vXjgAx/YBZWjdwSW35Vw71vf+lY86lGPipNPPrlTHM27hHFPetKT4ogjjuh+Xu4e+9jHPtbN+dBDD41nPetZcfDBB8coYCrvqyvBVHlHYjmO4lZCvfK41HJMi70Dsbxjsezn2GOP3b2Ky30saQkHS4h72WWXRQkyn/CEJ3RhYvmUUPT888/vQsES1pb/v9Tnoosu6u4OLePG16Uc/8c//vHu+Mvdc+UOzMMPP7w7tlL/Qx/6ULfPcbNyHG9+85u7sLA4lvf4lbHlsxoBYnmcbAmmS0B92mmndXdklrUox/Ke97yne6dlme9qBYglpCwBa3k87vx1KOdbCR3L+VLOtUc+8pGdwxve8IYo79As7+EsAXz5s1WsP//5z8c//uM/dncs7rvvvou+A3GhoHeS7aS/Lv78uUfE0x9y8aTN/J4AAQIEViowLwjs/nP8Z+Xfy6ciLFxoagLElS6YcQQIECBAoJ2AL1zb2dszAQIECOQJ6Gd1lgLEOj+jV1FgFCCWoKsEeiWMGd3JVoKaEpqUx32W8KOEiKPPpACxjCthVAnlSqhTQpJyZ9bosaPl/YKnnnpqFwKN7oJbboBY5lICvDe96U3dHY0lPCxzHd2RV/5vefdcmXt5HGf5XHvttfHGN76xu2uw7LcEXmUu5bhLjfLvj33sY3c/brIcx3nnndc9yrPUK2PKI1PLcZRti1UJX+9617t24Vr5WfmUcSVQKvMb7eekk07q7upbboBY6pUgtIS5Zb1KvflrVMLfcpw3v/nNJ54tJdAqwV85htG6jI6//Pcv/MIvxN3vfvfddcrvyvYl9Bo3G50fN7vZzbr3+x155JG7x0wKuVbyCNPi/653vSs++MEP7j6nyjlbAtbyKWtZ5rRaAeLo/CnBdLl7cLQO5edlDmV+JSgu58/ofCvrVgLbEhSWTzlHy6NNy7YloC7nY/n3+Xf/lpCymJfflXO6rG85v8r6TLKddAIIECcJ+T0BAgRWKND3DsK+20XEMjYNAeIK180wAgQIECDQUMAXrg3x7ZoAAQIE0gT0szpKAWKdn9GrKDD+iMdy9+FXv/rV7m62EoiUMOzoo4+OM844o7uDavwzKUAs25bwo7wPsYQ+5fGOJVQrAUoJ9codWuXRo+OflQSIZXy5++uf//mfu1Bw9GjUEmrd//737x6pOborcbSvcgdYCdHe9773dY9ZLfNcal6j7csxX3HFFV2ZcsdduQuu7K8ESuXOstFdi6P9lGCx3Gn5jW98o/tROeZyd9pKAsQyvox797vfHZ/73Oe69SkB1lLHudRpc8kll3R3Fpa7S0uQWI7/uOOOi4c//OG7724cH7+QWQkxy52XJbArwVbftSzbrSRALOPKOfSRj3ykuyOyhN7FYLQW5VjKnYirGSCWORSvj370o908yp+f8inrX+7+LO85LHdFjn9G52c5v8vYEgje85737O6aLedHmff4XbKj43znO9/Z3RVaxtz5zneOJz7xiV0IL0Bcxb8QlSZAgMBKBZaT9K10HxPGCRBXCVZZAgQIECCwigK+cF1FXKUJECBAYM0E9NhghgUAACAASURBVLM6agFinZ/Rqygw6R1xq7hrpQkQaCDgDsQG6HZJgMDGFxgLEG/cEfH7fxPxkjdFPO3UiD98esR+W/d8ZOnsbMQXvhbx8ndEvP/CiG9eFvHjR0Y8/ISIJz884s5HRsws8xGnAsSNf5o5QgIECBDYeAK+cN14a+qICBAgMI0C+lndqgsQ6/yMXkUBAeIq4ipNYIACAsQBLoopESCw/gXGAsT3fibiiX8QcfW1YwHitpsOsQSMr35XxAtfO7fNve8ScdB+Ed+9KuJz/xVx6EERf/rsiMc8YC5E7HtzowBx/Z9GjoAAAQIEpk/AF67Tt+aOmAABAhtRQD+rW1UBYp2f0asoIEBcRVylCQxQQIA4wEUxJQIE1rfAWMJ38RURT/+TiA99fu6QRncg7rstYnRD4QcujHj870fc5aiIl/5SxD3vNBcU7twZ8e5PRzz3nIgjDot41a9F3L48Qb5ngihAXN+nkdkTIECAwHQK+MJ1OtfdURMgQGCjCehndSsqQKzzM3oVBQSIq4irNIEBCggQB7gopkSAwIYQGD269OVvj3jKIyL+4ry970C8/oaI33ltxP/+h4i/+c2In7nfnoe+/YaIF7wm4py3Rbzt9yIefI9dv+8RIgoQN8Rp5CAIECBAYMoEfOE6ZQvucAkQILBBBfSzuoUVINb5Gb2KAgLEVcRVmsAABQSIA1wUUyJAYEMIjB5d+qzT54K/U5+/9zsQr90e8cdvjPjMlyNe+OSIexyz96H/4d9FvPj1Ea/+9YjHPqg/jQCxv5UtCRAgQIDAUAR84TqUlTAPAgQIEKgR0M9q9CIEiHV+RhMgQIBAkoAAMQlSGQIECIwJjB5dWn5UHj36jUsjTnnewu9AXAruBz+ce4TpBz8f8ebfWThgXGy8ANEpSYAAAQIE1p+AL1zX35qZMQECBAjsLaCf1Z0VAsQ6P6MJECBAIElAgJgEqQwBAgR2CYw/uvT1z494yD0jPval5QWI5f2H37gs4hXvmHu86YvOjvjlR0ds3rRrJx5hutf55gLVH0ECBAgQ2AgC+tlGWEXHQIAAAQL6Wd05IECs8zOaAAECBJIEBIhJkMoQIDDVAuN53vijS3/rCXOhX98AcfS40hHmUbeM+J1fjHj0SRHbtvQPD8uW7kCc6lPSwRMgQIDAOhXwhes6XTjTJkCAAIE9BPSzuhNCgFjnZzQBAgQIJAkIEJMglSFAYGoFxsPD+Y8uve0t5lj6Bogvf3vEuz4ZsXM24r8ujvjmZRGn3jvixU+JuPPtlkcsQFyel60JECBAgMAQBHzhOoRVMAcCBAgQqBXQz+oEBYh1fkYTIECAQJKAADEJUhkCBKZeYKFHl45Q+gaI44jbb4g478MRL3pdxBGHzb1L8fa36s8sQOxvZUsCBAgQIDAUAV+4DmUlzIMAAQIEagT0sxq9CAFinZ/RBAgQIJAkIEBMglSGAIGpF1jo0aU1AWIZu2NHxB+8IaI82vTPnxPxtFN3VfQOxL3ONxeoU/9HEAABAgQ2hIB+tiGW0UEQIEBg6gX0s7pTQIBY52c0AQIECCQJCBCTIJUhQGCqBa68JuIZfxLxT5/qz/CeP474qWMnb//GD0Q87aURv35mxG8/MWLTpogQIAoQJ586tiBAgACBdSjgC9d1uGimTIAAAQKuz5LPAQFiMqhyBAgQILAyAQHiytyMIkCAwHiIVwLE335NxEWXLexy9bURn/yPiKNuGfFjt43YZybihU+OuMOt58Zd9aOI331yxB1vPTd+PB8cBYi/eVbE8x8fMTMjQFxI2Reu/kwSIECAwEYQ0M82wio6BgIECBDQz+rOAQFinZ/RBAgQIJAkIEBMglSGAIHpE+hxF+AIZa93IG6NiJmIq38U8dyXR7zjYxFv+K2IBx2/J+OijzDtoe0diD2QbEKAAAECBAYm4AvXgS2I6RAgQIDAigT0sxWx7R4kQKzzM5oAAQIEkgQEiEmQyhAgQGAJgb0CxG03bTy6w/Ah94j442dG3Pl2c7/buTPi3Z+OeO45Ebc6JOIvnxtxzBG7xvUILwWITkkCBAgQILD+BHzhuv7WzIwJECBAYG8B/azurBAg1vkZTYAAAQJJAgLEJEhlCBCYXoEeYd5SAeIPr4t46ZsiXvKmOcJ73yXioP0ivntVxOf+a+6xp6/47xEPOG55xALE5XnZmgABAgQIDEHAF65DWAVzIECAAIFaAf2sTlCAWOdnNAECBAgkCQgQkyCVIUCAwBICSwWIZVi52/AjX4x4/b9E/Ou/RXzzsoif/LGIR5wQ8aSHRdz+VsvnFSAu38wIAgQIECDQWsAXrq1XwP4JECBAIENAP6tTFCDW+RlNgAABAkkCAsQkSGUIECAwT6DHjYmraiZAXFVexQkQIECAwKoI+MJ1VVgVJUCAAIE1FtDP6sAFiHV+RhMgQIBAkoAAMQlSGQIECKymQEkjy2em/04EiP2tbEmAAAECBIYi4AvXoayEeRAgQIBAjYB+VqMXIUCs8zOaAAECBJIEBIhJkMoQIEBgIYFR8DcW/nV3Jo7fnjgbMTsz72cJmgLEBEQlCBAgQIDAGgv4wnWNwe2OAAECBFZFQD+rYxUg1vkZTYAAAQJJAgLEJEhlCBAgkCWwgrsNF9q1ADFrQdQhQIAAAQJrJ+AL17WzticCBAgQWD0B/azOVo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gARmtt4q9j/lOwOa0epPxQXq6hvbAwECBAisvoB+tvrG9kCAAAECqy+gn9UZCxDr/IwmQIAAgSQBAWISpDIECBAYkMDmI58c237yrwY0o9WfigvU1Te2BwIECBBYfQH9bPWN7YEAAQIEVl9AP6szFiDW+RlNgAABAkkCAsQkSGUIECAwEIGZfY+M/U/+fMSWQwYyo7WZhgvUtXG2FwIECBBYXQH9bHV9VSdAgACBtRHQz+qcBYh1fkYTIECAQJKAADEJUhkCBAi0FthyWGw65L6x7Sf+Mma23br1bNZ8/y5Q15zcDgkQIEBgFQT0s1VAVZIAAQIE1lxAP6sjFyDW+RlNgAABAkkCJ5xwQlfpggsuSKqoDAECBAgQWHsBF6hrb26PBAgQIJAvoJ/lm6pIgAABAmsvoJ/VmQsQ6/yMJkCAAIEkAQFiEqQyBAgQINBUwAVqU347J0CAAIEkAf0sCVIZAgQIEGgqoJ/V8QsQ6/yMJkCAAIEkgaN/6ZT43n0OS6qmDAECG1ng0G0Hxb1veaf4s/s/PW69/3S9X28jr+tGOTYXqBtlJR0HAQIEpltAP5vu9Xf0BAgQ2CgC+lndSgoQ6/yMJkCAAIEkAQFiEqQyBKZI4Lb7HxofefQfxSHbDpyio3aoQxdwgTr0FTI/AgQIEOgjoJ/1UbINAQIECAxdQD+rWyEBYp2f0QQIECCQJCBATIJUhsCUCTz+mJPjnJOfPWVH7XCHLOACdcirY24ECBAg0FdAP+srZTsCBAgQGLKAfla3OgLEOj+jCRAgQCBJQICYBKkMgSkTOHzfm8WXz3r5lB21wx2ygAvUIa+OuREgQIBAXwH9rK+U7QgQIEBgyAL6Wd3qCBDr/IwmQIAAgSQBAWISpDIEplDg+099wxQetUMeqoAL1KGujHkRIECAwHIE9LPlaNmWAAECBIYqoJ/VrYw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oIECcwkUf8CG7QB3w4pgaAQIECPQW0M96U9mQAAECBAYsoJ/VLY4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mcPi+N4svn/XyKTtqhztkAReoQ14dcyNAgACBvgL6WV8p2xEgQIDAkAX0s7rVESDW+RlNgAABAkkCAsQkSGUITJnA4485Oc45+dlTdtQOd8gCLlCHvDrmRoAAAQJ9BfSzvlK2I0CAAIEhC+hndasjQKzzM5oAAQIEkgQEiEmQyhCYIoHb7n9ofPTn/jhuvvWAKTpqhzp0AReoQ18h8yNAgACBPgL6WR8l2xAgQIDA0AX0s7oVEiDW+RlNgAABAkkCAsQkSGUITIHAodsOihNveUz8xUnPjFvtd/MpOGKHuJ4EXKCup9UyVwIECBBYTEA/c24QIECAwEYQ0M/qVlGAWOdnNAECBAgkCZxwwgldpQsuuCCpojIECBAgQGDtBVygrr25PRIgQIBAvoB+lm+qIgECBAisvYB+Vmcu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x18bZAAAIABJREFU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Tu94Q/j/3u9vSkasoQIECAAAECBAgQIECgvcDB+0Xc7YhN8d9P2xa3OHCm/YR6zsAXrj2hbEaAAAECgxbQz+qWR4BY52c0AQIECCQJCBCTIJUhQIAAAQIECBAgQGBwAocdNBN/+fT9owSK6+HjC9f1sErmSIAAAQKTBPSzSUJL/16AWOdnNAECBAgkCQgQkyCVIUCAAAECBAgQIEBgkAIPO25z/Mbp2wY5t/mT8oXrulgmkyRAgACBCQL6Wd0pIkCs8zOaAAECBJIEBIhJkMoQIECAAAECBAgQIDBIgUMOmIm3/Mr+g5ybAHFdLItJEiBAgMAyBQSIywSbt7kAsc7PaAIECBBIEhAgJkEqQ4AAAQIECBAgQIDAYAXe+5sHDHZu4xPzheu6WCaTJECAAIEJAvpZ3SkiQKzzM5oAAQIEkgQEiEmQyhAgQIAAAQIECBAgMFgBAeJgl8bECBAgQGADCggQ6xZVgFjnZzQBAgQIJAkIEJMglSFAgAABAgQIECBAYLACAsTBLo2JESBAgMAGFBAg1i2qALHOz2gCBAgQSBIQICZBKkOAAAECBAgQIECAwGAFBIiDXRoTI0CAAIENKCBArFtUAWKdn9EECBAgkCQgQEyCVIYAAQIECBAgQIAAgcEKCBAHuzQmRoAAAQIbUECAWLeoAsQ6P6MJECBAIElAgJgEqQwBAgQIECBAgAABAoMVECAOdmlMjAABAgQ2oIAAsW5RBYh1fkYTIECAQJKAADEJUhkCBAgQIECAAAECBAYrIEAc7NKYGAECBAhsQAEBYt2iChDr/IwmQIAAgSQBAWISpDIECBAgQIAAAQIECAxWQIA42KUxMQIECBDYgAICxLpFFSDW+RlNgAABAkkCAsQkSGUIECBAgAABAgQIEBisgABxsEtjYgQIECCwAQUEiHWLKkCs8zOaAAECBJIEBIhJkMoQIECAAAECBAgQIDBYAQHiYJfGxAgQIEBgAwoIEOsWVYBY52c0AQIECCQJCBCTIJUhQIAAAQIECBAgQGCwAgLEwS6NiREgQIDABhQQINYtqgCxzs9oAgQIEEgSECAmQSpDgAABAgQIECBAgMCCArOzu348c9Ovx/51TdQEiGvCbCcECBAgQKATECDWnQgCxDo/owkQIEAgSUCAmASpDAECBAgQIECAAAECewh0ueGu8HBmLDEsP+r+c/e/3DSsCxtndv1+Cc9RJtltMhsxXn+hYQJEJycBAgQIEFg7AQFinbUAsc7PaAIECBBIEhAgJkEqQ4AAAQIECBAgQIDAboESBE4K9Ubh3+woMFwgUOxF2mOcALGXpI0IECBAgECKgACxjlGAWOdnNAECBAgkCQgQkyCVIUCAAAECBAgQIEBglAnO3WHY87P7rsMeQeBCJfuElQLEnothMwIECBAgkCAgQKxDFCDW+RlNgAABAkkCAsQkSGUIECBAgAABAgQIENjruaQnHL0pnvyArXH0LfeJfbdE7JyNuPKHs/H+L90Yf/Wh6+Pa6+fQZndGzOwz9+8PvMum+NVT942D91sc9LtXz8YfvG17XPiNHQs9CXWvgQJEJycBAgQIEFg7AQFinbUAsc7PaAIECBBIEhAgJkEqQ4AAAQIECBAgQIBAjN8NePo9NsfTf3pbHLjv3OsOt98QsWmfiC2b5v7701/dES/8++u6EHE2ZmNm132Lp9x9c/zyI7bF/lsFiE4pAgQIECCwHgUEiHWrJkCs8zOaAAECBJIEBIhJkMoQIECAAAECBAgQmHKB8fDwrrfdJ37rZ/eN29x8Ji6/ejb+4p+2x0e/vCP22xrxvEftGyfdeVN3N+J5n7ohXv7e6/e4i/Dsk7fG435qS1xz3Wz8yfnb42Nf2bGkrEeYTvmJ5/AJECBAYHACAsS6JREg1vkZTYAAAQJJAgLEJEhlCBAgQIAAAQIECEy5wPgrDEch4I6dEa96//Vx3gU37NYpIeIfPm6/uPuR+8RFV8zGC958bXzrivIM07k3J/7SQ7bGY07c0j3qdPSY0qUTxIhJL130CNMpPzkdPgECBAisqYAAsY5bgFjnZzQBAgQIJAkIEJMglSFAgAABAgQIECAw7QJjCeILfnZb/PSxm+PbV87Gb77x2vjW98ovb/qMAsbrb4z4s3/aHu/7wo27Q8BfO21bnHb85vjGd3fGU1957cTssNy+uCt7XHRbAeK0n5yOnwABAgTWUkCAWKctQKzzM5oAAQIEkgQEiEmQyhAgQIAAAQIECBCYdoGxAPElZ+0b97zDpj1DwLFnjY7ec1jeh/h3H7shXvOh63ffRPh7Z+4b97vTpvjit3bGL//14gFin0eXjpZEgDjtJ6fjJ0CAAIG1FBAg1mkLEOv8jCZAgACBJAEBYhKkMgQIECBAgAABAgSmXGD8EaajEHD8DsTx3+8VIH7w+t13EY7Cx+/8YDZKwHjIATOxz0xEuVvxK5fujNf+6/VxwVfn3os4XnMpfgHilJ+cDp8AAQIE1lRAgFjHLUCs8zOaAAECBJIEBIhJkMoQIECAAAECBAgQmHKB8TsCR+8xvGHH3u9ALExPe9DWOPM+Wzqx7g7EsQDx3GfuF7c/bJ9FNa+6NuLcD2yPt3/2xrlteqSIAsQpPzkdPgECBAisqYAAsY5bgFjnZzQBAgQIJAkIEJMglSFAgAABAgQIECAw5QLjAeLxt98Uzz9jWxx20ExcfvVs/MU/bY+PfnlH7Ld1Ljx8+E9sif23RpSAsQSIf/XB63e/A/GlZ+0bd7/d3ONPX/ev18eH/3NHV+cXT9oaDztuc2zdHHHRFbPxgjfPvVuxR34YAsQpPzkdPgECBAisqYAAsY5bgFjnZzQBAgQIJAkIEJMglSFAgAABAgQIECBAYI+7AZ/6wLm7DEvgt3M2YvsNEfvsE7Ftc8QPt0f38/KZ/w7EpRif96htccpxm7vg8bUfuj7e+PEbBIjOOwIECBAgMDABAWLdgggQ6/yMJkCAAIEkAQFiEqQyBAgQIECAAAECBAjsFead+pOb4+dO3NI9knTTPhHXXh/x+W/uiE9/bUc85YFbu+3//J+2x3u+cGPMLOI3fofhTx2zKX7tkdvi5gfMxPmfvTH+17u291J3B2IvJhsRIECAAIEUAQFiHaMAsc7PaAIECBBIEhAgJkEqQ4AAAQIECBAgQIBAJ9DnkaL/98O3xhn33BJXXDMbL/6H6+ILF+1cVK/UK0VnZiLGH436zgtvjD95564AccJOBYhOTgIECBAgsHYCAsQ6awFinZ/RBAgQIJAkIEBMglSGAAECBAgQIECAAIHdAeIo8FuIpLwH8X89cb+40633ic9ftDN+9XXX7r77sASLDztuS1xy5c540XnX7X7HYalT7lBc7A7ESaGlANHJSYAAAQIE1k5AgFhnLUCs8zOaAAECBJIEBIhJkMoQIECAAAECBAgQILBbYKlA7zdO3xYPvfvmuP7GiFe9//r4+wtu2B0gPva+W+LJJ2+NnTsjXvm+7fG2z9y4h+rTf3ruvYo7dt70DsQ+7ALEPkq2IUCAAAECOQICxDpHAWKdn9EECBAgkCQgQEyCVIYAAQIECBAgQIAAgU5gdtfjRudzPPhum+MxJ26JH7/NPt3jSD/ynzvif7zluj22v/1hM/Gin98vjjx0Jr595Wy8/F+2x0e/vKMrVd6nePYDt8ZhB87EVy/bGb/797vuUFxkf+P7FyA6OQkQIECAwNoJCBDrrAWIdX5GEyBAgECSgAAxCVIZAgQIECBAgAABAgR2Cdx0/+FZ99sSZ95naxywLWLTPnO/LncPfvj/vzFecv72uPb6ucCxfEqoWD6n32NzPPVB2+Lg/SJ2zkZsv2Hud9u2zD3G9KprI879wPZ4+2fn7k5cLLAcXw4BopOTAAECBAisnYAAsc5agFjnZzQBAgQIJAkIEJMglSFAgAABAgQIECBAYC7Q2/W+wvLvZ5+8NR73U1tin5mIa66L+PJ3dsTbP3NDfPg/5+4qHA3oMsSZuYCwfE44elP8wn22xLFHbIryzsTy+x9tj/iPi3fEmz5xQ1zw1bnxu7LH3eMWWwIBopOTAAECBAisnYAAsc5agFjnZzQBAgQIJAkIEJMglSFAgAABAgQIECBAYC7U6/FI0VH4NwoMlzNuxLzUexbnL4UA0clJgAABAgTWTkCAWGctQKzzM5oAAQIEkgQEiEmQyhAgQIAAAQIECBAgsFtgUojYPbZ07I7DcbpJY7uwcdeA8QByKX4BopOTAAECBAisnYAAsc5agFjnZzQBAgQIJAkIEJMglSFAgAABAgQIECBAYM8AcV7Q12WGM3s+4nQhsvFwcPwuw90/X86th7t2IEB0chIgQIAAgbUTECDWWQsQ6/yMJkCAAIEkAQFiEqQyBAgQIECAAAECBAikC4zuVCyF+95tuNAkBIjpS6MgAQIECBBYVECAWHdyCBDr/IwmQIAAgSQBAWISpDIECBAgQIAAAQIECAxWQIA42KUxMQIECBDYgAICxLpFFSC2q1hEAAAgAElEQVTW+RlNgAABAkkCAsQkSGUIECBAgAABAgQIEBisgABxsEtjYgQIECCwAQUEiHWLKkCs8zOaAAECBJIEBIhJkMoQIECAAAECBAgQIDBYAQHiYJfGxAgQIEBgAwoIEOsWVYBY52c0AQIECCQJCBCTIJUhQIAAAQIECBAgQGCwAgLEwS6NiREgQIDABhQQINYtqgCxzs9oAgQIEEgSECAmQSpDgAABAgQIECBAgMBgBQSIg10aEyNAgACBDSggQKxbVAFinZ/RBAgQIJAkIEBMglSGAAECBAgQIECAAIHBCggQB7s0JkaAAAECG1BAgFi3qALEOj+jCRAgQCBJQICYBKkMAQIECBAgQIAAAQKDFRAgDnZpTIwAAQIENqCAALFuUQWIdX5GEyBAgECSgAAxCVIZAgQIECBAgAABAgQGKyBAHOzSmBgBAgQIbEABAWLdogoQ6/yMJkCAAIEkAQFiEqQyBAgQIECAAAECBAgMVkCAONilMTECBAgQ2IACAsS6RRUg1vkZTYAAAQJJAgLEJEhlCBAgQIAAAQIECBAYrIAAcbBLY2IECBAgsAEFBIh1iypArPMzmgABAgSSBASISZDKECBAgAABAgQIECAwWAEB4mCXxsQIECBAYAMKCBDrFlWAWOdnNAECBAgkCQgQkyCVIUCAAAECBAgQIEBgsAICxMEujYkRIECAwAYUECDWLaoAsc7PaAIECBBIEhAgJkEqQ4AAAQIECBAgQIDAIAUOOWAm3vIr+w9ybvMn5QvXdbFMJkmAAAECEwT0s7pTRIBY52c0AQIECCQJCBCTIJUhQIAAAQIECBAgQGCQAg87bnP8xunbBjk3AeK6WBaTJECAAIFlCggQlwk2b3MBYp2f0QQIECCQJCBATIJUhgABAgQIECBAgACBwQkcdtBMvOoZ+8dB+w5uagtOyBeu62OdzJIAAQIElhbQz+rOEAFinZ/RBAgQIJAkIEBMglSGAAECBAgQIECAAIHBCBy8X8SxR2yKXzttWxx64Mxg5jVpIr5wnSTk9wQIECCwHgT0s7pVEiDW+RlNgAABAkkCJ5xwQlfpggsuSKqoDAECBAgQWHsBF6hrb26PBAgQIJAvoJ/lm6pIgAABAmsvoJ/VmQsQ6/yMJkCAAIEkAQFiEqQyBAgQINBUwAVqU347J0CAAIEkAf0sCVIZAgQIEGgqoJ/V8QsQ6/yMJkCAAIEkgd+//4nx2P03JVVThgABAgSmXWCfg28W+x17XNzyV//f2HSLw9aMwwXqmlHbEQECBAisooB+toq4ShMgQIDAmgnoZ3XUAsQ6P6MJECBAIElAgJgEqQwBAgQI7CGw+bDD46hX/k3sc9DBayLjAnVNmO2EAAECBFZZQD9bZWDlCRAgQGBNBPSzOmYBYp2f0QQIECCQJCBATIJUhgABAgT2EjjolNPiVs/7nTWRcYG6Jsx2QoAAAQKrLKCfrTKw8gQIECCwJgL6WR2zALHOz2gCBAgQSBIQICZBKkOAAAECewlsuvmhccc3v3NNZFygrgmznRAgQIDAKgvoZ6sMrDwBAgQIrImAflbHLECs8zOaAAECBJIEBIhJkMoQIECAwIICx7zn42si4wJ1TZjthAABAgRWWUA/W2Vg5QkQIEBgTQT0szpmAWKdn9EECBAgkCQgQEyCVIYAAQIEBIjOAQIECBAgUCngC9dKQMMJECBAYBAC+lndMggQ6/yMJkCAAIEkAQFiEqQyBAgQICBAdA4QIECAAIFKAV+4VgIaToAAAQKDENDP6pZBgFjnZzQBAgQIJAkIEJMglSFAgAABAaJzgAABAgQIVAr4wrUS0HACBAgQGISAfla3DALEOj+jCRAgQCBJQICYBKkMAQIECAgQnQMECBAgQKBSwBeulYCGEyBAgMAgBPSzumUQINb5GU2AAAECSQICxCRIZQgQIEBAgOgcIECAAAEClQK+cK0ENJwAAQIEBiGgn9UtgwCxzs9oAgQIEEgSECAmQSpDgAABAgJE5wABAgQIEKgU8IVrJaDhBAgQIDAIAf2sbhkEiHV+RhMgQIBAkoAAMQlSGQIECBAQIDoHCBAgQIBApYAvXCsBDSdAgACBQQjoZ3XLIECs8zOaAAECBJIEBIhJkMoQIECAgADROUCAAAECBCoFfOFaCWg4AQIECAxCQD+rWwYBYp2f0QQIECCQJCBATIJUhgABAgQEiM4BAgQIECBQKeAL10pAwwkQIEBgEAL6Wd0yCBDr/IwmQIAAgSQBAWISpDIECBAgIEB0DhAgQIAAgUoBX7hWAhpOgAABAoMQ0M/qlkGAWOdnNAECBAgkCQgQkyCVIUCAAAEBonOAAAECBAhUCvjCtRLQcAIECBAYhIB+VrcMAsQ6P6MJECBAIElAgJgEqQwBAgSGLjA7G7MzETPdP+YmOzs7GzMxG+Wf5f+Nft7rUGZnb9psZlfBBQYe856P9ypXu5EL1FpB4wkQIEBgCAL62RBWwRwIECBAoFZAP6sTFCDW+RlNgAABAkkCAsQkSGUIECAwZIES9nUZ3/ygbzai5IBLBIATD6urLUCc6GQDAgQIECDQQ8AXrj2QbEKAAAECgxfQz+qWSIBY52c0AQIECCQJCBCTIJUhQIDAYAVKSLjY3YVdepgw88XruAMxgVcJAgQIEJgaAV+4Ts1SO1ACBAhsaAH9rG55BYh1fkYTIECAQJKAADEJUhkCBAgMVWAs29t61B3iNi96SWw54nZx43cvj0v/8IVx7ec+3c38ls/9zTj41DN6H8VV73pbXPan/3Nu+yVySAFib1IbEiBAgACB8IWrk4AAAQIENoKAfla3igLEOj+jCRAgQCBJQICYBKkMAQIEBigw/8mlt37Bi+PAkx/SPXJ0foB4+H/79TjolNOWPIqZfWZiZtu+MXvD9fG9150bV/7da+fyw/IuxUUeYypAHOCJYUoECBAgMFgBX7gOdmlMjAABAgSWIaCfLQNrgU0FiHV+RhMgQIBAkoAAMQlSGQIECAxRYOz9hDf72V+Iw5727JjZd79upvMDxD7Tv9XzXxQH/fQpccO3vhkX//avxw3fvmjp2w8jQoDYR9Y2BAgQIEBgTsAXrs4EAgQIENgIAvpZ3SoKEOv8jCZAgACBJAEBYhKkMgQIEBiawEKPLr3tkXHjpZfE5lvf9qYA8cJP93oN4r53vVvc+rdeHJtvcXh8/x/eFN99xV/MHfFYSLkQgQBxaCeG+RAgQIDAkAV84Trk1TE3AgQIEOgroJ/1lVp4OwFinZ/RBAgQIJAkIEBMglSGAAECgxKY3ZXrzXSzGj269IaLvxXXfenfukeVdncg/tEL49oLL7gpBJyd2373Z+w/D//l58XNHvmzcePll8Z3fv8Fcd2/f7F792GXU84bNl5CgDioE8NkCBAgQGDgAr5wHfgCmR4BAgQI9BLQz3oxLbqRALHOz2gCBAgQSBIQICZBKkOAAIGBCoweXVqm991XnxPbjj4mDj71jLEA8dOL30W46+7CrUfdIW7zopfEltseGVe//z1x6R/8ztzRjt3luNjhCxAHemKYFgECBAgMUsAXroNcFpMiQIAAgWUK6GfLBJu3uQCxzs9oAgQIEEgSECAmQSpDgACBoQiMPVJ0PPi75kPvje+8+AVxy+f+Zs8A8aZ08BZP+7/ikJ8/K3Zcc1Vc9md/FD/8yAfnQseYmfj4UwHiUE4M8yBAgACB9SDgC9f1sErmSIAAAQKTBPSzSUJL/16AWOdnNAECBAgkCQgQkyCVIUCAwBAEukeKzsbMrmeKjj+69JLf+X/i+m9+vVeAONuFg+XRpDOx5YjbxW3+xx/E1jseEz/6xEfi4hf82tyRTnj34YhDgDiEE8McCBAgQGC9CPjCdb2slHkSIECAwFIC+lnd+SFArPMzmgABAgSSBASISZDKECBAYBACN901OP/RpT/4hzd1M1zwDsRdgeBszOx6n+FNdQ553JPj0F98asSOHfHdv3xZ/ODtb+3q9MwPQ4A4iBPDJAgQIEBgnQj4wnWdLJRpEiBAgMCSAvpZ3QkiQKzzM5oAAQIEkgQEiEmQyhAgQKC1QJfolUnMxEKPLh1Nb9EAcVcq2IWI5eWGMzMxs9/+ceRLXxbbfvyucd2/XRjfeu6zdpXp8fLDXVsKEFufGPZPgAABAutJwBeu62m1zJUAAQIEFhPQz+rODQFinZ/RBAgQIJAkIEBMglSGAAECAxJY6NGlvQLEXSHirtsQ42anPyYOe8ZzIjZtiu+97ty48u9eO1em7+2HEe5AHNB5YSoECBAgMHwBX7gOf43MkAABAgQmC+hnk42W2kKAWOdnNAECBAgkCQgQkyCVIUCAQEOB8s7C0XsPD3rww+LwX35e7HPAgb1ndNW73haX/en/LC9QjJi56e7CI//05bHvccfH9V/7Slzyu8+PG759UXT7KpV3vWdx0k7cgThJyO8JECBAgMBNAr5wdTYQIECAwEYQ0M/qVlGAWOdnNAECBAgkCQgQkyCVIUCAQEuBsSeKHvigU+LwZ/1K9/jRhT4zmzbFzLZtETt3xOz27d3NhFe/551x+f9+6Vw4uCsY7ILI//brsc9++8eVb/nbuOLV/99cuf5PL+02FyC2PDHsmwABAgTWm4AvXNfbipkvAQIECCwkoJ/VnRcCxDo/owkQIEAgSUCAmASpDAECBFoKLOORoou+A7HUKJ9dAeJtX/wnsf997h83XnpJfOf3XxDX/fsX5x5dWu4/7G5B7PcRIPZzshUBAgQIECgCvnB1HhAgQIDARhDQz+pWUYBY52c0AQIECCQJCBCTIJUhQIBAc4F+twYuFiCO3314wP0fGLf81d+ITQffPH5w/j/E5X/xx3NHt4ygcsQhQGx+YpgAAQIECKwjAV+4rqPFMlUCBAgQWFRAP6s7OQSIdX5GEyBAgECSgAAxCVIZAgQIDEGgR8DXJ0C81fNfFAf99Cmx4/tXxqUv+b340ac+Nvfo0vKPnu8+FCAO4YQwBwIECBBYbwK+cF1vK2a+BAgQILCQgH5Wd14IEOv8jB6AwL/8y7/Eu9/97vjJn/zJeMITnrB7Rt/+9rfjyiuvjDvd6U6xrbxfx4cAgUELCBAHvTwmR4AAgSSBm+5OXDBA3LkzYp99un3td/y94la/8cLYfNjh8aNPfCQufsGvdT8fv0NxOZNyB+JytGxLgAABAtMu4AvXaT8DHD8BAgQ2hoB+VreOAsQ6v4mj/+Zv/iY+97nPTdxufIP5QdiyBk/hxgsFiFdddVW87GUv6wLERzziEfHgBz94CmUcMoH1JSBAXF/rZbYECBBYkcCkOxNnd0bMzAWIi34m1VhkoABxRStmEAECBAhMqYAvXKd04R02AQIENpiAfla3oALEOr+Jo88777z40pe+tMd2O3bsiB/+8Ifdzw444IDYtGnTHr8/9thj49GPfvTE2jaYE1goQLzhhhvi9a9/fXzlK1+Jxz3ucXHcccetCtdidz+OdjYKkB/2sIfFQx/60FWZg6LTLTDpHFxPOgLE9bRa5kqAAIEVCpTwr3wWffzobPeE0pmYWXgHKwwPSzEB4grXzDACBAgQmEoBX7hO5bI7aAIECGw4Af2sbkkFiHV+Kxr9zW9+M171qld1Y5/+9KfHUUcdtaI6Bs0JtAxQJu1bgOgsXW2BSefgau8/s74AMVNTLQIECAxYYLa8wXB2LiTclRN2jyXtplz+ucD7DUfBoQBxwAtragQIECCwkQR84bqRVtOxECBAYHoF9LO6tRcg1vmtaLQAcUVsiw5qGaBM2rcAMXetVdtbYNI5uJ7MBIjrabXMlQABAutPwB2I62/NzJgAAQIE2gn4wrWdvT0TIECAQJ6AflZnKUCs81vR6OUEiD/4wQ/iPe95T3z+85+P6667LrZs2RJ3vOMd45GPfGTc5ja32b3/8rtzzz03vvOd78RTn/rU+N73vtfdmXfFFVd02xx++OFx+umnx4//+I/H9ddfH//8z/8cn/nMZ+JHP/pR9wjVo48+Oh71qEctq+YRRxzRzePHfuzHFnQoc3r3u9/dvQPy6quvjpmZmW4e5X2Exx9/fOyzz4T324xVLf+r9P/6r/+Kd77znfHtb3+7+82tbnWrbv/FsxiNvzty5PH1r389fvEXf7H3I0wvueSSOP/88+NrX/talMegFpvb3va2ceqpp3bHWY5hvPb8A7/5zW/e7e91r3tdfP/739/L5Q53uEO3Pvvuu+/u3/Vd49GAa665plvbCy+8sFu/Sa4ju3e9611x8cUXR3mE7mLn0VIn9CioKo9jvdvd7hbveMc74qtf/WpX7+CDD46TTz457n//++/1SN5Sc+fOnfGFL3yhm/ell17a7eZmN7tZt/397ne/bj6jz7/92791fsWqnJNve9vb4qKLLur+u9ht27ZtwWmOxpXz4LTTTuvO8fKzso77779/3POe94yHP/zhe4wfX8uzzjqr+3PzoQ99KK699tp40pOe1B3nSudf5vGYxzym+zMw+rNWjrM8TrfMr5jN/xSnsq7ve9/74vLLL4+ydgcddFB3bhf30Xkz6Rx8znOe0/mWz3LXv6//cs/bPn9ZChD7KNmGAAECBFYqIEBcqZxxBAgQIDCNAr5wncZVd8wECBDYeAL6Wd2aChDr/FY0um+AWLZ7zWte070vsQQHJTjZvn377iDxzDPP7IK48hkFCt/61rfiFre4RVx22WXd9lu3bu3CuxIilDDsEY94RHz2s5/tgqQSqpQQr9Qvvy///bSnPS1ud7vb7VXzkEMO6QKNEoDst99+e9R87GMfu3seI5ASZJa5X3nlld1+DzzwwC5oGu3rJ37iJ6LMf7EwaBy2zO39739/FwiNjqO8O7LUKoFLmU8J0moCxPn7KBblWEfe5RhGx1kCqRIyffe7340SOBbL4lNC2DKXk046KT784Q93IVQJ2IpBCSFL4HvYYYd1QdsoMFvOGheTEp7+1V/9VZTwptQo8yzzGQWJ97rXvbrQavRezWL+1re+NUZ/UY7euVm2HwVrZ599dhfOTfqMAsRb3vKWXTBd7Eu4VY6z1Cqfsv+f//mf3yNEnD+HMqZ8RuflMccc04Wuxa58RgFWmeuNN97YrUH5LBS+js95NK6EuCUkL/Ma1Sh/PsqnhO/leEf7Gg/iyhqWtRp9RsHzSudfwvIS7pY/i2Wdyqe4LzSP8rNynG9+85u7/7FAGTdaqxIYlzmU+T3lKU+JW9/61p33UufgKaec0h3jSta/j/9yz9tJ59bo9wLEvlK2I0CAAIGVCAgQV6JmDAECBAhMq4AvXKd15R03AQIENpaAfla3ngLEOr8Vje4TIJa71175yld2gUa5a6qETiXsK6HNBz7wge6uphJG/dIv/VIX4owHISWsKGHXXe5yly6IKKHFa1/72u6uuvIpdyaVu61KIFN+X/ZR7vgq4eO9733vLoCaf6fd/JplfyXsKGFDqVfmUeZTPiXYK+94LGHXXe96124uowCl/Oyv//qvu32WYyp3EJZ9LfUpd5+9+tWv7gKhBz7wgVHCkRKelXCkhCjFovx7TYBYbMqcS91xu+JdgrP3vve9XTD7rGc9a487xyY9PnKpR5gud43LMZZ65U6+e9zjHl1QV+Zbws+yDm984xs7h3Ln3LHHHtuRXnDBBd06lVCt/LzcNVo+JYB6y1ve0oXJ5c7Kcmff+F2AC63H6FjLeo2vQzH6+Mc/Hm9/+9u787MEwyeccMLuEuVuuhL+lgC1hHLFsXxKCFnC0BKwlbtjS/BaPqMAq/x7CcvOOOOMbt7lOEsottj5Mj6u3OVX5lGC9zLuP/7jPzqf8mfhQQ96UHcHYPmM/7kpoWs5J+973/t24zZv3tyZ1My/BMflz1oJXcunBMrl/C/n8hOe8IQoQXr5lDmWO1/L+Vz+PD3xiU+M29/+9rvnOPqzVhzKe1NLuDj6LHUOrmT9J/mX8Ho5fzct5y9JAeJytGxLgAABAssVECAuV8z2BAgQIDDNAr5wnebVd+wECBDYOAL6Wd1aChDr/FY0uk+AWB7VWYLC8UBvtLMS/pTHlZYwYhTWjAchP/dzP9eFIOOf8vjPEsKVgKkEhKXu+OdTn/pUFzSN3+U1qWa5g+wVr3hFFwCVR02W8KV8RqFFuQNrFHCO7+srX/lKd3diCWme+cxndo8iXepT7qD7xCc+0YViJYAa3V1XxpTgpQRX5Y6/mgDxi1/8YhfMHXnkkd0jNcdDqnIH2DnnnNOFnuUOzfFHttYEiMtd46uuuipe9rKXdSFYCZFGAdPI4fWvf30XvpVHXT70oQ/tSD/60Y92j/8sQe4orBpZl7tEy/qVYPrZz3727gB4sbUYHWsJpp/85CfvtQ7nnXdeFySOB5LlLs2yj3LOlrUugdr450tf+lIXqJWfP+MZz+gCwlGAVe64K2NGgeOkP2yjcSWoLOPGQ7Yytpwj5VwZD4LHz/FiVsLp8bXPnn85X0fr9JCHPKT7HweUz2g/5VwrtsV4/DMK5cvdrj/zMz/TnaOjz1Ln4ErWf5L/cs/bSes2/nsB4nK0bEuAAAECyxUQIC5XzPYECBAgMM0CvnCd5tV37AQIENg4AvpZ3VoKEOv8VjR6UoA4CjXKduVxi/PDhLLTUWhwn/vcpwsEJ73zr9ztVsKn8pjEEj4dddRRe8x9PDQo708r72ebVLMUKIHMv/7rv3bvdSt3TZU70Eog9O///u97BFnjOxuvWwLQE088cVHHsm25M7BYLLbtQgFKn7n3Xbylaq00QKxd4/IeyRIULuc9kvOPt9xJVs6JMpeFzon520861lFIXYK7cg6Vux7L4zjLXZPlMaXlXJ5/l+NoDiVgLGFzueNw/B18898XudSaTRpXQroSBJfHm44C2EnnyWrMfyHHhQL8xfxLGFzuJh0F6ZPWZTGzxdZ/KceVnLd9/5yV7QSIy9GyLQECBAgsV0CAuFwx2xMgQIDANAv4wnWaV9+xEyBAYOMI6Gd1aylArPNb0ehJAeLoi/0S+k36jO66mxSETAqLxt8fV8Kf8hjFSTXL3OaHDeVno8Bv9A65hY7hDW94Q/f4zPG7sBbabtK8y5isALHcHVZCsPK40vKo1dF788bnNf+YJoU3iz3CdCVrXOZx4YUXdneKjt5feKc73am7s7AEdKP3+s13LKFuCcLK4zEvvfTS3e8rHG1X7gTNCBAXWquRz6TzeHwOk4LAxWpNGrfQ+TzpHF+N+S90zpRHvJbzbvwu2vnHWe6SLeF8eUdpWa9ittj5Pz52ueu/lONKz9tJ6z/6vQCxr5TtCBAgQGAlAgLElagZQ4AAAQLTKuAL12ldecdNgACBjSWgn9WtpwCxzm9Fo/sGiOXL+nI31/gjO+fvsDzW89GPfvTEsG9SEJcVIJY7HMtdbSX8XCpAnBS8jY5z0rwXC1AmBUPzHcujXcujUstfKOWuvnKH5qGHHtptVn735S9/uXu3Y3aAuJw1Hs35kksuiXe84x3dI2zL3MqnPHazPDq0PN5y/JGw5V175f2W5bGx5e6/o48+Og488MBuTLkTr7wbsJxfqx0gln2P3oO50B+abdu2xeMf//juXYeTgsDF/tBNGlcTIGbOf6FzfxQ0LxUgjv7eKMHhKORf7PwfGa1k/fsEiCs5b/v8ZSlA7KNkGwIECBBYqYAAcaVyxhEgQIDANAr4wnUaV90xEyBAYOMJ6Gd1aypArPNb0ei+AWLfR0uWSUwKzCYFcVkBYplLnzsQR4HJAx7wgDj99NMXdZw078UClEke83c4em9jCQ3LYzPL+xtHn9V4hGmf45p0cpXwsNxRWN7dWOZfQtsS0pX3NJa71Mpn9L66O97xjt279cZDvOXOYVLou9QdiEsFY/OPc1IQuJjLpHE1AWLm/Fd6B+Lo+Mr7Iss7HkdrudS6rGT9+wSIy/m7adJ5PP57AeJytGxLgAABAssVECAuV8z2BAgQIDDNAr5wnebVd+wECBDYOAL6Wd1aChDr/FY0elKA+KMf/She+cpXxsUXX7zoe//m73hSYDYpLFppgDh69OJavAPxrLPOiuOPP34v84xHmC71SNXVCBBXssblsaVl3ObNm7vwqNx1OPqU373+9a/v3j05ei9muRv03HPPja997WuxkN2kc2I+9KQA8Rvf+EYXHo/ukCvvQBy9229+6LXUH5xJQeBKA8TRe0BH4dftb3/7icH7asx/rd6BuNL1X8p/Jeftcv6SFCAuR8u2BAgQILBcAQHicsVsT4AAAQLTLOAL12lefcdOgACBjSOgn9WtpQCxzm9FoycFiKVoeZzmJz7xie5RmuWOsvnvtyt3n5XHE44eR7naAeKZZ54ZJ5544h7HWx7pWQKj8r7AM844I0466aTu96O7+UpoVB6NWR7DOv4pj9N8zWte0wVN5U6q8UduLgQ6siiPay2PEB1/pGt5b2H5/Sc/+ck93h83yWP+fkZ3RC70TsbLL788XvGKV8RVV12V9gjTlazx6B14t7nNbfa4A210LPODqXGDhQLE0Tos9xGmd73rXeNJT3rSXutw/vnnd+9ZLO9lPPvss7tHpn7nO9/p7Mq5Ws6he93rXnstcQmlyrb/h707AdqtKu9Evw4IhxkOs8hFCBoBQVAGbZmUMIQgSQwoKooyS9HVqTbp4XZ19e3qpO/NcNN1kyovEgQR4oDIJUpAQSUORLFEGQQ0oMEBUBQFwySgcOvZ+H5+Z/iGd6/nO2uf9/29VWlPPHs9a+/f2idPr+//7f3G/8SnNkCcK6yMeyTulW233bacc8453b+dhe6TpTj/NQWIDz74YOcUFqeeemr3nZazP6N/a/FLBfGa2le/+tUzfz1XsNt3/RfyH/f/No3zfyQFiONoOZYAAQIExhUQII4r5ngCBAgQmGYBP3Cd5tV37QQIEJgcAf2sbi0FiHV+vUYvJkCMoOCCCy7ovncvnu6L8BdrRRAAACAASURBVCUCt/g88sgj5aMf/Wj3vXYnnnhiefnLX75gELLQ02YLPYG45ZZblre+9a0lntqKTzzxFudw8803l2222aYLtFasWNH93exgcdVzj7DxkksuKQ899FA57LDDynHHHbfSk3RrAh1ZRLhy+OGHl6OOOqoLmyJEjcDquuuu6/48+zWTCwVDq84zCmG22GKL7jp33XXXEuFkPL0X1xkBT3zm+g7E+P7BePXpKAQb1R8FkwcddFA54YQTVrrWcdc4zOLJ1J/+9KcrOcRc8XfxXYf33ntved3rXtfZxvnHk5W33HJLF9JGqBdr9cwzz5TbbrutfOxjH+vWKu6rcb4DMQLHY445ppsjvi8y5vna177WOcWf3/SmN808KRr/+5VXXlluvPHG7qnJk046qeyxxx6dQ5xH3HcRSEXoF+cX57JQgDXXP7rRuKj9qle9qnMYrUd8X2Tcd3EPHX300eXII4/syix0nyzF+a8p8It5RgFs/DuKgDa+D3J0jpdffnnnEv/dqqH8qN6q92Df9V/If9z7dpz/IylAHEfLsQQIECAwroAAcVwxxxMgQIDANAv4ges0r75rJ0CAwOQI6Gd1aylArPPrNXoxAWIUju+2+8hHPtKFHBHaxBNTEQpEgBj/GU/kRSATTycuFITUBojxFGGEL/GfcS7x5wgR489xDqu+WjSe3IqnDCPYGp17hHwRWK167otBjKfHIoiKGlEvziNqRQgV31v4k5/8pCpAjNdbXnjhhd13CsYnXhMa5xnzRfAVfx49RTf7ScwIGOMpzLCI8CuC1gh44j/jM3oaM8ZHnQjKIhwahcHjrPGq90SEY6NzG90T8V2HEcSNnliNQDGuK6ziE2N+8YtfdNcTYWlcU/w5nnKNAGq+zyioinOP641ay5cv7/4c90N84gnDCLVnPyUac1x22WXlzjvv7I6Jc46x8YrNuG+j3hvf+May9957d3+/UIA11zmOxm244YbdfRFBYsw1+75b1WehfzcxV/b5z/XEYHhEUBjhbpz76N/ao48+2l1D3FPxPZY777zzSgTz3YN91n8x/uPet4v5Nx7HCBAXK+U4AgQIEOgjIEDso2YMAQIECEyrgB+4TuvKu24CBAhMloB+VreeAsQ6v16jFxsgRvEI4OJ7BiN8ibAjgoXtttuuHHHEEV1oF0+AxWehIKQ2QIxXYMYc119/fYla8YmnoeIJwrmCpzg+ng689dZbu9BzrnNfDGKEXN/+9rfLNddc070yNT7xVF08TRZhUXz/X80TiCPDON94mm70Ws14gjKetvvkJz/ZPW256pOEcV433HBD+cxnPtON2X777cvZZ59dNt988+4cI/iJc44n8CJoe8lLXtI94RjB2+iz2DWe7/gIlw4++ODu1ZarPgU5qh/BUJxDhGqveMUruqcYP/jBD3ZPWY6eWpxvLWYHX4ceemi56qqruice4xojjIwnEuMcZoeHo3qxRvEkZNw/8UrYcIvgMELw8B09vRrHLybAWtN5zh4Xr9SN87377rtXuuaYa7b9Qv9uluL85/suyTU5xb0U93bc66Pgefb1L3QPjrv+i/Uf975dzL9zAeJilBxDgAABAn0E1t9q67Lb5df0GTr2GBvUsckMIECAAIEBCuhnA1wUp0SAAAECYwvoZ2OTrTRAgFjnN9GjFxuuTDSCi5sRmC/4GgLTYoOvIZyrc1izgADRnUGAAAECSyWw+VG/U3b4j/9tqcqvVNcGda0wm4QAAQIEllhAP1tiYOUJECBAYK0I6Gd1zALEOr+JHi1AnOjlHfviBIhjkxkwpoAAcUwwhxMgQIDAogSet+12ZZe//UBZb/MtFnV87UE2qLWCxhMgQIDAEAT0syGsgnMgQIAAgVoB/axOUIBY5zfRowWIE728Y1+cAHFsMgPGFBAgjgnmcAIECBCYV2C9LbYsG+25d9nhXf+lrL/1NmtNywZ1rVGbiAABAgSWUEA/W0JcpQkQIEBgrQnoZ3XUAsQ6v4keLUCc6OUd++IEiGOTGTCmwAEHHNCNuOmmm8Yc6XACBAgQIDAcARvU4ayFMyFAgACB/gL6WX87IwkQIEBgOAL6Wd1aCBDr/CZ6tABxopd37IsTII5NZsCYAgLEMcEcToAAAQKDFLBBHeSyOCkCBAgQGFNAPxsTzOEECBAgMEgB/axuWQSIdX5GEyBAgECSwF+/6wXljN+6P6maMgQIdAIbbFvWX/FvyvKXnV+WLX8+FAIE1oKADepaQDYFAQIECCy5gH625MQmIECAAIG1IKCf1SELEOv8jCYwUQLf+973ynvf+96y0UYblXPPPbdsueWWE3V96/rF/PKXvyzf+ta3ygYbbFB22223smzZsnX9klY6fwHiRC2nixmYwLKNdi6bHHZrKRtsPbAzczoEJk/ABnXy1tQVESBAYBoF9LNpXHXXTIAAgckT0M/q1lSAWOdnNIGJEhAgDns577jjjnLJJZd0Ae+ZZ55Zdt5552Gf8JhnJ0AcE8zhBMYUeN7Oby/L9714zFEOJ0BgXAEb1HHFHE+AAAECQxTQz4a4Ks6JAAECBMYV0M/GFVv5eAFinZ/RBCZKQIA4/3K29vnhD39YLrjggrLJJpuU008/vWy11VYTdf8JECdqOV3MAAWWbbhD2eSoHw7wzJwSgckSsEGdrPV0NQQIEJhWAf1sWlfedRMgQGCyBPSzuvUUINb5GU1gogRaB2RDx+SztCskQFxaX9UJhMCmxz0LggCBJRawQV1iYOUJECBAYK0I6GdrhdkkBAgQILDEAvpZHbAAsc7PaAITJSAgm385+Szt7S5AXFpf1QkIEN0DBNaOgA3q2nE2CwECBAgsrYB+trS+qhMgQIDA2hHQz+qcBYh1fkYTmCiB+QKyZ599tnz7298un/jEJ8r9999ffvnLX5YNNtig7LbbbuW4444rz3/+8xdl8elPf7pcd9115eijjy4vfelLyz/8wz+Uf/mXf+nqbbHFFuWwww4rBx98cFl//fVn6v3sZz8r7373u8vPf/7z8ra3va3cfvvt5aabbirPe97zVvouwGeeeab7u5jjgQce6MZvueWWXb1Xv/rV3fnO/sQ1feMb3+iOv++++0r87/H9gnvttVc55phjyooVK7rDR+e8pguM89lnn31m/uoHP/hBufrqq8s999xTnn766e46dtppp3LssceW3XffvSxbtmzm2Pnqjg6K8znjjDPKLrvsUhYKMMMnbG+99dbyyCOPdHNtt9125Ygjjij77bdfWW+99WbmjmMvuuiiEq9FjfpPPfVUueaaazqH+GyzzTbdGu27774rnfOoQKzJpz71qXLbbbd169LnXljVU4C4qH9CDiJQJeAJxCo+gwksSsAGdVFMDiJAgACBgQvoZwNfIKdHgAABAosS0M8WxTTnQQLEOj+jCUyUwFwBVYR7V1xxRRn9H9xNN920C8Yef/zxLiSL7+R7xzveUXbdddcFPUah2fbbb19+8pOflAj9Nt988/LEE090teKz//77lxNPPHEmRBwFiI8++mjZeOONu3AsPrPDtVXPMWrGJ46NYPBFL3pRFz7G+PjE8RH0/dM//VP3v4+uKeaIv4v//dRTT+2CuzvuuKMLJh977LFy1113dee1xx57lA033LALJ3feeedujn/8x38s1157bffnMIlQ7cknn+wCthhz0kkndUHe6HPDDTeUz33uc2s0G9nGdZx11lllhx12mDdAjCDwfe97X3nooYe6uTbbbLPuOuKc43xe9rKXlTe84Q1l+fLl3XyjADHWPILNCHFHDjEmxq7pnOOYGBNzxXGxBlFzdJ1xzTHP7Otc8Kb41QECxMVKOY5AfwEBYn87IwksVsAGdbFSjiNAgACBIQvoZ0NeHedGgAABAosV0M8WK7Xm4wSIdX5GE5gogbkCxHja7/LLLy9bbbVVOeWUU8oLXvCC7roj8PvoRz9abr755i6EOu2001Z7ym9VoFGAGE/HHX744eWoo47qxkSQeOONN5arrrqq+3OEUAcccEA3fBQgPvzww11gFU8HRiAWAVeEV/Gf119/fRfexZOQERTGE3TxiZDy4osvLj/60Y/K8ccfXw455JDuv48nBN/73vd2c8c1/cZv/Eb330dw98EPfrALCle9pvmeAJxdL4LCCBjjGuNa4po/85nPdOf0zne+s3vScr7Pd77zne6cI+QLhwhU4zPX/BHkxbXE04N77rlnF1RGgBmf+O8uueSSLliMpzvjadE4r1GAGHOFXzxtGH8ff569rhEKx7qGe3xiDf72b/+2qxfrEGPiyca4zs9+9rPdE5DbbrttOfvss7tgeJyPAHEcLccS6CcgQOznZhSBcQRsUMfRciwBAgQIDFVAPxvqyjgvAgQIEBhHQD8bR2v1YwWIdX5GE5gogbkCqi9+8Yvl+9//fhdORXA3+xNPvp1//vldiHTOOed04dF8n1GAGAHb29/+9pVeVRpPyl155ZVdkDg7vBsFiP/6r/+6UqA2mufBBx/sziGCr3haL14ZOvtz5513diFa/Pdnnnlm9xRiBI6f/OQnu9ePvvWtb13pNZ3f/e53u0Aujjv33HO716DGZ74AcfSUYjyNGK9Lnf2q0niq8bzzzutCt9NPP727trk+8STmhRde2M216pOYCwW88brSNQV33/rWt7onBiMEHD3NODtAPPLII7sgd/Y5jwxiTBhEeByfeM1pBIUHHXRQOeGEE1YaE/7xWtR4mnF2ALzYfyQCxMVKOY5AfwEBYn87IwksVsAGdbFSjiNAgACBIQvoZ0NeHedGgAABAosV0M8WK7Xm4wSIdX5GE5gogYW+Y29NFzv7+wlH39U3H8ooQIzv1jv55JNXOzS+ZzECtHiF6Ci4WmiO+B6+D3zgA91rSuNVqqt+1+FofARcEbDtuOOO3Xf3xZgIxiLUi1eqLvTp4xM1Z4d1q35n4uw5R69hjSc+43xWDQPXNH+MiXA0vssxniKMMHDVz+z5I9g78MADFzynNZnPfu1pOEcIvOpntL6vfOUru4BxnI8AcRwtxxLoJyBA7OdmFIFxBGxQx9FyLAECBAgMVUA/G+rKOC8CBAgQGEdAPxtHa/VjBYh1fkYTmCiB+QKyeEVlhG6f//znywMPPDDzfYUjgNnfRzgfykIB4pqCq4UCxFHNhRZj9jnGk36XXnppiafz4sm7ePXp3nvv3f1PhHfxROWqn4UCxHiCMgLQeF1pvDo0ArdVP/MFiLfccku57LLLuteyruk7Jdc0f8wRT0vG381X+0Mf+lD3qtnf+q3f6l49ulCoOd86xGtMF/rMFRDPN06AuJCqvydQLyBArDdUgcBCAjaoCwn5ewIECBBYFwT0s3VhlZwjAQIECCwkoJ8tJDT/3wsQ6/yMJjBRAnMFZLPDtni6L74vcLPNNuuu/amnnirf/OY3u1eRZjyBWBMgxrmNvvtvTQsTwdyb3/zmlb7DMV7P+oUvfKHE61FHn7i217zmNeXggw9e6RWr8wWIo6cHoylF+LjLLruUrbfeuisZf3f33XeX+K7CuUK++K7G+G7BCOfidaIR9M1+pWjUWdP8s78fcr4AcdXgtiZAjDnjCdFY87k+e+21V3n9618/1r8PAeJYXA4m0EtAgNiLzSACYwnYoI7F5WACBAgQGKiAfjbQhXFaBAgQIDCWgH42FtdqBwsQ6/yMJjBRAnMFZKPvvdttt9267y2cHdIt9HTgqkBL+QRin6feRucX4V58d180lXgdaDxNeMABB3Sv4RwFZfMFiPHa0csvv7wLDU877bQS30c4+iwU1sXfX3zxxd38EbxFELimcK7mCcR4Xeutt95aDj300HL88cdXPYEY57uYsHjcfxwCxHHFHE9gfAEB4vhmRhAYV8AGdVwxxxMgQIDAEAX0syGuinMiQIAAgXEF9LNxxVY+XoBY52c0gYkSWFNA9eSTT5aLLrqo3HPPPeUtb3lL2W+//Va65uwA8bvf/W73Ss543ehivwPxK1/5Shfe7bTTTuWss86a9ynEOPkIBx9//PHyi1/8ojt21e9M/Od//ufuewU33HDDme9MjHHzBYirviJ0NtJ8AWKcS7zy9FOf+lQXPkYwt80226zxvmr9HYhhFk9J3n///WX0XYqZ/wAEiJmaahFYs4AA0Z1BYOkFbFCX3tgMBAgQILD0AvrZ0hubgQABAgSWXkA/qzMWINb5GU1gogTmesItAsTvfOc7awwQ4zsE3/e+9439CtM999yznHLKKSs9aRdh2tVXX919z+KLX/zi7nsAI9xbKKT84Q9/WM4///wSr1qNYGv//fdfbV0i/Ipa8T+zQ9E1BWFzzTdfgDh6wm/0HYOzT+DHP/5xd37xmtRVXzM68ovvmIzXq77sZS+b856aa/7R048RoEYAGa8Xnf0ZzRGhbASsO+ywQ68nEKPmFVdcUb785S93r2g9/fTTy8Ybb7zSXPG61liH0Stux/kHIkAcR8ux67zAs7+6gmVr90oEiGvX22zTKWCDOp3r7qoJECAwaQL62aStqOshQIDAdAroZ3XrLkCs8zOawEQJrCmgilAvnq675ZZbuuApQr14Qi4Cr9tuu6187GMf677bL8KpxbzWcvQK03hF5zHHHFMOO+yw7jsDY56vfe1r5aMf/Wj35ze96U0zTzsuFCDG8VdeeWW58cYbuycKTzrppLLHHnt03yEY5/n1r3+9C74iYIvzj3MdnceKFSu6IPMFL3hBt5Zx/Je+9KVy1VVXdU8EvvOd7yxbbLFF93cjnzjfCOKi3ugzqhfHvvWtby277rprdx3x5GZc04MPPtgdOjtAjO89jKct4z+PPPLI7rsPV/3ew9k32FwBYvhHnfvuu6/ss88+XYga1xif+O/iacqHHnqosz7uuOO6ORZ6repc5vH04QUXXNCt+apzPfLII921RmB54oknlpe//OVj/fsQII7F5eAJF4h8cVn3/yzyQhd5rABxkZ4OI1AhYINagWcoAQIECAxGQD8bzFI4EQIECBCoENDPKvC6n03FT7h9CBAgMM8rOu+9995y4YUXdqFRfOIpvnj9Z/yfjwjM4omz+HM8kbb77rvPazkK2iLgevrpp7tay5cv7/4cTwnGJ54gjABq9D2ACwWIMSbO4bLLLit33nlnV2P0atJ42jDCspjvjW98Y9l77727v599fARq8dRezDc6Pv4cQeTsV7bGmAjPwiP+PmrGdyRGzYcffrgzeuCBB7r6z3ve8zqTeCIvziX+PHpC8sADD+yO+fu///vyxS9+sQv0RvOvCe/www8vhxxyyLyvUI2nMONJ0AgK49ziCcCYO9Ys5o7vVozrGT0x2DdAjPO7/fbby0c+8pHOdTRXzBEB4prmWuw/LgHiYqUcN7ECiwwBa65fgFijZyyBxQnYoC7OyVEECBAgMGwB/WzY6+PsCBAgQGBxAvrZ4pzmOkqAWOdnNIGJEpjvFZ0RTF177bXd03wR9kUo9opXvKJEuPXBD36we9Luda97XfeU23yfUYC47777lkMPPbR70i8CuQi7IoyM8QcffPBKrzZdTIAYc8bTg/Gk5PXXX1/itaERZkXIF+FZPO0YTxvO/qzp+Ag0d9ttt+5Jvec///mrXUqc64c//OGufjyJGE8vxutY4xOB2nXXXdc9STl6ZWo8pRdzf/KTnyw333xzOeigg7rQMULD0WtPF7qJjj766O4JxfnWZ/b8t956axfmxRzbbbddOeKII7ogNM539KkJEKPG6H6IwDZqzTfXQtc3+nsB4mKlHEegv4AAsb+dkQQWK2CDulgpxxEgQIDAkAX0syGvjnMjQIAAgcUK6GeLlVrzcQLEOj+jCRAYU2B2gHjyySePOdrhkywgQJzk1XVtIfDYz0v54PWl/H9fKOULX3/O5NB9SvmDQ0t5yxGlbPrcm4dX+vzssVL+7d+UcuU/zW14+rGl/NkZpWy8fGFnAeLCRo4gUCtgg1oraDwBAgQIDEFAPxvCKjgHAgQIEKgV0M/qBAWIdX5GEyAwpoAAcUywKTpcgDhFiz0Nlzp6QfyvvsPwW/eV8kfvKeUzN5ey9eal7L3bcwi331PKTx8p5XWvKuVvzi1l+5UflC4/+ddSTv+/S/n01+ZGEyBOww3lGtclARvUdWm1nCsBAgQIzCWgn7k3CBAgQGASBPSzulUUINb5GU2AwJgCAsQxwabocAHiFC32lF3qvz5eyh+/57mnD//LW0r5wz/49dOG9/+klHedV8o/3FjKf35TKf/7m0tZP942/Kvg8a57S3n7nz8XOP6vd5ay+SZ1eJ5ArPMzmsBiBGxQF6PkGAIECBAYuoB+NvQVcn4ECBAgsBgB/WwxSnMfI0Cs8zOaAIExBQSIY4JN0eECxCla7Cm71C/dWcof/B+lvHa/Ut79h6Ws2GxlgJvuKuVNf1rKi19QykV/XMrzt/n138cTim/9v0o5fN/Fv6Z0Pl4B4pTdfC63iYANahN2kxIgQIBAsoB+lgyqHAECBAg0EdDP6tgFiHV+RhMgMKaAAHFMsCk6XIA4RYs9DZcarzD91VOEl332udeQ/te3PveU4aqf0WtKH3iolPf/p1JevPPM0BLh41H/ce6x41IKEMcVczyB8QVsUMc3M4IAAQIEhiegnw1vTZwRAQIECIwvoJ+NbzZ7hACxzs9oAgQIEEgSECAmQSozOIEnnizl8SdLWb5BKZttvPrpfe9HpZz2l8+9nvSCd5Wy7Za/PubqL5dy0p+U8tfnlhLfdVj7ESDWChpPYGEBG9SFjRxBgAABAsMX0M+Gv0bOkAABAgQWFtDPFjaa7wgBYp2f0QQIECCQJCBATIJUZp0T+NgXSzn5/5z1HYjr//oSRk8vnvt7pTz6RCn/eEspETge+JJS3vJbpbzliF9/n2KZ9dTjXAgCxHXu9nDC66CADeo6uGhOmQABAgRWE9DP3BQECBAgMAkC+lndKgoQ6/yMJkCAAIEkAQFiEqQywxVYQ8D33QdKOeOvngsH4/Wlv7nzyqf/Zx8u5U//bu5Lev0hpfzV2aVsv+JXxywQIgoQh3t7OLPJEbBBnZy1dCUECBCYZgH9bJpX37UTIEBgcgT0s7q1FCDW+RlNgAABAkkCAsQkSGWGK7BKuPfYz0v5r+8r5cPXP/eK0jccXsqy+N7EWcd9+B9LeffHSjnxsFJO/e1SttiklGeeKeWmu0r5TxeU8pV/XvOTi3MhCBCHe3s4s8kRsEGdnLV0JQQIEJhmAf1smlfftRMgQGByBPSzurUUINb5GU2AAAECSQICxCRIZYYrMCsYHIWHF1xdyv94Ryn/7vWlPG/06tJFvIo0LvKG20t5x1+UsusOpVz0H0rZZfuFL12AuLCRIwjUCtig1goaT4AAAQJDENDPhrAKzoEAAQIEagX0szpBAWKdn9EECBAgkCQgQEyCVGZ4AhEIxieeLiyl/OKXpfzNlaX8t4tLOfO4Uv701FW+x3DWsfNdzCOPl/Ku95TyD18q5WN/UspBe/zq6HkCSAHi8G4PZzR5Ajaok7emrogAAQLTKKCfTeOqu2YCBAhMnoB+VremAsQ6P6MJECBAIElAgJgEqczwBGYFeiuFh7/z3NOHm2+ycPC30kX9qt4TT5byn99byoWfKOVTf1HKv9lr4UsXIC5s5AgCtQI2qLWCxhMgQIDAEAT0syGsgnMgQIAAgVoB/axOUIBY52c0AQIECCQJCBCTIJUZrEB8d+FHPlfKv/9/Szly/1L+6uxStl+xyunOChtv/lYp//39pbxmv1L+3e+Xsv7oFae/GjLnE4jzCAgQB3t7OLEJErBBnaDFdCkECBCYYgH9bIoX36UTIEBgggT0s7rFFCDW+RlNgAABAkkCAsQkSGUGKfDss6Vc/rlS/vDdpRy+byl/c+4awsM481kB4vd+VMppf1nKxstLueBdpey49cqX9o3vlvK2Pytlq818B+IgF91JTa2ADerULr0LJ0CAwEQJ6GcTtZwuhgABAlMroJ/VLb0Asc7PaAIECBBIEhAgJkEqMziBCA8/f1sp5/x1KS/7jVL+1zml7LTNwqcZrzv9nx8o5S8/UsofvaGUP37Dr193+uOflfI/LinlfdeW8t9PKeXfn7D6E4prmsETiAu7O4JArYANaq2g8QQIECAwBAH9bAir4BwIECBAoFZAP6sTFCDW+RlNgAABAkkCAsQkSGWGITDrScJv31/KO/6ilHgl6b67l7LtFnOf4v+2fSl/cmopKzZ77pgfPVTKH51fypU3lLLL9qXsvlMpv3ymlNvvKeWnj5Ty+kPmeBXqHFMIEIdxeziLyRawQZ3s9XV1BAgQmBYB/WxaVtp1EiBAYLIF9LO69RUg1vkZTYAAAQJJAgLEJEhlBidw172lvP3PS/n6PQuf2pGvKOXCPyplmwgZlz13/GM/L+XqG0u55FOlfPbWUjbfuJRX7VXKm19bynGvKmXTjRauOzpCgLh4K0cS6Ctgg9pXzjgCBAgQGJKAfjak1XAuBAgQINBXQD/rK/fcOAFinZ/RBAgQIJAkIEBMglRmOgVmPfE4H4AAcTpvD1e9dgVsUNeut9kIECBAYGkE9LOlcVWVAAECBNaugH5W5y1ArPMzmgABAgSSBASISZDKTI7AIkPBcS5YgDiOlmMJ9BOwQe3nZhQBAgQIDEtAPxvWejgbAgQIEOgnoJ/1cxuNEiDW+RlNgAABAkkCAsQkSGWGJzBuEBjHl1KeXRavipj159lXNqo5Zm0B4vBuD2c0eQI2qJO3pq6IAAEC0yign03jqrtmAgQITJ6Afla3pgLEOj+jCRAgQCBJQICYBKnM5AqMGRauCUKAOLm3hysbjoAN6nDWwpkQIECAQH8B/ay/nZEECBAgMBwB/axuLQSIdX5GEyBAgECSgAAxCVIZAvMICBDdHgSWXsAGdemNzUCAAAECSy+gny29sRkIECBAYOkF9LM6YwFiM3oL8AAAIABJREFUnZ/RBAgQIJAkIEBMglSGgADRPUCgqYANalN+kxMgQIBAkoB+lgSpDAECBAg0FdDP6vgFiHV+RhMgQIBAkoAAMQlSGQICRPcAgaYCNqhN+U1OgAABAkkC+lkSpDIECBAg0FRAP6vjFyDW+RlNgAABAkkCAsQkSGUICBDdAwSaCtigNuU3OQECBAgkCehnSZDKECBAgEBTAf2sjl+AWOdnNAECBAgkCQgQkyCVISBAdA8QaCpgg9qU3+QECBAgkCSgnyVBKkOAAAECTQX0szp+AWKdn9EECBAgkCQgQEyCVIaAANE9QKCpgA1qU36TEyBAgECSgH6WBKkMAQIECDQV0M/q+AWIdX5GEyBAgECSgAAxCVIZAgJE9wCBpgI2qE35TU6AAAECSQL6WRKkMgQIECDQVEA/q+MXINb5GU2AAAECSQICxCRIZQgIEN0DBJoK2KA25Tc5AQIECCQJ6GdJkMoQIECAQFMB/ayOX4BY52c0AQIECCQJCBCTIJUhIEB0DxBoKmCD2pTf5AQIECCQJKCfJUEqQ4AAAQJNBfSzOn4BYp2f0QQIECCQJCBATIJUhoAA0T1AoKmADWpTfpMTIECAQJKAfpYEqQwBAgQINBXQz+r4BYh1fkYTIECAQJKAADEJUhkCAkT3AIGmAjaoTflNToAAAQJJAvpZEqQyBAgQINBUQD+r4xcg1vkZTYAAAQJJAgLEJEhlCAgQ3QMEmgrYoDblNzkBAgQIJAnoZ0mQyhAgQIBAUwH9rI5fgFjnZzQBAgQIJAkIEJMglSEwh8CyDXcomxz1Qz4ECCyxgA3qEgMrT4AAAQJrRUA/WyvMJiFAgACBJRbQz+qABYh1fkYTIECAQJKAADEJUhkCcwg8b+e3l+X7XsyHAIElFrBBXWJg5QkQIEBgrQjoZ2uF2SQECBAgsMQC+lkdsACxzs9oAgQIEEgSECAmQSpDYA0CyzbauWxy2G2lbLCCDwECSyxgg7rEwMoTIECAwFoR0M/WCrNJCBAgQGCJBfSzOmABYp2f0QQIECCQJCBATIJUhsBsgQ22LeuveFVZ/rILyrLlO7IhQGAtCNigrgVkUxAgQIDAkgvoZ0tObAICBAgQWAsC+lkdsgCxzs9oAgQIEEgSOOCAA7pKN910U1JFZQgQIECAwNoXsEFd++ZmJECAAIF8Af0s31RFAgQIEFj7AvpZnbkAsc7PaAIECBBIEhAgJkEqQ4AAAQJNBWxQm/KbnAABAgSSBPSzJEhlCBAgQKCpgH5Wxy9ArPMzmgABAgSSBH7j7KPKT1+5bVI1ZQgQIEBgXIGtl29eDtr+xeX/OfiMsuMmvi9zXL/R8TaofeWMI0CAAIEhCehnQ1oN50KAAAECfQX0s75yz40TINb5GU2AAAECSQICxCRIZQgQIFApsNMmW5d/ev2flxXLN6usNJ3DbVCnc91dNQECBCZNQD+btBV1PQQIEJhOAf2sbt0FiHV+RhMgQIBAkoAAMQlSGQIECCQIvPlFh5XzDjsnodL0lbBBnb41d8UECBCYRAH9bBJX1TURIEBg+gT0s7o1FyDW+RlNgAABAkkCAsQkSGUIECCQILDdRluWu9/ynoRK01fCBnX61twVEyBAYBIF9LNJXFXXRIAAgekT0M/q1lyAWOdnNAECBAgkCQgQkyCVIUCAQJLAw6d9KKnSdJWxQZ2u9Xa1BAgQmFQB/WxSV9Z1ESBAYLoE9LO69RYg1vkZTYAAAQJJAgLEJEhlCBAgkCQgQOwHaYPaz80oAgQIEBiWgH42rPVwNgQIECDQT0A/6+c2GiVArPMzmgABAgSSBASISZDKECBAIElAgNgP0g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Q2G6jLcvdb3lPRYXpHWqDOr1r78oJECAwSQL62SStpmshQIDA9AroZ3Vrv+zZZ599tq6E0QQIECBAoF5AgFhvqAIBAgSyBN78osPKeYedk1VuqurYoE7VcrtYAgQITKyAfjaxS+vCCBAgMFUC+lndcgsQ6/yMJkCAAIEkAQFiEqQyBAgQqBTYaZOtyxf/4C/KVhtuWllpOofboE7nurtqAgQITJqAfjZpK+p6CBAgMJ0C+lndugsQ6/yMJkCAAIEkAQFiEqQyBAgQ6Cmw9fLNy4Hbv6j8zSFnlR023qpnFcNsUN0DBAgQIDAJAvrZJKyiayBAgAAB/azuHhAg1vkZTYAAAQJJAgcccEBX6aabbkqqqAwBAgQIEFj7Ajaoa9/cjAQIECCQL6Cf5ZuqSIAAAQJrX0A/qz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Q1M8P6AAAgAElEQV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ECAAAECBAgQIECAAAECBAgQIECAAAECBCZKQIA4UcvpYggQIECAAAECBAgQIECAAAECBAgQIECAAAECBAjUCQgQ6/yMJkCAAAECBAgQIECAAAECBAgQIECAAAECBAgQIDBRAgLEiVpOF0OAAAECBAgQIECAAAECBAgQIECAAAECBAgQIECgTkCAWOdnNAECBAgQIECAAAECBAgQIECAAAECBAgQIECAAIGJEhAgTtRyuhgCBAgQIECAAAECBAgQIECAAAECBAgQIECAAAECdQICxDo/owkQIECAAAECBAgQIECAAAECBAgQIECAAAECBAhMlIAAcaKW08UQIECAAAECBAgQIECAAAECBAgQIECAAAECBAgQqBMQINb5GU2AAAECBAgQIECAAAECBAgQIECAAAECBAgQIEBgogQEiBO1nC6GAAECBAgQIECAAAECBAgQIECAAAECBAgQIECAQJ2AALHOz2gCBAgQIECAAAECBAgQIECAAAECBAgQIECAAAECEyUgQJyo5XQxBAgQIECAAAECBAgQIECAAAECBAgQIECAAAECBOoEBIh1fkYTIECAAAECBAgQIECAAAECBAgQIECAAAECBAgQmCgBAeJELaeLIUCAAAECBAgQIECAAAECBAgQIECAAAECBAgQIFAnIECs8zOaAAECBAgQIECAAAECBAgQIECAAAECBAgQIECAwEQJCBAnajldDAECBNYtgR/84Afl6quvLvfcc095+umny/rrr1922mmncuyxx5bdd9+9LFu2bN26IGdLgAABAhMr8M1vfrNcfPHF5ZlnnpnzGo8++uhy5JFHrvT3Dz30ULn22mvLnXfeWX7+8593vW277bYrRxxxRNlvv/3KeuutN7FmLowAAQIE2gvEPuvuu+8uX/nKV7o+9Pa3v71stNFGc55Ynz2aXtd+nZ0BAQIEJl3gl7/8Zfne977X9bPvf//75YwzzihbbrnlGi87el/s3aL/zfXZaqutyrnnnrtSjdjr3XLLLeX6668vP/7xj8uzzz7b9cy99tqrHHPMMWXFihWTzrza9QkQp27JXTABAgSGIRAN+fLLL++Cww022KBssskm5cknn5z54Wo05te+9rVCxGEsl7MgQIDA1At8/etfL5deeum8DqsGiLHBfd/73lcee+yx7pdkNttss67vPf74411/23///csJJ5zQ/Z0PAQIECBDIEohe841vfKN86UtfKt/5zndK/NA1Prvuums57bTT5gwQ++zR9LqsVVOHAAECBFYViP4VfeyGG24od911V7eXis+awr/ZY+MXZi666KJu7FyfVWvEXFdccUX56le/2gWH8XPK+Hnlo48+2vXRTTfdtJx66qlll112maqFEiBO1XK7WAIECAxD4JFHHinnn39+99s8hx9+eDnqqKO6phy/6XPjjTeWq666qtvUnnnmmd0TiT4ECBAgQKC1wKc//ely3XXXlUMPPbQcf/zxC55ObG7f//73dxvdffbZp7zhDW/oeltsRuNpxssuu6z7xZl4EmSPPfZYsJ4DCBAgQIDAYgU+8IEPlFtvvbU7PH55Zeutt+6e2pgvQOyzR9PrFrsijiNAgACBPgKjPViMXb58eXn+85/f9bMttthitacHZ9f/2c9+Vt797nd3wd8555xTtt122wWnjz1a7N9inpNOOqnbo8UvfUYYGQ9AxC+U/uZv/ma3f4ufYU7LR4A4LSvtOgkQIDAggdtuu63EpvYFL3hBFxJuvPHGM2cXzT2e8IhXva3pVXADugynQoAAAQJTJBC/3PKFL3xh0b0pNrbvfe97uw3o2WefvdKmNULEeIX35z//+e41pm9+85s9cT9F95JLJUCAwFILXHnlld0vrBx88MFl++23L7fffnu3x5ovQOyzR9Prlnol1SdAgMB0C3zuc58r9913X3n1q1/dPfl37733dnus+MXMVV8/OlvqwQcfLOedd173ppf5jhuNiZ75oQ99qHt96Wte85ryO7/zOyvBxwMQ8SDEU0891b06dZqeQhQgTve/QVdPgACBJgLxSoAvf/nLcz7FEa8m+PjHP1723HPPcsopp3i1W5NVMikBAgQIzBYYPc3xtre9rXuicKHPQr1s9J2KO+64YznrrLO6V+T4ECBAgACBpRAYvYZ7vgCxzx5Nr1uK1VKTAAECBOYSGP3iykIB4ui42GvN9+ru0TzxmtIIHOM7fU8//fSy++67r3QKs79TMd4sc+CBB07NIgkQp2apXSgBAgSGIRBPGF5yySXdd3LM1XTvuOOO7pgXvvCFi2r0w7gyZ0GAAAECkyow2jDec889a9xQrum6R08szvXK0/jt2QsuuKB7QnExvxU7qbauiwABAgSWXmChALHvHk2vW/q1MwMBAgQI/FpgsQHi6Jc1X/KSlyzqwYTRE4sx01yvPI0nFG+++eZFv5FmUtZNgDgpK+k6CBAgsI4IzP4i47me4ljs/4dgHblkp0mAAAEC67jAqHdF6PfSl760fPe73y3xvRrx2WabbcqRRx7ZvYp0vfXWm7nS0ROLc72Oe/S9HFF72l6Ds47fDk6fAAEC65zAQgFi3z2aXrfO3QpOmAABAuu0wGJ/XjjqezvttFP3XcDxi6DxS6Hx3YXxNpljjjmmrFixYsZiMXVH38e47777lpNPPnmddhzn5AWI42g5lgABAgSqBfpuTqsnVoAAAQIECPQUGIV9Dz/88BorLFu2rOy///7lhBNOmHntth+q9sQ2jAABAgTSBQSI6aQKEiBAgEADgcUEfXFao7BvrlPcdNNNy6mnnjrzXYaLqStAbLDgpiRAgACB6RMQIE7fmrtiAgQIrOsCTzzxRPm7v/u7cv/995djjz22CwvXX3/98uSTT5ZPfepT5Qtf+EJ3ifFq7gMOOKD7swBxXV9150+AAIHJERAgTs5auhICBAhMs8Bigr7w+epXv1quueaaEk8g/t7v/V7Zdttty7PPPlvuu+++cumll3bfdbjzzjuXM888s2y88cZlMXUFiNN857l2AgQIEFhrAgLEtUZtIgIECBBYCwLxvVEf+chHuu/DePGLX1ze8Y53dK/GESCuBXxTECBAgMCiBASIi2JyEAECBAgMXGAxQd9ClzCq8dRTT3V7tz322EOAOA+aV5gudEf5ewIECBBIFRAgpnIqRoAAAQIDEPj2t79dLrzwwrL55puXc889t2yxxRYCxAGsi1MgQIAAgecEBIjuBAIECBCYBIGMADF+AfSSSy4p3/jGN8pv//ZvlyOOOEKAKECchH8eroEAAQKTITC7Uf/u7/5uOeSQQ1a7sDvuuKNr5i984QvLaaedVjbaaKPJuHhXQYAAAQITKbCmjexVV13Vvdr0la98ZffdiKt+7r333nLBBReU5cuXd6HjlltuOZE2LooAAQIE2gssFCD23aPpde3X1hkQIEBgmgQyAsTwWvVtMQ8++GA577zzyjPPPFPOPvvssuOOO67G+qEPfah768zRRx9djjzyyKlh9wTi1Cy1CyVAgMBwBK644ory5S9/uRx66KHl+OOPX+3EbrjhhvLxj3+87LnnnuWUU07pvmfKhwABAgQItBK48sory5133lmOO+64st9++612Gmt6AnGhXvbNb36zXHzxxd3m9KyzziqbbLJJq8szLwECBAhMuMBCAWJcfp89ml434TeOyyNAgMDABBYTIMb3HEbYt9VWW5WTTz65+47D2Z81PYH46KOPdgFifDfi6aefXnbfffeVxjz99NPd3u3uu+/uvvf+wAMPHJjM0p2OAHHpbFUmQIAAgTkEbrvttu63feLLjM8444yy6aabzhwZjfz9739/iR+svu51ryuHHXYYRwIECBAg0FRg9APSvffeu9uErvqLLddcc0357Gc/u9J3II42txtuuGH3W6zbbbfdzDU8++yzJZ7aiLoHHXRQ94TismXLml6jyQkQIEBgcgUWEyD22aPpdZN7z7gyAgQIDFFgMQHiKAx8+OGHu5857rbbbitdSjxteP7555dHHnlk5jsQY38WoeMtt9zS/RwyfnF09v7sRz/6UXnPe97TPaEYv/wZP8+clo8AcVpW2nUSIEBgQALRpKNZ//jHPy6vetWruqBwgw026BrxjTfe2P1QNULFVX/gOqBLcCoECBAgMEUC0a+ibz322GPlmGOO6TaV6623XomNZvzCy2WXXVbiO37f9KY3zTyhGL+lGr8Qc9ddd3VP1J900kndU4azx8Qxp556annRi140RZoulQABAgTWtsBiAsQ+ezS9bm2vpPkIECAw3QKLCRBjv3X11VeXz3/+813Q97a3va1ss802HVzs2S6//PLuu4F33XXXlb42KfZ1sX+Ln0+eeOKJZZ999ulCxNlj9tprr67eNL0pTYA43f/mXD0BAgSaCcTr3qIxRyOO5hw/VH3yySe7/z0a8e///u933xvlQ4AAAQIEhiAQv40am834YWl8N298d2H8+fHHH+82lvvvv3/3JOHszeQDDzxQLrroou5VOPHfb7bZZiuNOfzww8uxxx7r6cMhLLBzIECAwAQLLCZAjMvvs0fT6yb4xnFpBAgQGJjAYgLEOOUnnniiXHrppeVb3/pWt9fafPPNu/+MpxPjzWfx0EL8Iucuu+wyc4URPH7iE58on/vc57pf+oyfU8bPK0djVqxY0QWOO+yww8BUlvZ0BIhL66s6AQIECMwj8IMf/KD7raB77rmn+4Fq/HA1fjsofpga7xv3Oje3DwECBAgMSSB+SPqZz3ym3HHHHSv1rde+9rUlfhs1nkpc9RPh4bXXXtt9h2L8kkz0tnid6RFHHNE9rbimMUO6ZudCgAABAuu+wGIDxLjSPns0vW7dv0dcAQECBNYFgcUGiHEt8XPGr33ta10g+JOf/KQLBSNIjCcLY/+25ZZbrnbJ8Wa0+MXR66+/vntrWoyJXx6NvV68iSZCxGn7CBCnbcVdLwECBAgQIECAAAECBAgQIECAAAECBAgQIECAAIF5BASIbg8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AABAgQIEBAgugcIECBAgAABAgQIECBAgAABAgQIECBAgAABAgQIEFhdwBOI7go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CzYCCYAAANBSURBV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MD/374d0wAAACAM8++abw8WaqHZRyBAgAABAgZEDRAgQIAAAQIECBAgQIAAAQIECBAgQIAAAQIECBAg8AIeiKogQIAAAQIECBAgQIAAAQIECBAgQIAAAQIECBAgQCABA6IYCBAgQIAAAQIECBAgQIAAAQIECBAgQIAAAQIECBAwIGqAAAECBAgQIECAAAECBAgQIECAAAECBAgQIECAAIEX8EBUBQECBAgQIECAAAECBAgQIECAAAECBAgQIECAAAECCRgQxUCAAAECBAgQIECAAAECBAgQIECAAAECBAgQIECAgAFRAwQIECBAgAABAgQIECBAgAABAgQIECBAgAABAgQIvIAHoioIECBAgAABAgQIECBAgAABAgQIECBAgAABAgQIEEjAgCgGAgQIECBAgAABAgQIECBAgAABAgQIECBAgAABAgQMiBogQIAAAQIECBAgQIAAAQIECBAgQIAAAQIECBAgQOAFPBBVQYAAAQIECBAgQIAAAQIECBAgQIAAAQIECBAgQIBAAgPCNj4XbPXXl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6" name="AutoShape 16" descr="data:image/png;base64,iVBORw0KGgoAAAANSUhEUgAAA9QAAAMOCAYAAAD/cU7NAAAgAElEQVR4XuzdD9RtZX0f+IcLciGoEG3Aanq5jXJ1JSLVXtBaxKQlVIc/SwOsCiqxwJg1NdpZmaTNGGd1dZnpyt9m0oROlwOY+AdpgXEmwkoLGDvoalVuYwDrH3AawGiVGIuxUUDhznoOs1/3Pfec9z3vfvfZ+/c8+/Ou5fLy3r338zyf3/Pcfb5n77PPEQcPHjyY/BAgQIAAAQIECBAgQIAAAQLbEjhCoN6Wl40JECBAgAABAgQIECBAgMBMQKA2EQgQIECAAAECBAgQIECAQAcBgboDml0IECBAgAABAgQIECBAgIBAbQ4QIECAAAECBAgQIECAAIEOAgJ1BzS7ECBAgAABAgQIECBAgAABgdocIECAAAECBAgQIECAAAECHQQE6g5odiFAgAABAgQIECBAgAABAgK1OUCAAAECBAgQIECAAAECBDoICNQd0OxCgAABAgQIECBAgAABAgQEanOAAAECBAgQIECAAAECBAh0EBCoO6DZhQABAgQIECBAgAABAgQICNTmAAECBAgQIECAAAECBAgQ6CAgUHdAswsBAgQIECBAgAABAgQIEBCozQECBAgQIECAAAECBAgQINBBQKDugGYXAgQIECBAgAABAgQIECAgUJsDBAgQIECAAAECBAgQIECgg4BA3QHNLgQIECBAgAABAgQIECBAQKA2BwgQIECAAAECBAgQIECAQAcBgboDml0IECBAgAABAgQIECBAgIBAbQ4QIECAAAECBAgQIECAAIEOAgJ1BzS7ECBAgAABAgQIECBAgAABgdocIECAAAECBAgQIECAAAECHQQE6g5odiFAgAABAgQIECBAgAABAgK1OUCAAAECBAgQIECAAAECBDoICNQd0OxCgAABAgQIECBAgAABAgQEanOAAAECBAgQIECAAAECBAh0EBCoO6DZhQABAgQIECBAgAABAgQICNTmAAECBAgQIECAAAECBAgQ6CAgUHdAswsBAgQIECBAgAABAgQIEBCozQECBAgQIECAAAECBAgQINBBQKDugGYXAgQIECBAgAABAgQIECAgUJsDBAgQIECAAAECBAgQIECgg4BA3QHNLgQIECBAgAABAgQIECBAQKA2BwgQIECAAAECBAgQIECAQAcBgboDml0IECBAgAABAgQIECBAgIBAbQ4QIECAAAECBAgQIECAAIEOAgJ1BzS7ECBAgAABAgQIECBAgAABgdocIECAAAECBAgQIECAAAECHQQE6g5odiFAgAABAgQIECBAgAABAgK1OUCAAAECBAgQIECAAAECBDoICNQd0OxCgAABAgQIECBAgAABAgSKCtQPPvhguvrqq9MjjzyyUbnTTjstvf71r0+33HJLOvPMM9Pxxx9/SFXzttdee226//77D/n9G9/4xnTqqadu/G7+2Oecc046++yzD5sht99+e7r11ls3fn/MMcek3IdPfOITW86m3Gb+ee9737vptvN9W7TxfD/yNo1Fs/382Pfu3Zsuv/zylPvc/lnkmseff9pj3azT831e1X1LtLkN8rg/+clPpre85S2H1Tpv+v73vz/ddddds71OOOGEhdt94xvfSFdddVV6+OGHN46ebdpzZFkN2sdv2njNa16Trr/++kPmZf67rep4zz33HDIX5uvXHnq73c22a8aW911mND/+ZfNi1dpEGUee11deeWXas2fPql0/ZLsxxrFo7TWd2ul4NkOY//dj2b938+t42Xa5rWYsz3rWsxb+OzPfn7b3ZnO6UzHtRIAAAQIECBAYSKCIQN0OAPMhpXlhuOjFZ/N38y/Wmhd+eZ/50NF+kbdZIMoB50UvetEhoTz/7vOf//zCF/Xz2zd9a7fRfvG67AXmsr63953vd9tvsxeueex333337A2K/JP7+NWvfnXjv5vjnHzyyRu/a9p9xStesWHRxX2V+b7ZPGjv37bYLCxmy9zXSy+9dONNhs3mU9NGPv511103e8OlHd6aubNZ6GiOMR/emt8v6m+eO3nszZsh+b/zT1OnZt92SFr2ZkIzfy6++OJZvRqrfIxFb7ZsVZexx3HWWWdtvPGV+3LDDTd0CtVjjWPRG2ON+bpC5rI2l70hl9+kzHOtmSv79u077M3G9hs+W71B017Hq6yVreagvydAgAABAgQIjCkQPlA3L+K+8pWvLH2hvOiFdPOicdkLts2upjQvDje7QpSPf9JJJx0SqPPv7rjjjoX9zO09+uij6ZRTTpnVu3kBvyz85nHPX23b6grQZlbtwLCZyZ133pkuvPDCWR8PHDgw629z1X9RoM7btce2E/etFsJ2rmi1r/wtCyZ5PDfffPNsvM1V+3YYXxZKcz9vuummdPrppy8M1FtdmV70JkS7v+39F83t+VA875bn7wMPPHDYm0VNu01AavZr6nrGGWcsvCtjWV3GGkfzZs+99957yJsAmwW+zebWWOPI7eZ5dN555x12t8WiN+y2Wh+r/H2u9TXXXJMuuuiijbnbrKv5f+8W3Q2y2ZsWq7w5s9W/YauMwTYECBAgQIAAgUgC4QP1squd84jtgLPZFej2fsvCX3MFMN86vCxUbTdQz/d3WaBeFoo3uwLdPvayF6y5vY9+9KOz25zz/xaFvrxvO1DP93lZoG6226n7VqEnXxXOV8Jvu+22tNkbLE3Iz2E5u+VtF72JsCxQ53byz+c+97m07GrbTgL1/JsrzbgXzYn5q9N522XBuDnOskDd1Kd9VXerfTaryVjjaAL1/JtXi4LxKv/YjjWOhx56aNa9E0888ZBu5nmZa5ivCs9/hGWV8Wy2zX333Zd279592G3x828GdnnzZatAvcrHEXY6PvsTIECAAAECBIYWCB2oV73FN6PlMJJ/8m2sq4bwJsDMh+bm6lC+3Tl/hnhRqF41UOcxfOxjH0vnnnvuIbXd6gp13rh9O/qqYXWZWXM7dw6kzefQF32OfCeBeqfum03+9u3oW10FbwJ13i5f/cvjzW8izIfqzQJ1vp07vwGR31RZFKp3EqiXjXP+iuBmb2AsC8352F0C9WZ3V2z3H6V1j6Opb65r/mnu5Jj/iMJ2+z2//RDjWNTH+Y9ebDaO+c9gd71NfP6Nm2VvvmwWmrcK1Is+5rLTGtmfAAECBAgQIDC2QOhAvWqInEdsbtne6vN5zfHbL8qbQNJ8Pro51nyoWjVQL3txvChQL7vtt3nDID/MbKvPJ7avZLfH3+7Hsls8d3qFeqfumy2G9i2wq9w22v58dL4SuOhNhK0Cdb5y2DzQbj6orCNQ5zHmjxE0D8Pb7IryZgF4WaBuAnp+g2j+89Kbff5/u/9IrXscTX/mw+RW6z3qOBb9+zX/fIZlwTu/6dPUslnX2w3Vi67sL3vDb7M3bDYL1O25lz9a8K//9b/eGNJWH5HYbt1sT4AAAQIECBAYUmDSgbp5kTf/eeV2eFv2oLBlgXrRU7EXvcBd9BCkzT6z3Wy/VaBuXvDmK6vLAnXeprla1L76PlSgXua+bOIvenhYE96XvRif32fRmwhbBer8wLFlD1DqO1Dn/t54443piiuu2LjNt+9A3Z4b7TnZ5624Q42jmSvtdbTK2lj1H9ehx9H0a9XbvRc9GG+V502sEszbb+AtWl9bfUY/7z//hs2iZxqs+jGWVWtmOwIECBAgQIDAGAKTDtSrXKHORVkUqla9Qr0spM5fAdrq6u6qgXqVK9TNRJu/+p6v5O7klu+txtC0u8x92QJY9ICmra7GLQrh828i5PYWPZRs/gnei+4c6DNQL3tqeNfPPG92O3j7zZR5750G0jHG0TyFvpl7mz1IbtV/YIceR7tfq97uPX91fn5sq171XRbgt3rGw6LQvNkV6mXHW+Vuk1XrZjsCBAgQIECAwBgCoQP1dq9kNoCrfpZ32Yu5RQFu/rPJ+YX8Kk/5XvUz1FtdXVr19vdlx1n2Qr0JIvmKZf589U4C9U7dFy2Atvuiv192VX9RoG6HyRwe85OO8wPO5p/yvegrsebfBMhOXZ/yPT+ORW/OtN/IaX9NWfvNkEVP8s5/v1WgXtR+vrNi1RC27B+qIcex6GnTq86/rf6hHXIc831Z9eneeT6+733vS294wxs6f+92bnvRG0P5931/hnqrgJ6fcbDse9O3qpe/J0CAAAECBAiMKRA6UDfhYP725a3AVg2fmz3le9FnGNuhKgeyHKjyQ9DaQX7Z12bN93mzz1Av+n7sVW+PXPYmwbJA3T7uC17wgtntxs3XZs33eYynfOca5Z/mc8XtPm32cLJlgbo9p3INm/G2vzZrUaDO+7UfYvesZz1r6fdQbyeYbja+ZVf8uj7le9G62exz1Vuts/laLKvTOsax7E2DRU9FjzyOdt9Wvd17s8C7nbFuFt6XrfXNvmJtsyvUW91tkY/b5XvQtzNe2xIgQIAAAQIE1iEQPlCvepU6h5181bgJXltdrdrsVsPNXmi2P7M5H5y286TkZVdsNru1e6s3Cja7yr3ZraTtq8CbPdBoq0CdJ+hO3BcF+M2+PmizGm4WqNtvIszf5rzsdt/2myb5au6iK+ObPchp0eJdFKZz++3vJl50JbYZ98UXX3zIGzpNG6teoe7rs9NjjGPZGHNf5r+fetV/OMcYR7tvq97unfdZ9tn+/Hf5WwXy5//z/5b9LLsLp/0RiPmnnDdvKt1www0bT1ZvH7/LE8Cbffbt27et70Bftaa2I0CAAAECBAisWyB8oM4A7c8LLnqSb35xmH/y97a2f5aFu60+j7zVbZfLvv5lO09K3uwrZDb7POiyUL3VGw9bvVhvjvv85z//MMfGdNWrmV3d5yf7srq2t2vfst6u/2aBuh1I5p94vVWgzvsuq3Mzr1Z52nRjtGiBt9/UmL8avdXV6aZ/y24Hb9pr2l/0uelln8Nf1NexxrHozZT5NxpKGMf8XF7l6d7NPosebJj/bqvPwjdrZlE923N3/mr0Zlen87E2C9Ttf8fb/8as+ubPuk+Ejk+AAAECBAgQ6CpQRKCeDwHzg93sFttln8FdtM98ONjsqdvt0L0oVCx7ONIqT/duB4E81kXHWvSieNHV5UUPL1oW+Fa5Lbxtv8rV7PzZyPbPKrdDz9dsUR0W1TVvd8kll6QPfvCDs++dbn6W9XM+dM+bLqvhfOhe9oCoZWPdLITmPi97snL+6EP+2ax++avVltWoPa82m9vt7TZ7yNdY42jGN+8+P6ZSxtGEzfmnvK/yj/q8wU7C9KI5Mf9v0Xbm9KJ5Or9ut+rvKga2IUCAAAECBAiMKVBUoB4TStsEpihwyy23pDPPPHPjq7xKNahlHKX66zcBAgQIECBAoFYBgbrWyhoXgR0K5Kuf+X85UJf8U8s4Sq6BvhMgQIAAAQIEahUQqGutrHER6Ciw1WdhOx528N1qGcfgcBokQIAAAQIECBBYWUCgXpnKhgQIECBAgAABAgQIECBA4HsCArXZ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ULnAb9/6WPrU/Y+vNMoX7z0y/fQ5R6+0bdSN/vSqf5a+/akDK3Xv2BfvTz/wlp9ZaduoGz32n96WHv+zP1ipe0c+82+lo3/kn6+0bdSN/tHHfzf9P1/+9Erde+WzX5h++WU/udK2NiJAgAABAl0EBOouavYhQIBAQQJ/+5/+xbZ6++G3H7fp9o888ki69tpr0/33359OOOGE9Ja3vCUdf/zxs30efPDBdPXVV8/+fOWVV6Y9e/ZsHOv9739/Oumkk9LZZ5+98bt77rknvfe975399xvf+MZ06qmnbquvizb+wo+/bFvHeN5tHy96vH9xyxHbGu9x5x4cZLzf+MY30lVXXZUefvjhWXvHHHPMYXNiWx3//zc+4dpLtrXbw5d/YJDxNo2010dfc3pbA7YxAQIECAwqIFAPyq0xAgQIDC/Qd6D+2Mc+NgvK+X85JOfgdPnll88Gdt11180Ccw7YN998c7rwwgtnQer2229Pt956azrnnHM2AnUO3/n3l156aXrooYfSjTfemK644oqNcN5Vqu9A3dd4s9M111yTLrrootkYs93rX//6HY+370Dd13i/+MUvpqc//ekb47vlllvSmWeeuePx9h2o+xpvnq/Nmwgnn3zyrLZ+CBAgQKB+AYG6/hobIQECExfoO1C3OXMoboJw/vPdd9+9ESRyYHzRi160cdU5h+f801yhnv/v+e27lq3vQN3XeNtvIORj3nTTTem8887bccDsO1D3Nd72cfJV21zvXPv8BstOfvoO1H2Od9FdGDsZq30JECBAIL6AQB2/RnpIgACBHQmsM1DnK3LNldY777xz08C8VaCe//uug15noN7JeJtbgfft25fy/7JXvoK/0591BuqdjHc+qOY3FPIV6p3+rDNQ72S8zZtL+Q2D/HGI0047zVXqnRbb/gQIEChAQKAuoEi6SIAAgZ0IrDNQ5xDRBKXtBub8+ekPfehDG5/B7uvq3joD9U7Gm2vYfMb8Wc961uw2+Z1erc3HXGeg3ul4m3nbvq16J3M577vOQL2T8eb5f++996bzzz9/dqt7/vx4/nMfzwXYqZn9CRAgQGB9AgL1+mwdmQABAiEE1hmoc1Dav3//xuek84CX3dK96Ap0DtF33XXXzKmvh1atM1DvdLz33Xdfyleq8xsJfX3Odp2BeqfjzXXt83bvdQfqnYx30UcY5h/CF+IfBJ0gQIAAgV4FBOpeOR2MAAEC8QTWFahzgMiBobkCl684b+cz1G2pfGWwr1ug1xWodzre+c9QNw9waz8JvcvsWVeg3ul4m7Hk26hzUD333HO7DO+wfdZ1hXqn452f/319hKEXNAchQIAAgbUJCNRro3VgAgQIxBBYR6Buh4UcmPKV1xe+8IUbT/nOI2+e4N3c1rwsYMzf+r1TtXUE6j7G236A2+7duzesIgbqPsbb1DHXN//0devzOgJ1H+NtP8X9xBNP7K2+O10P9idAgACB9QoI1Ov1dXQCBAiMLtB3oG7fpp0H175Ve9n3UDdfm5W3b746q/kO6r179/b2eeJ8/L4DdV/jbd5kyF8f1nbY6QTp+wp1n+PNY+vr67Iap74DdZ/jXcf3qu90ftifAAECBNYrIFCv19fRCRAgMLpA34F69AFt0YG+A3X08fYdqKOPt+9AHX28+keAAAECsQUE6tj10TsCBAjsWOB1v/2t9Kd/fnCl4/zA049I1//09620bdSN7r/0gvTdP31ope4d9QMnpr3X/d5K20bd6Fsf/ivp4CN/slL3jjjmB9P3/e0vrrRt1I1+5F/9dPrSX/zZSt17znHPTP/p7/72StvaiAABAgQIdBEQqLuo2YcAAQIFCXz3iZT+5OtPrNTjH3zGrnTUrpU2DbvRwe9+N33nSw+u1L+nPGdPOuKoo1baNuxGT3wnPfEX967UvV3H7Utp11NW2jbqRt954vH0//75f1mpe899+l9OT9l15Erb2ogAAQIECHQREKi7qNmHAAECBAgQIECAAAECBCYvIFBPfgoAIECAAAECBAgQIECAAIEuAgJ1FzX7ECBAgAABAgQIECBAgMDkBQTqyU8BAAQIECBAgAABAgQIECDQRUCg7qJmHwIECBAgQIAAAQIECBCYvIBAPfkpAIAAAQIECBAgQIAAAQIEuggI1F3U7EOAAAECBAgQIECAAAECkxcQqCc/BQAQIECAAAECBAgQIECAQBcBgbqLmn0IECBAgAABAgQIECBAYPICAvXkpwAAAgQIECBAgAABAgQIEOgiIFB3UbMPAQIECBAgQIAAAQIECExeQKCe/BQAQIAAAQIECBAgQIAAAQJdBATqLmr2IUCAAAECBAgQIECAAIHJCwjUk58CAAgQIECAAAECBAgQIECgi4BA3UXNPgQIECBAgAABAgQIECAweQGBevJTAAABAgQIECBAgAABAgQIdBEQqLuo2YcAAQIECBAgQIAAAQIEJi8gUE9+CgAgQIAAAQIECBAgQIAAgS4CAnUXNfsQIECAAAECBAgQIECAwOQFBOrJTwEABAgQIECAAAECBAgQINBFQKDuomYfAgQIECBAgAABAgQIEJi8gEA9+SkAgAABAgQIECBAgAABAgS6CAjUXdTsQ4AAAQIECBAgQIAAAQKTFxCoJz8FABAgQIAAAQIECBAgQIBAFwGBuouafQgQIECAAAECBAgQIEBg8gIC9eSnAICxBd71rnelN7/5zWN3Q/sECGxD4Mtf/nJ69rOfvY09bEqAQAQBazdCFfSBwPYEoq9bgXp79bQ1gd4F9u/fnw4cOND7cR2QAIH1CfzH//gf01//6399fQ04MgECaxGwdtfC6qAE1ioQfd0K1Gstv4MT2FpAoN7ayBYEoglEP7lH89IfAlEErN0oldAPAqsLRF+3AvXqtbQlgbUICNRrYXVQAmsViH5yX+vgHZxAwQLWbsHF0/XJCkRftwL1ZKemgUcREKijVEI/CKwuEP3kvvpIbElgWgLW7rTqbbR1CERftwJ1HfPMKAoWEKgLLp6uT1Yg+sl9soUxcAJbCFi7pgi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ATq8mqmxwSin9xViACBxQLWrplBoDyB6OtWoC5vTulxZQICdWUFNZxJCEQ/uU+iCAZJoIOAtdsBzS4ERhaIvm4F6pEniOYJCNTmAIHyBKKf3MsT1WMCwwhYu8M4a4VAnwLR161A3We1HYtABwGBugOaXQiMLBD95D4yj+YJhBWwdsOWRscILBWIvm4FapOXwMgCAvXIBdA8gQ4C0U/uHYZkFwKTELB2J1Fmg6xMIPq6Fagrm3CGU56AQF1ezfSYQPSTuwoRILBYwNo1MwiUJxB93QrU5c0pPa5MQKCurKCGMwmB6Cf3SdstITwAACAASURBVBTBIAl0ELB2O6DZhcDIAtHXrUA98gTRPAGB2hwgUJ5A9JN7eaJ6TGAYAWt3GGetEOhTIPq6Faj7rLZjEeggIFB3QLMLgZEFop/cR+bRPIGwAtZu2NLoGIGlAtHXrUBt8hIYWUCgHrkAmifQQSD6yb3DkOxCYBIC1u4kymyQlQlEX7cCdWUTznDKExCoy6uZHhOIfnJXIQIEFgtYu2YGgfIEoq9bgbq8OaXHlQkI1JUV1HAmIRD95D6JIhgkgQ4C1m4HNLsQGFkg+roVqEeeIJonIFCbAwTKE4h+ci9PVI8JDCNg7Q7jrBUCfQpEX7cCdZ/VdiwCHQQE6g5odiEwskD0k/vIPJonEFbA2g1bGh0jsFQg+roVqE1eAiMLCNQjF0DzBDoIRD+5dxiSXQhMQsDanUSZDbIygejrVqCubMIZTnkCAnV5NdNjAtFP7ipEgMBiAWvXzCB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CNTl1UyPCUQ/uasQAQKLBaxdM4NAeQLR161AXd6c0uPKBATqygpqOJMQiH5yn0QRDJJABwFrtwOaXQiMLBB93QrUI08QzRMQqM0BAuUJRD+5lyeqxwSGEbB2h3HWCoE+BaKvW4G6z2o7FoEOAme+6eq0e98lHfa0CwECBAgQIECAwCoCe565K73jtbvTc0/ctcrmtgkkIFAHKoauEIgoIFBHrIo+ESBAgAABArUJ5FD97p86trZhVT8egbr6EhsggZ0JCNQ787M3AQIECBAgQGBVgQ+//bhVN7VdEAGBOkghdINAVAGBOmpl9IsAAQIECBCoTUCgLq+iAnV5NdNjAoMKCNSDcmuMAAECBAgQmLCAQF1e8QXq8mqmxwQGFRCoB+XWGAECBAgQIDBhAYG6vOIL1OXVTI8JDCogUA/KrTECBAgQIEBgwgICdXnFF6jLq5keExhUQKAelFtjBAgQIECAwIQFBOryii9Ql1czPSYwqIBAPSi3xggQIECAAIEJCwjU5RVfoC6vZnpMYFABgXpQbo0RIECAAAEChQi86ayj0wUvOSr977c/lm779Hdnvf7Zc3enV5921OzPf3j/4+nnrntk9udfvfSY9JK9R26M7IGvPZEuf9e3DxupQF1I8VvdFKjLq5keExhUQKAelFtjBAgQIECAQAECP/7Co9LbXnX0rKf//N88Gajz7857yVHpH7znkZTD9iV/4ymz33/4P303vfyUI9NVtz022z7/3fNO2pXeccOTYbv9I1AXUPy5LgrU5dVMjwkMKiBQD8qtMQIECBAgQKAQgRygr/yxo9PVH/neFep2169987Hpz/7bwY2r1M3f5avY+efXbnlUoC6k1pt1U6CuoIiGQGCdAgL1OnUdmwABAgQIEChVYKtAnW/zzj/Nbd/NOH/zsmPSzX/43Y3bxNvjd4W6vNkgUJdXMz0mMKiAQD0ot8YIECBAgACBQgS2CtSLgnP7tvBFwxSoCyl+q5sCdXk102MCgwoI1INya4wAAQIECBAoRGCzQJ0/J33c7rTxuelmSJvd7p23EagLKb5AXV6h9JjAWAIC9Vjy2iVAgAABAgQiCywL1Pn3l7z8Kem3bn0sfer+xw8Zwi9efEz6wlefSL9zx5MPKJv/EagjV3xx31yhLq9mekxgUAGBelBujREgQIAAAQKFCCwK1PO/e8drdqdPfOHx2eelX7z3yPT3zjo6vfuOw4N2M2SBupDit7opUJdXMz0mMKiAQD0ot8YIECBAgACBAgSar836vqOPSN967ODsq7Oe84xds6/KOup7Xzed2t83vdnXZQnUBRR9SRcF6nJrp+cEBhEQqAdh1ggBAgQIECBAwGeoC5wDAnWBRdNlAkMKCNRDamuLAAECBAgQmLKAW77Lq75AXV7N9JjAoAIC9aDcGiNAgAABAgQmLCBQl1d8gbq8mukxgUEFBOpBuTVGgAABAgQITFhAoC6v+AJ1eTXTYwKDCgjUg3JrjAABAgQIEJiwgEBdXvEF6vJqpscEBhUQqAfl1hgBAgQIECAwYQGBurziC9Tl1UyPCQwqIFAPyq0xAgQIECBAYMICAnV5xReoy6uZHhMYVECgHpRbYwQIECBAgMCEBQTq8oovUJdXMz0mMKiAQD0ot8YIECBAgACBiQrseeau9O6fOnaioy932AJ1ubXTcwKDCAjUgzBrhAABAgQIEJiwQA7T73jt7vTcE3dNWKHMoQvUZdZNrwkMJrB///504MCBwdrTEAECOxeIfnLf+QgdgUCdAtZunXU1qroFoq/bIw4ePHiw7hIYHYHYAr/xijPS+cd4tzR2lfSOAAECBAgQKFng6D1700m/8M60+4dOKXkYk+y7QD3Jshs0gdUFBOrVrWxJgAABAgQIEOgqkEP1nmuu77q7/UYSEKhHgtcsgVIEBOpSKqWfBAgQIECAQOkCz7vt46UPYXL9F6gnV3IDJrA9AYF6e162JkCAAAECBAh0FRCou8qNt59APZ69lgkUISBQF1EmnSRAgAABAgQqEBCoyyuiQF1ezfSYwKACAvWg3BojQIAAAQIEJiwgUJdXfIG6vJrpMYFBBQTqQbk1RoAAAQIECExYQKAur/gCdXk102MCgwoI1INya4wAAQIECBCYsIBAXV7xBeryaqbHBAYVEKgH5dYYAQIECBAgMGEBgbq84gvU5dVMjwkMKiBQD8qtMQIECBAgQKAQgWf85JvT8ef/RPrav/zN9M3bf3/W6xN/5u3p6a++YPbnb3/qzvSlf/jW2Z+f8yu/lY598ekbI3vsgT9OD155yWEjFagLKX6rmwJ1eTXTYwKDCgjUg3JrjAABAgQIEChA4Glnvzr9wFt/btbTP/2tX50F6vy74897bfqT//HNKYft73/dG9M3b/v99M0/uDUd9/JXpK/9i9+YbZ//bvfz9qX/8r/8rEBdQK236qJAvZWQvycwcQGBeuITwPAJECBAgACBhQI5QD/zir+f/uyaf7Fxhbq94Z6rP5Ae//rXNq5SN3+Xr2Lnn4f+2T8VqCuYWwJ1BUU0BALrFBCo16nr2AQIECBAgECpAlsF6nybd/5pbvtuxvmD/9u70jdu/uDCEO6W7/Jmg0BdXs30mMCgAgL1oNwaI0CAAAECBAoR2CpQLwrO7dvCFw1ToC6k+K1uCtTl1UyPCQwqIFAPyq0xAgQIECBAoBCBzQJ1/pz0ruOO2/jcdDOkzW73ztsI1IUUX6Aur1B6TGAsAYF6LHntEiBAgAABApEFlgXq/Pvvf91l6U9/+9fTt//owCFD+Mvv/LX06BfuTV//3XctHJpAHbnii/vmCnV5NdNjAoMKCNSDcmuMAAECBAgQKERgUaCe/92z3v7O9Bef/Pezz0sf+9f2p2e+6c3pz37nXYcF7WbIAnUhxW91U6Aur2Z6TGBQAYF6UG6NESBAgAABAgUINF+btev7vi898a1vzb466ynP+Suzr8o64qinbIyg/X3Tm31dlkBdQNGXdFGgLrd2nXr+/ve/P911112H7Xvaaael17/+9Z2O2cdOjzzySLr22mvTww8/nN7ylrek3bt3p+uuuy6dffbZac+ePX004RgdBQTqjnB2I0CAAAECBAhsU8AV6m2CBdhcoA5QhKG6kEPrTTfdlM4777xZkzlcNyH6Yx/7WDr33HOH6srCdr7xjW9s9On444/fVl8efPDBlP935plnpjzO22+/fRbGjznmmG0dZ8yN5/t9zz33zLpz6qmnjtmtJFCPyq9xAgQIECBAYEICAnV5xRaoy6tZLz3eSXjtpQMLDrKTPuUAnX9yiM7BOv/3pZdeWlSgnu93fsPjRS96kUC9rgnnuAQIECBAgACBYAICdbCCrNAdgXoFpBo3WRRec6C7+uqrZ1d4zznnnHTSSSel9773vemss86ahdSvfOUr6corr0wf/ehHZ7eN521OP/30dNVVV6UTTjhhFl4/97nPpfbt4+1bzN/4xjcuDIc5/N56663ppS99afrqV786u2p+8803p89//vOz9uZv+W62z3XJfcg/ef/8c8opp6QvfvGLszHkPuXbx/NY2+PKoTsf44477tjYP1/Znj9u3q75yVeLs0XuY+5XvjW9GU8+fjbIv8tjz3cA5P9uro7n/7/88ssPCffzLvmKfNPH3O9nP/vZ6TOf+cys+bbzfBt52+yTx7LIvTG48847Z0Z5m1y73Pd2m7mN9njbc94V6hr/BTAmAgQIECBAIKKAQB2xKpv3SaAur2a99Hg+ULf/OzdwzTXXpIsuuijde++9s7CWg23+cw5lOYzlnxysc1B86KGHZmHw4osvnoW7HCbPP//82TY5IDdXjd/3vvelN7zhDYcE5BxU77777lmIzoH2k5/85CwEt/vQDtTtfuY/N1ei8y3r+Wf+CvWjjz56yK3teVwXXHDBLPi/4hWvmP3dvn37Zm8MNLfAt4/bvmW83b/8BsOHPvShmUsO/7ndE088cfY58HzcHFYXjTf3MY95kUv+u/aV9eYKdX6ToPk8+Xwb2T2/4dHufw7PjUU+XvMmRT5e/snWy+q96PPqAnUvS85BCBAgQIAAAQJbCgjUWxKF20CgDleSYTo0H6jbV6ebHuTgnMNYE87a4bd9e3IO1PNBMF/dzvu2b1nOgS7/vn0ltH1b83ZCXnPFeO/evbNQvyxQN2E/X7FujyuH+AceeGAW3tuf154/7nygbixyX3M4f/WrX50++MEPzq5ONz/5am8O6ctuO5+/lbtxmd+n2a55k2KzNtpvHOSA337wXGOUPz/f1GNZvRd9XlugHmZNaoUAAQIECBAgIFCXNwcE6vJq1kuPFwXqRQGw/dnkVQN13icH5xxa24G6+X07tG03UDdPA88hOF8J3uoK9XzYb+M1t2qfccYZs4eZ5avL88ddFqibB7y98pWvTL/3e783u+rbDuabfY57PlA3Lnn/RVeoc6Burp4va2M+UC/67HW73e18zlyg7mXJOQgBAgQIECBAYEsBgXpLonAbCNThSjJMhxbd8t3cqp0Db/OE6RyKm6vKmwXqG2+8MV1xxRWzzje3i+c28m3RzddgNU8Yb4fCHCDzreT5KvN99923sX37OO3bkJddGd/slu/5cX3nO99Jn/3sZzeedp6v6ObPRudb2/ODzJaF8Pbt09ki3/Keg3Rz23hzu3nuY+7zsivUed9FLvO3mrdv+c5hP1/BbreRHZvb7tuBOt/y3Zhmx+aJ5+0r1M2bCfnW/Ha9XaEeZv1phQABAgQIECCwSECgLm9eCNTl1WzHPW7f7puvwDYP/mr/Pt8m/LKXvSxdf/31s/aah1nlP7cfzJV/n68U33DDDbPP5eYrt+2Hj231ULLmivP999+fcpv5tuaTTz551ma+bbm5Xbm5Utx+AFgDkfuQr8jmh4a1HwqW/37+oWT5eDkE5yCa3yxoHi626Lbq+e/mzsE09ynfyt487CuH2naf8u8vu+yy9J73vGfjIWWLvt97kUtznKbfzYPE5h9KNt/GC17wgpl7Y5jfnMjhubntu7l1P3/+fbN6zz84rfF1hXrHS84BCBAgQIAAAQJbChy9Z2/ac82Tr739lCMgUJdTq7A93c7tw2EHsULH2re/r7B5NZsI1NWU0kAIECBAgACBoAI5TJ/0C+9Mu3/olKA91K1lAgK1ubFjAYF6x4ShD7B///504MCB0H3UOQIEDhWIfnJXLwIEFgtYu2YGgfIEoq/bIw4ePHiwPNbp9Hj+O5gX3d5cg0bz9O88lmXfp13DOBeN4eq3Pytd8jeffNq7HwIECBAgQIDAvMCup74g7X7x9WnX00+DQ2ByAgJ1hSVvPgv9/Oc/f+OhWYue+jz00PPnfJvvU170fcd99Wd+/IuOmz/D/PnPf372+fH8k7/PufHqqx/rPs5QngL1uivp+AQIECBAoHyBHKqPfeVnyx+IERDYpoBAvU2wUjZvP5E6P6Dq9NNPnz15eio/7SeSLxpz8z3SF1100cYTufPDxsa4wp6DcfMk7vbXdEWplUAdpRL6QYAAAQIEYgscd64bS2NXSO/WISBQr0M1wDHbgfqWW26Zfc9y++uqAnRxrV0oKVBH/wy6QL3WqergBAgQIECgGgGBuppSGsg2BATqbWCVtGk7ULf73XxdU/O1T81XMzVfi5U/H5yDd74FOl85bX9tVftzxPmY88fIv8tf8ZTDe/7e5Pw1Ts1PPn7+aW6zzlfL57+mK39tU/4+6fz1ThdccMHse6FzHxZ9rVduJ38nc/un+Qqur3zlK+mMM86YfZ1VvuK86HPem12hbo9z/quzmmPlseeryZ/73OcO+aqu5gpz/v/211e1v2Yr1+CBBx5IZ511Vsrfif2Rj3xkNs5ono2tQF3SytdXAgQIECAwnoBAPZ69lscTEKjHs19ry4sCdftrn9p/nwNe/snhMwe7fIv4eeedNwvWzd9deOGFG59/PvHEE2eBOX//dA7GeZsmuObj5m3z9zznwPvQQw/Nbme+9NJL06OPPpquueaalG+zzsdY1E4+ThM483dI58Cff/It6007+b+b47RvY89/nz8rfsopp8z6l/u/Wb/bx2g82ts34899al/db94IuPjii2fjv+qqq9L5558/2+Z973tfesMb3rBxG3nua3Zojp9d85sG+U2H9n5toyieAvVal6iDEyBAgACB6gQE6upKakArCAjUKyCVuMmiQN1cnW7G01x9zsG2eWjZ/O3H+b9vvPHGdMUVV6Sbb755Y7smvJ566qmzwzVXddtXtPPV3CYc5rDZviqc92lCZL6au6yd5k2Affv2bVw1b/rfftr2fFvNLd85wObg+vDDD2+UMV/dzgF9UaBuPkPdhObctxzs5wN1u+95jCeddFLKfZz//V133bXRbrZp3jDIv8xXsJuxt/eL4Nme865Ql/gvgD4TIECAAIHhBQTq4c21OL6AQD1+DdbSg2WBetHTvtvheD5Q56Cag3S+cpuvNje3gje3Qje3WefAma9YzwfKdnubBep2O+2A3w7U86GzDbdZoG6H+mafzW75ztvnv89X0vObCYuuULf7kv+cA3U22Gz87f62r3K398vbNFfXx/QUqNeyLB2UAAECBAhULSBQV11eg1siIFBXOjWW3fJ97733zq6M5p/mydLtANsE5Hy1Nd+qnK/05qdf51uU27doN2ztAN6+vTvf1px/8jFyOL3vvvtmt2K3b/nOwXFRO83t5PnqdxOo8xXl5hbp/Pvcr/zTXCGf73f7VvV2O7m/+X95v0VXqPMV7fat5YvCePtqeu5Dc5zGNN/enq88577Pe+fPdt92220bb1DkW9rz2Jog3jYc01OgrvQfBsMiQIAAAQJrFBCo14jr0GEFBOqwpenesfbDvtq3Recjtm/7zn+Xw3J+CFgOgIse/tW+hXv+lvF8lXrRLdV5n/YDyXK7+Tbr3Fa+Bbo5ZvuKd/O75qFkuT85fOYHk+WfzR6W1g737Svoua28X/M553zbd/Pgr3zVvelL7tt73vOe2efHX/e616WPf/zjh/S/bZDbyr433HDD7I2CvM98G+0Hmc17577k8NzcCp7N8xXq/GZB/rnssstmfWnfoj6WZ+Pqlu/ua9GeBAgQIEAgqsC3H0vp5/+PlC75sZRe9sPf6+XHP5PSBz6S0i/99ykde/STv2+2veb3U7rmZ1P6uz+6eFQCddRq69c6BQTqdepWdOwcHA8cODC7Ut385P/OV52n9HVcTaDe7Pbziso+G4pAXVtFjYcAAQIECKT0S9en9IvvS+n2X/leoL7vT1K67JdTOuMFhwbqf/XvnhTLQfq3/6+U/s7+lE75wcMVBWoza4oCAvUUq95hzPPf67woYHc4bJG7RP/e6L5RBeq+RR2PAAECBAjEEMih+kdfdOgV6hyqf/e2lH7h9U9eof76N1P6J+9J6R9fltIznpZSvoL97+5O6edfJ1DHqKJejC0gUI9dgULabz6j3NzK3b5FvJAh9NLNRd9p3cuBAx9EoA5cHF0jQIAAAQI7EFglUM8H7Pn/bjfvCvUOimHXYgUE6mJLp+MEhhEQqIdx1goBAgQIEBhaQKAeWlx7NQoI1DVW1ZgI9CggUPeI6VAECBAgQCCQgEAdqBi6UqyAQF1s6XScwDACAvUwzlohQIAAAQJDC6wSqH2GeuiqaK80AYG6tIrpL4GBBQTqgcE1R4AAAQIEBhJYJVDnrjRP+b7g5Sn9r+9P6Sd/3FO+ByqRZgoQEKgLKJIuEhhTQKAeU1/bBAgQIEBgPQLN12blozdfndV8bdY9f5zSFa/+3ldn+R7q9dTAUesQEKjrqKNREFibgEC9NloHJkCAAAECVQl4yndV5TSYFQUE6hWhbEZgqgIC9VQrb9wECBAgQGB7AgL19rxsXYeAQF1HHY2CwNoEBOq10TowAQIECBCoSkCgrqqcBrOigEC9IpTNCExVQKCeauWNmwABAgQIbE9AoN6el63rEBCo66ijURBYm4BAvTZaByZAgAABAlUJCNRVldNgVhQQqFeEshmBqQoI1FOtvHETIECAAIHtCQjU2/OydR0CAnUddTQKAmsTEKjXRuvABAgQIECgKgGBuqpyGsyKAgL1ilA2IzBVAYF6qpU3bgIECBAgsD0BgXp7XrauQ0CgrqOORkFgbQIC9dpoHZgAAQIECFQjsOupL0jHvvKz1YzHQAisKiBQryplOwITFRCoJ1p4wyZAgAABAisK5DC9+8XXp11PP23FPWxGoB4BgbqeWhoJgbUI7N+/Px04cGAtx3ZQAgTWIxD95L6eUTsqgfIFrN3ya2gE0xOIvm6POHjw4MHplcWICcQR+KtvfVX6ry/+/jgd0hMCBAhUKLDv+Gena3/sbemFzzi5wtEZ0qoC0V+YrzoO2xGYkkD0dStQT2k2GmtIAYE6ZFl0igCBCgX2nfDs9Mmf+PUKR2ZIqwpEf2G+6jhsR2BKAtHXrUA9pdlorCEFBOqQZdEpAgQqFXj48g9UOjLDWkUg+gvzVcZgGwJTE4i+bgXqqc1I4w0nIFCHK4kOESBQsYBAXXFxVxha9BfmKwzBJgQmJxB93QrUk5uSBhxNQKCOVhH9IUCgZgGBuubqbj226C/Mtx6BLQhMTyD6uhWopzcnjTiYgEAdrCC6Q4BA1QICddXl3XJw0V+YbzkAGxCYoED0dStQT3BSGnIsAYE6Vj30hgCBugUE6rrru9Xoor8w36r//p7AFAWir1uBeoqz0phDCQjUocqhMwQIVC4gUFde4C2GF/2F+bSrY/QEFgtEX7cCtZlLYGQBgXrkAmieAIFJCQjUkyr3YYON/sJ82tUxegICtTlAgEAHAYG6A5pdCBAg0FFAoO4IV8luAnUlhTSMSQlEX7euUE9qOhpsRAGBOmJV9IkAgVoFBOpaK7vauKK/MF9tFLYiMC2B6OtWoJ7WfDTagAICdcCi6BIBAtUKCNTVlnalgUV/Yb7SIGxEYGIC0detQD2xCWm48QQE6ng10SMCBOoVEKjrre0qI4v+wnyVMdiGwNQEoq9bgXpqM9J4wwkI1OFKokMECFQsIFBXXNwVhhb9hfkKQ7AJgckJRF+3AvXkpqQBRxMQqKNVRH8IEKhZQKCuubpbjy36C/OtR2ALAtMTiL5uBerpzUkjDiYgUAcriO4QIFC1gEBddXm3HFz0F+ZbDsAGBCYoEH3dCtQTnJSGHEtAoI5VD70hQKBuAYG67vpuNbroL8y36r+/JzBFgejrVqCe4qw05lACAnWocugMAQKVCwjUlRd4i+FFf2E+7eoYPYHFAtHXrUBt5hIYWUCgHrkAmidAYFICAvWkyn3YYKO/MJ92dYyegEBtDhAg0EFAoO6AZhcCBAh0FBCoO8JVsptAXUkhDWNSAtHXrSvUk5qOBhtRQKCOWBV9IkCgVgGButbKrjau6C/MVxuFrQhMSyD6uhWopzUfjTaggEAdsCi6RIBAtQICdbWlXWlg0V+YrzQIGxGYmED0dStQT2xCGm48AYE6Xk30iACBegUE6npru8rIor8wX2UMtiEwNYHo61agntqMNN5wAgJ1uJLoEAECFQsI1BUXd4WhRX9hvsIQbEJgcgLR161APbkpacDRBATqaBXRHwIEahYQqGuu7tZji/7CfOsR2ILA9ASir1uBenpz0oiDCQjUwQqiOwQIVC0gUFdd3i0HF/2F+ZYDsAGBCQpEX7cC9QQnpSHHEhCoY9VDbwgQqFdg3wnPTp/8iV+vd4BGtqVA9BfmWw7ABgQmKBB93QrUE5yUhhxLQKCOVQ+9IUCgToF9xz87Xftjb0svfMbJdQ7QqFYSiP7CfKVB2IjAxASir1uBemIT0nDjCezfvz8dOHAgXsf0iACBpQLRT+5KR4DAYgFr18wgUJ5A9HUrUJc3p/S4MgGBurKCGs4kBKKf3CdRBIMk0EHA2u2AZhcCIwtEX7cC9cgTRPMEBGpzgEB5AtFP7uWJ6jGBYQSs3WGctUKgT4Ho61ag7rPajkWgg4BA3QHNLgRGFoh+ch+ZR/MEcynL6gAAIABJREFU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M5809Vp975Lyuu4HhMgQKAygT3P3JXe8drd6bkn7qpsZIbTCER/Ya5SBAgcLhB93QrUZi2BkQUE6pELoHkCBAi0BHKofvdPHcukUoHoL8wrZTcsAjsSiL5uBeodldfOBHYuIFDv3NARCBAg0KfAh99+XJ+Hc6xAAtFfmAei0hUCYQSir1uBOsxU0ZGpCgjUU628cRMgEFVAoI5amZ33K/oL852P0BEI1CcQfd0K1PXNOSMqTECgLqxgukuAQPUCAnW9JY7+wrxeeSMj0F0g+roVqLvX1p4EehEQqHthdBACBAj0JiBQ90YZ7kDRX5iHA9MhAgEEoq9bgTrAJNGFaQsI1NOuv9ETIBBPQKCOV5O+ehT9hXlf43QcAjUJRF+3AnVNs81YihQQqIssm04TIFCxgEBdb3GjvzCvV97ICHQXiL5uBerutbUngV4EBOpeGB2EAAECvQkI1L1RhjtQ9Bfm4cB0iEAAgejrVqAOMEl0YdoCAvW062/0BAj0L/Crlx6TXrL3yI0DP/C1J9Ll7/r27L/bf/eH9z+efu66Rw7rgEDdf02iHDH6C/MoTvpBIJJA9HUrUEeaLfoySQGBepJlN2gCBNYk8OK9R6aXn3Jkuuq2x2YtvOmso9PzTtqV3nHDIyn/3YWnP2X2581+BOo1FSfAYaO/MA9ApAsEwglEX7cCdbgpo0NTExCop1Zx4yVAYEiBnz1396y5X7vl0ZT//OrTjkpf++bB9EsfejR96v7HF3ZFoB6yQsO2Ff2F+bAaWiNQhkD0dStQlzGP9LJiAYG64uIaGgECowv85mXHpJv/8Lvptk9/N1300qekGz/xnXTtm49Nx+0+YmmoFqhHL9vaOhD9hfnaBu7ABAoWiL5uBeqCJ5eu1yEgUNdRR6MgQCCewI+/8Kh03kuOSv/gPYff4p1D9We+9MTsyvX8j0Adr5Z99Sj6C/O+xuk4BGoSiL5uBeqaZpuxFCkgUBdZNp0mQKAAgfbt3vPdzX930vFHeChZAXXss4vRX5j3OVbHIlCLQPR1K1DXMtOMo1gBgbrY0uk4AQLBBX7x4mPSF776RPqdO558QFn7Z7Ow7Qp18MLuoHvRX5jvYGh2JVCtQPR1K1BXO/UMrBQBgbqUSuknAQIlCeQnev+9s45O777jscMePpb/7q3nHJ0+8O+/M/ts9fyPQF1SpbfX1+gvzLc3GlsTmIZA9HUrUE9jHhplYAGBOnBxdI0AgWIF2l+XlQeRQ/TPn787/aWnHZG++3hKH/gP31l45TpvK1AXW/YtOx79hfmWA7ABgQkKRF+3AvUEJ6UhxxIQqGPVQ28IECAgUNc7B6K/MK9X3sgIdBeIvm4F6u61tSeBXgQE6l4YHYQAAQK9CQjUvVGGO1D0F+bhwHSIQACB6OtWoA4wSXRh2gIC9bTrb/QECMQTEKjj1aSvHkV/Yd7XOB2HQE0C0detQF3TbDOWIgUE6iLLptMECFQsIFDXW9zoL8zrlTcyAt0Foq9bgbp7be1JoBcBgboXRgchQIBAbwICdW+U4Q4U/YV5ODAdIhBAIPq6FagDTBJdmLaAQD3t+hs9AQLxBATqeDXpq0fRX5j3NU7HIVCTQPR1K1DXNNuMpUgBgbrIsuk0AQIVCwjU9RY3+gvzeuWNjEB3gejrVqDuXlt7EuhFQKDuhdFBCBAg0JuAQN0bZbgDRX9hHg5MhwgEEIi+bgXqAJNEF6YtIFBPu/5GT4BALIE9z9yV3v1Tx8bqlN70JhD9hXlvA3UgAhUJRF+3AnVFk81QyhQQqMusm14TIFCfQA7T73jt7vTcE3fVNzgjmglEf2GuTAQIHC4Qfd0K1GYtgZEF9u/fnw4cODByLzRPgMB2BKKf3LczFtsSmJKAtTulahtrLQLR161AXctMM45iBX7jFWek849xNaTYAuo4AQJrEzh6z9500i+8M+3+oVPW1oYDT0sg+gvzaVXDaAmsJhB93QrUq9XRVgTWJiBQr43WgQkQqEAgh+o911xfwUgMIYJA9BfmEYz0gUA0gejrVqCONmP0Z3ICAvXkSm7ABAhsU+B5t318m3vYnMBigegvzNWNAIHDBaKvW4HarCUwsoBAPXIBNE+AQHgBgTp8iYrpYPQX5sVA6iiBAQWir1uBesDJoCkCiwQEavOCAAECmwsI1GZIXwLRX5j3NU7HIVCTQPR1K1DXNNuMpUgBgbrIsuk0AQIDCgjUA2JX3lT0F+aV8xsegU4C0detQN2prHYi0J+AQN2fpSMRIFCngEBdZ13HGFX0F+ZjmGiTQHSB6OtWoI4+g/SvegGBuvoSGyABAjsUEKh3CGj3DYHoL8yVigCBwwWir1uB2qwlMLKAQD1yATRPgEB4AYE6fImK6WD0F+bFQOoogQEFoq9bgXrAyaApAosEBGrzggCBKQg87exXpx9468+lI45+Svqv1783ff1335We8yu/lY598enp4He/s/G7RRYC9RRmyDBjjP7CfBgFrRAoSyD6uhWoy5pPeluhgEBdYVENiQCBQwSe8ZNvTt//ujemR+75o/Slf/jW2d+d+DNvT8f88KnpwSsvmf35+07/G+mrv/xP0rf/6MBhegK1CdWXQPQX5n2N03EI1CQQfd0K1DXNNmMpUkCgLrJsOk2AwIoCx/61/emkf/SP07fu/A/poX/2Tzf22nP1B9Ijn7ln9ru8zYk/8z+nb374386uXM//CNQrYttsS4HoL8y3HIANCExQIPq6FagnOCkNOZaAQB2rHnpDgEC/Avnq83EvP2t20COPPyF9+1N3zq5StwN1/rv5/273QqDutyZTPlr0F+ZTro2xE1gmEH3dCtTmLoGRBQTqkQugeQIE1iqQg3L++fPf/72066lPSyf8xOvSw//n9enYHzk1PeWv7J3d5p1/Fl3FbjomUK+1RJM6ePQX5pMqhsESWFEg+roVqFcspM0IrEtAoF6XrOMSIBBBYP7W7iY4f/MPbp2F6KP+0g/MuvnEt76V/vS3fjV98/bfP6zbAnWEStbRh+gvzOtQNgoC/QpEX7cCdb/1djQC2xYQqLdNZgcCBAoSyE/yzj/Nw8gW3dqdbwt/yrP+8sY288MTqAsqePCuRn9hHpxP9wiMIhB93QrUo0wLjRL4noBAbTYQIFCzQH7C9/Hn/0T62r/8zdkwn3nF309/ds2/2LgSnQN3c+v3oid8530E6ppnyLBji/7CfFgNrREoQyD6uhWoy5hHelmxgEBdcXENjQCBmcCi75tufvfYA388++qszX4EahOpL4HoL8z7GqfjEKhJIPq6rSZQ33777enWW289ZO7s3bs3XX755emYY46Z/f6ee+5Jd999d3r9618fZo7lPr33ve9N55xzTjr77LMX9uvBBx9MeXyXXnrpxljCDKCHjjzyyCPpuuuum41/z549PRzxe4fIdldffXXKbbz61a9Of/zHf9yrYx99F6h7LbmDESBQoYBAXWFRRxpS9BfmI7FolkBogejrtppAnWdBDp1f/epXZ4H5G9/4RrrqqqvSySefvJYAnYNa/t+ZZ545C2u57RwIm/C+nVmZ980/ywL1do5l2+8J5LrcdNNN6bzzzpvVqq83U9q178NboO5D0TEIEKhZQKCuubrDji36C/NhNbRGoAyB6Ou22kDdBOx77733kKvUfU2bdgje6RVkgbqvqhx6nPymyvvf//7ZGyrHH398b430XS+BurfSOBABApUKCNSVFnaEYUV/YT4CiSYJhBeIvm6rDdTNrb5nnXXW7Mpv89/Pf/7zZwErh6I77rhjdqt1/slXM/Mt43n7T37yk7PfXXnllbNbkNu3DTfbN7eXn3LKKemLX/zibP8TTjghveUtb5ldHW9uM56/7byZsc0V9PzfuU858LX7mY+X2zr99NNnV9rzsdu3rzf759/nq+Kf+9zn0mmnnTa7Gpu3b66U5//P++UrtXfdddes+Te+8Y3p1FNPnfX52muvTffff//GQnrlK1852669/0UXXTQbz8MPP7wxxjvvvHPmdcEFF8wcG68bb7xxdrzcRv7Jt7Nn02z4la98ZWb60Y9+dNZGc5t7Dr2f//znN7ybzjS38c/XJL9JktvO483HyW1lv8a87Zb7nH+acTWODz300Gz7M844Y/b32f5jH/vYIXMi333Q/ijBfO1z+/lnUd/z7+fnzbI7EATq8P+O6yABAiMLCNQjF6Ci5qO/MK+I2lAI9CYQfd1WF6iboJsDYROI2wEt3xJ+4YUXzoLSK17xitkVzH379s0CVf5zDqo5gOZwlYNbDpM5JDafu77mmmtmv8t/1wSx9hXq/LvmNuMc8vIx80/7c9vtz93mbXIAzsEuh+fmimrep2kr9ymH0Hagbge2iy++eBb883HOP//8Wbh83/vel97whjfMfp8/p53H3QT25u/ycZvboPM2TRs5bLb3b1+Rzf170YteNAvk+c8PPPDA7E2Em2++eSNYZpvm1vvmjYtciyYIN2G7ae/RRx/dGOv8Z6gX1aR5g6BxbV+Jbrs1/s0V6vYYDxw4MLPJfcr/y9vk/rTnRLseuY3mc+x5bjS1z79v6tTu+7I+LfqMuEDd27+3DkSAQKUCAnWlhR1hWNFfmI9AokkC4QWir9vqAnUOcvkq7aJbfdufsW6HweZ24HZYzCE5B+lXvepV6frrr59dzW1+ciDM7SwK1DmMth8g1hzniiuu2LjteP4W8Saw5mDfXGVtt5X/vCxQt9vK/T/ppJNmbxDM/74JwflYi7Zr93t+DHmf9tXs5gp326sdutsPf1v2+7bBVoG66XvbMgf49u8XueXw2p4H7UB93333za6eN2NpXJo3CNq3iDcPjmvuNlglULevTrdrmd+ImP8RqMP/O66DBAiMLCBQj1yAipqP/sK8ImpDIdCbQPR1W2WgzlcbFz3Rux2oc4Wb26bz1eHmCnUT0vLf5dD20pe+dHYb8PwTtpd9hno+jDbHyVfFm9uoNwvUi57m3Q6C7YeeLTpODtQ5DG4WqPPf5e2aq8zNLd7tW9zb++f2b7jhho3btdtXqJs/DxGo25b5LoB2oF7kNv8Z6kWO7Svg2bY9J/It3/mW+OyZr1xv5wr1dj5XL1D39u+tAxEgUKmAQF1pYUcYVvQX5iOQaJJAeIHo67baQN1ccWxfmW0CdQ63zW3ZebscnJvf5aCZw3WzbfOZ5HwrdQ6gOZTln2VXqPPf5RDW3Ebevt26ma1NaMvHzJ/BbrZvPi8931beb9kV6nwVPV/9zj/Nrcf5z/OB+EMf+tDs1uzdu3cf8uTr5lbw9kqaD4Pzt3ln06bfOWhml2WBurkank3bb3Js5wr1fE3yGybtPrU92zXa7Ap1vsrcvKmQ50L+PPQnPvGJ2d0NzZxov5nSfqNklSvUy/rkCnX4f7N1kACBgAICdcCiFNql6C/MC2XVbQJrFYi+bqsJ1O2HR+Vw1P7qrPxgqvwdxB/5yEdmty6/7nWvS1/+8pdnnx/Of9e+hTk/OCuHzPbDxNq37za/b24Zbj8ILM+kVR9K1txGnK+K5mPmB3nlK8T5p/1As/YDwea/qzr3K185zuEtjyuPo/ksdR5X49C8uTD/ULL525JzXy655JL0wQ9+cObS7N+2zcfK2zUBtOl/fiha/mkeIJb70zw0LP++/eccVPODvJo28t/nvi16gFsOzvM1yYE2f1a+/Tn5+Rq13fLx8xsmH/7wh2dtZsf8cLL88LnsnvvWfK6+PSfals2/Ennb/IZCvl28eSjZsr4vmjeLvlbNFeq1/hvs4AQIFC5w9J69ac811xc+Ct2PIhD9hXkUJ/0gEEkg+rqtJlD3UfT2Vc8+jrfuY2zntuJFfclvCuQr1s2DsnIwz7/bv3//uru+8vFLq8nKA2ttKFB3UbMPAQJTEMhh+qRfeGfa/UOnTGG4xjiAQPQX5gMQaIJAcQLR161A3ZpSpYW3nQTq9pPGm0A9H7AjrLbSatLFLL+BkZ867ocAgXIEop/cy5HUUwLDCli7w3prjUAfAtHXrUD9/1e5ua150ddt9TER+j5G8xnd+Vu7t9NOc9t5s0/7FvHtHGdd25ZWk64OV7/9WemSv/nkU+P9ECCwucCup74g7X7x9WnX05/8HvixfqKf3Mdy0S6B6ALWbvQK6R+BwwWir1uB2qwlsERg0VX8LliLnjjfPo5A3UXVPlMWyKH62Fd+dlSC6Cf3UXE0TiCwgLUbuDi6RmCJQPR1K1CbugR6FshBPF9dz082X/QQsvnmBOqeC+BwkxA47tyDo44z+sl9VByNEwgsYO0GLo6uERCozQECBLLAdj/bLlCbNwS2LyBQb9/MHgQIpCRQmwUEyhOIvm5doS5vTk2mx+2vnVr0VWj5q6/y15Tl7fLXWOWv7Mp/zl+zlb+CLH93d/5Kq/w1Wc13fOd9mu+xzp8/v+yyy9J73vOe2ddo5Yez3XHHHRtfF5YfiJa/3isfK//dov60P4ee+5i/l7v52rN8zNe85jXp+uuvT89//vNn7S76EagnM6UNtEcBgbpHTIciMCGB6C/MJ1QKQyWwskD0dStQr1xKGw4pkB+6ds0116T8fdLHH3/8xp/vvPPOWTjOATffVn3vvfemyy+/POXvps5hOIff/Lv8PdX5e7nzTw7WeZv8FPPmz48++mjKgbn5vvIcgnMgz8dufp/3XdSHpj8XXHDBrM18a3f+Xft4uW+XXnrp7Jbv/Of83eYC9ZAzSFu1CwjUtVfY+AisRyD6C/P1jNpRCZQtEH3dCtRlz69qe5+vBufwfOGFF26MMYfsJrTmANsO3TlE558cbtsPAWvffv3QQw/Nwm0OuvOBetHv24E6/3m+P03HmivXOTznK+a5XwJ1tVPTwIIICNRBCqEbBAoTiP7CvDBO3SUwiED0dStQDzINNLJdgUWfQ54P1PnhXzfddFM677zzZmF33YG6HZKb8eSAn/uVr6TfeOONG1e8BertVtz2BLYnIFBvz8vWBAg8KRD9hbk6ESBwuED0dStQm7UhBZrv2T7//PPTqaeeOrvqnH/uvvvu2f/n26fbV7FzsD3ppJNWvkKdb//+0Ic+tPEZ7EW3gud22rd8X3XVVandn29961uzE3NzK7dbvkNOJZ2qVECgrrSwhkVgzQLRX5ivefgOT6BIgejrVqAuclpNo9Pth4Dt3bt39jnofKt2Drb5gWLzDyXLKvnBYPlBZPnnpS996eyhYnnb/Pt8+/i1116b7r///pSPl3//tKc9Lf35n//57CrzC17wgpSvejd//9SnPjV9+tOfnm2b2863jDcPHMu/ax5ulrdvfvLv89XqvF3+aR5Klo+bP9Od3xyY//FQsmnMZ6NcLPBL16f0oy9K6WU//OTf5//+xfeldPZLUrr251J6xtMW7ydQm1EECHQRiP7CvMuY7EOgdoHo61agrn0GGl94AYE6fIl0cE0C9/1JSpf9ckq/8T88Gag//pknG8p/zsH6rz4rpb/7owL1mvgdlsAkBaK/MJ9kUQyawBYC0detQG0KExhZQKAeuQCaH0Xg24+l9IE/SOk//5eUznvp965QN535V/8upZNPPPz3zd+7Qj1K2TRKoHiB6C/Miwc2AAJrEIi+bgXqNRTdIQlsR0Cg3o6WbWsRuPs/p3Ts0Snd9LFDb/nO4/v6N1P6oy+k9LdevHy0AnUtM8E4CAwrEP2F+bAaWiNQhkD0dStQlzGP9LJiAYG64uIa2kKBHJj/73+f0t/7O0/e2t3+DHW+7fvsf/jkbrf/iivUphABAv0KRH9h3u9oHY1AHQLR161AXcc8M4qCBQTqgoun650E/uBTKf215z35wLH5QN0cMP8+//z86xY34Qp1J3o7EZi8QPQX5pMvEAACCwSir1uB2rQlMLKAQD1yATQ/qEC+On35r6Z0+x8e2uyqmGCTAAAgAElEQVT81ej8wLJ/eyCln36NQD1ogTRGoHKB6C/MK+c3PAKdBKKvW4G6U1ntRKA/AYG6P0tHKk9g2RVqDyUrr5Z6TKAEgegvzEsw1EcCQwtEX7cC9dAzQnsE5gQEalNiygLtQN18B3X2uOZnl39lVv57t3xPedYYO4HuAtFfmHcfmT0J1CsQfd0K1PXOPSMrRECgLqRQuhlKQKAOVQ6dIVCMQPQX5sVA6iiBAQWir1uBesDJoCkCiwQEavOCwPYFBOrtm9mDAIGUor8wVyMCBA4XiL5uBWqzlsDIAgL1yAXQfJECAnWRZdNpAqMLRH9hPjqQDhAIKBB93QrUASeNLk1LQKCeVr2Nth8BgbofR0chMDWB6C/Mp1YP4yWwikD0dStQr1JF2xBYo4BAvUZch65WQKCutrQGRmCtAtFfmK918A5OoFCB6OtWoC50Yul2PQICdT21NJLhBATq4ay1RKAmgegvzGuyNhYCfQlEX7cCdV+VdhwCHQUE6o5wdpu0gEA96fIbPIHOAtFfmHcemB0JVCwQfd0K1BVPPkMrQ0CgLqNOehlLQKCOVQ+9IVCKQPQX5qU46ieBIQWir1uBesjZoC0CCwQEatOCwPYEdj31BenYV352ezv1vHX0k3vPw3U4AtUIWLvVlNJAJiQQfd0K1BOajIYaU0CgjlkXvYopkMP07hdfn3Y9/bRROxj95D4qjsYJBBawdgMXR9cILBGIvm4FalOXwMgC+/fvTwcOHBi5F5onQGA7AtFP7tsZi20JTEnA2p1StY21FoHo61agrmWmGUexAn/1ra9K//XF319s/3U8hsC+45+drv2xt6UXPuPkGB2qvBfRT+6V8xsegc4C1m5nOjsSGE0g+roVqEebGhom8KSAQG0m9CWQQ/UnL/z1vg7nOJsIRD+5Kx4BAosFrF0zg0B5AtHXrUBd3pzS48oEBOrKCjrycB6+/AMj92AazUc/uU+jCkZJYPsC1u72zexBYGyB6OtWoB57hmh/8gIC9eSnQK8AAnWvnEsPFv3kPoyCVgiUJ2DtllczPSYQfd0K1OYogZEFBOqRC1BZ8wL1MAWNfnIfRkErBMoTsHbLq5keE4i+bgVqc5TAyAIC9cgFqKx5gXqYgkY/uQ+joBUC5QlYu+XVTI8JRF+3ArU5SmBkAYF65AJU1rxAPUxBo5/ch1HQCoHyBKzd8mqmxwSir1uB2hwlMLKAQD1yASprXqAepqDRT+7DKGiFQHkC1m55NdNjAtHXrUBtjhIYWUCgHrkAlTUvUA9T0Ogn92EUtEKgPAFrt7ya6TGB6OtWoDZHCYwsIFCPXIDKmheohylo9JP7MApaIVCegLVbXs30mED0dStQm6MERhYQqEcuQGXNC9TDFDT6yX0YBa0QKE/A2i2vZnpMIPq6FajNUQIjCwjUIxegsuYF6mEKGv3kPoyCVgiUJ2DtllczPSYQfd0K1OYogZEFBOqRC1BZ8wL1MAWNfnIfRkErBMoTsHbLq5keE4i+bgVqc5TAyAIC9cgFqKx5gXqYgkY/uQ+joBUC5QlYu+XVTI8JRF+3ArU5SmBkAYF65AJU1rxAPUxBo5/ch1HQCoHyBKzd8mqmxwSir1uB2hwlMLKAQD1yASprXqAepqDRT+7DKGiFQHkC1m55NdNjAtHXrUBtjhIYWUCgHrkAlTUvUA9T0Ogn92EUtEKgPAFrt7ya6TGB6OtWoDZHCYwsIFCPXIDKmheohylo9JP7MApaIVCegLVbXs30mED0dStQm6MERhYQqEcuQGXNC9TDFDT6yX0YBa0QKE/A2i2vZnpMIPq6FajNUQIjCwjUIxegsuYF6mEKGv3kPoyCVgiUJ2DtllczPSYQfd0K1OYogZEFBOqRC1BZ8wL1MAWNfnIfRkErBMoTsHbLq5keE4i+bgVqc5TAyAIC9cgFqKx5gXqYgkY/uQ+joBUC5QlYu+XVTI8JRF+3ArU5SmBkAYF65AJU1rxAPUxBo5/ch1HQCoHyBKzd8mqmxwSir1uB2hwlMLKAQD1yASprXqAepqDRT+7DKGiFQHkC1m55NdNjAtHXrUBtjhIYWUCgHrkAlTUvUA9T0Ogn92EUtEKgPAFrt7ya6TGB6OtWoDZHCYwsIFCPXIDKmheohylo9JP7MApaIVCegLVbXs30mED0dStQm6MERhYQqEcuQEXN7zv+2emTF/56RSOKO5ToJ/e4cnpGYFwBa3dcf60T6CIQfd0K1F2qah8CPQoI1D1iTvhQOUxf+2NvSy98xskTVhhu6NFP7sNJaIlAWQLWbln10lsCWSD6uhWozVMCIwvs378/HThwYOReaJ4Age0IRD+5b2cstiUwJQFrd0rVNtZaBKKvW4G6lplmHMUKCNTFlk7HJywQ/eQ+4dIYOoFNBaxdE4RAeQLR161AXd6c0uPKBATqygpqOJMQiH5yn0QRDJJABwFrtwOaXQiMLBB93QrUI08QzRMQqM0BAuUJRD+5lyeqxwSGEbB2h3HWCoE+BaKvW4G6z2o7FoEOAgJ1BzS7EBhZIPrJfWQezRMIK2Dthi2NjhFYKhB93QrUJi+BkQUE6pELoHkCHQSin9w7DMkuBCYhYO1OoswGWZlA9HUrUFc24QynPAGBurya6TGB6Cd3FSJAYLGAtWtmEChPIPq6FajLm1N6XJmAQF1ZQQ1nEgLRT+6TKIJBEuggYO12QLMLgZEFoq9bgXrkCaJ5AgK1OUCgPIHoJ/fyRPWYwDAC1u4wzloh0KdA9HUrUPdZbcci0EFAoO6AZhcCIwtEP7mPzKN5AmEFrN2wpdExAksFoq9bgdrkJTCygEA9cgE0T6CDQPSTe4ch2YXAJASs3UmU2SArE4i+bgXqyiac4ZQnIFCXVzM9JhD95K5CBAgsFrB2zQw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S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4Mw3XZ1277tk5F5ongABAgQIjCuw55m70jteuzs998Rda+tI9Bfmaxu4AxMoWCD6uhWoC55cul6HgEBdRx2NggABAgR2LpBD9bt/6tidH2jJEaK/MF/bwB2YQMEC0detQF3w5NL1OgQE6jrqaBQECBAg0I/Ah99+XD8HWnCU6C/M1zZwByZQsED0dStQFzy5dL0OAYG6jjoaBQECBAj0IyBQ9+PoKARqERCoa6mkcRBYk4BAvSZYhyVAgACBIgUE6iLLptME1iYgUK+N1oEJ1CEgUNdRR6MgQIAAgX4EBOp+HB2FQC0CAnUtlTQOAmsSEKjXBOuwBAgQIFCkgEBdZNl0msDaBATqtdE6MIE6BATqOupoFAQIECDQj4BA3Y+joxCoRUCgrqWSxkFgTQIC9ZpgHZYAAQIEihQQqIssm04TWJuAQL02WgcmUIeAQF1HHY2CAAECBJ4U+NVLj0kv2Xtk+u7jKX3gP3wn/c4dj81+/6azjk6X/I2npKOOTOlr3zyYfulDj6ZP3f/4YWwCtZlEgEBbQKA2HwgQ2FRAoDZBCBAgQKAWgZ89d3f64efsSpe/69sp//n0HzpyIzi/4zW70ye+8Hi67dPf3XS4AnUts8E4CPQjIFD34+goBKoVEKirLa2BESBAYHIC17752PSZLz2Rfu2WR9OL9x6Z/qf/bne6/dPfTV/6+hPpba86Oh195BGHXLVeBCRQT27aGDCBTQUEahOEAAFXqM0BAgQIEJiEQDtQ5wE3/33XA4+nr/23g+lv/8hR6cdfeNSmoVqgnsRUMUgCKwsI1CtT2ZDANAVcoZ5m3Y2aAAECNQrkz0/veeau2W3e+efnz9+d7vzPj8+uWDc/7dvCFxkI1DXODGMi0F1AoO5uZ08CkxAQqCdRZoMkQIDAJATybd45RP+lpx0xG++3HjuY/vm/eeyQz03nK9SXvPwp6bdufcxDySYxKwySwM4EBOqd+dmbQPUCAnX1JTZAAgQITFIgX4k+6fgj0s9d98gh48+B+ryXHJX+wXsO/X2zkSvUk5wuBk1gqYBAbXIQILCpgEBtghAgQIBAbQLtW7/nvxor/91Xv3HwkNvA2+MXqGubDcZDYGcCAvXO/OxNoHoBgbr6EhsgAQIEJiPQfAf1A197YvbVWc1P8/v83394/+OHXbUWqCczRQyUwLYFBOptk9mBwLQEBOpp1dtoCRAgQGBzAVeozRACBNoCArX5QIDApgICtQlCgAABAgS+JyBQmw0ECAjU5gABAisLCNQrU9mQAAECBCYgIFBPoMiGSGAbAq5QbwPLpgSmKCBQT7HqxkyAAAECywQEanODAAFXqM0BAgRWFhCoV6ayIQECBAhMQECgnkCRDZHANgRcod4Glk0JTFFAoJ5i1Y2ZAAECBFyhNgcIEFhFQKBeRck2BCYsIFBPuPiGToAAAQKHCbhCbVIQINAWEKjNBwIENhUQqE0QAgQIECDwPQGB2mwgQECgNgcIEFhZQKBemcqGBAgQIFC5wJ5n7krv/qlj1zbK6Fe61jZwByZQsED0dXvEwYMHDxbsq+sEihcQqIsvoQEQIECAQA8COUy/47W703NP3NXD0RYfIvoL87UN3IEJFCwQfd0K1AVPLl2vQ2D//v3pwIEDdQzGKAhMRCD6yX0iZTBMAtsWsHa3TWYHAqMLRF+3AvXoU0QHpi7wG684I51/zPrejZ+6r/ETWCZw9J696aRfeGfa/UOnbBsp+sl92wOyA4GJCFi7Eym0YVYlEH3dCtRVTTeDKVFAoC6xavpci0AO1XuuuX7bw4l+ct/2gOxAYCIC1u5ECm2YVQlEX7cCdVXTzWBKFBCoS6yaPtck8LzbPr7t4UQ/uW97QHYgMBEBa3cihTbMqgSir1uBuqrpZjAlCgjUJVZNn2sSEKhrqqaxENhcIPoLc/UjQOBwgejrVqA2awmMLCBQj1wAzU9eQKCe/BQAMCGB6C/MJ1QKQyWwskD0dStQr1xKGxJYj8D/1979x0xWnfcBP3XbLKROIKSFFFmY1AVbVYA6AmypxiQpQrYCSA1GTfjVCihSihK1VdNGTquqclulTZO2qviHLquEX6YCWgmvZAlwqQBFEdDKgJQYiCtAlmOonEIsx2wtpdUz6K7vzs7svu+dO3Ofc+7nlSzvvsy995zPc549833nvjMC9XZcnZXAXgUE6r1KeRyB+gWyPzGvX9gMCIwvkL1vBerxa+6MBPYlIFDvi8uDCYwuIFCPTuqEBNIKZH9inhbOwAhMKJC9bwXqCReHSxMIAYHaOiAwrYBAPa2/qxPYpUD2J+a7tHAtArUIZO9bgbqWlWSczQoI1M2W1sQqERCoKymUYRIYQSD7E/MRpugUBJoTyN63AnVzS86EahMQqGurmPFmFTjn4OfLu7/7UnnrN/5VOeNv3V5+6GdvKn/qz/zZxXD/5I//uPzv//hr5VtPfPG44QvUWStqXATGF8j+xHz8GTsjgfoFsvetQF3/GjODygUE6soLaPgpBLoA/a3Hv7gI1H/+7/798u3ffrp858vPl1P/6sXlh//27eWbv3nX4u/LXwJ1ihIaBIGdCGR/Yr4TBBchUJlA9r4VqCtbUIbbnoBA3V5NzWi3Al1g/tNn/HD5zpf/xyJQ979+4IpPl9Ou+hvla3/v9pUDE6h3Wy9XIzClQPYn5lPauDaBrALZ+1agzrpyjGs2AgL1bEptolsSiFej/+Tb3y7vv+wnj97y3b/Umf/gs4u/Lgft7jEC9ZYK47QEEgpkf2KekMyQCEwukL1vBerJl4gBzF1AoJ77CjD/TQT6rz73f4e6f84P/Pu7yjuH/+vK35+OxwnUm1TAsQTqEsj+xLwuTaMlsBuB7H0rUO9mHbgKgbUCArXFQWC4wI989nPl28/+9iIsrwrUJ7vdW6Aebu9IAjUKZH9iXqOpMRPYtkD2vhWot70CnJ/ASQQEakuEwDCBCMt/4Rd+qbzv+7//mBP80RcfPXp7d7xZ2YG/fH75g3/6D9dexCvUw/wdRaBGgexPzGs0NWYC2xbI3rcC9bZXgPMTEKitAQI7EVj1CvVf/Ny/LUd+/5Xyh791l0C9kyq4CIHcAtmfmOfWMzoC0whk71uBupTyxhtvlIMHD5Z33333mFVyyimnlNtuu62cc84506ye3tg+/OEPlxtuuGEx1ieeeKJcf/31JcbnK4/A/fffX15++eV9rxmvUOepoZHULbAcqE/2cVndbL1CXXfdjZ7AfgSyPzHfz1w8lsBcBLL3rUBdSnnppZfKm2++Wa644opFWI2v+PMzzzyzCNNTBuoYS4zvxRdfXATq/X7FsfF1wQUXLMJ4/O8Tn/jEfk/T3OPjhydR66jzWD+YeOedd8rdd99dPvOZz+xrzQjUzS0vE6pMQKCurGCGS2ADgexPzDeYmkMJNCuQvW8F6qWl1w/UWVblJoE6XjW98MILF4E649ymMt7GK/0C9VTVdF0CmwkI1Jv5OZpATQLZn5jXZGmsBHYlkL1vBeo9BOoIpS+88EI5/fTTyx133FGee+658thjj5VrrrmmPPXUU4szxK3hDz/8cHnttdfKTTfdtPjevffeWz72sY8tbgN+++23F9+PYBvB684771x8rzvnaaeddsxI4hXUQ4cOlW984xvl0ksvXRxz1VVXLY6LY2655ZZjXllddc7Dhw8vxh1fH/rQh8pXv/rVxZ8vuuiixavdy/OKMcT3Xn/99fLJT36yxN/j1fkTjTVCeljE45999tmjFnFc/1b6K6+8spx11lkLk4985CMLpzgmXiGOr/ihwSqvzrF/zCWXXHJ0TDGXvktcN2rSzTGO7+YZf44axLy6W/yXaxqPWTfW5esu3zGwHKg7m+6c3VyX//HxCvWu/jl2HQKrBQRqK4PAfASyPzGfTyXMlMDeBbL3rUB9kkDdf1U3/hy3hndhNIJnBOwIrt3vzr7yyitHHxOPj5AZj4lw+YUvfGHx5/h+hLMIf/HnOGY5IHevLJ933nmLYB0hMK4bwfPpp58+7vH9cfZflV73CvWqeUUwjdvc45bwCNFXX331Yi7xFWGwf64+W3w/wmTMIY6P+cRtz/EDhi50drdCx39bNd843zqv+AFGd0w87oEHHliM58wzz1zYXHbZZUdDcoT0sI0xdb9z3t3OHzW47777yo033rgYfve76EeOHDn6+JhH9/1uLjGvddeNH5B0X/1A3f1wIsbQP+eq28sF6r3/g+qRBLYhIFBvQ9U5CeQUyP7EPKeaURGYViB73wrUJwnU/Vc346HnnnvuIjg+8sgjK2+l7t+e3Q+tXdj69Kc/XZ588slF2IvQteo24fheFwjjMf1zrgvUMbbuVe3uVfIIe+sC9ap5dT8oiHP1A/6q8y4H6u628gitEaQ/9alPlQcffPCYN3qLV4f7AX25NVd5RTCPMN2F+v4r8d3x8Yry+eefvzIgxw87urHF42Pe8Up5//FdyO1eJe9qHIH6ZNftv+q8qpbL5xSop/0H2dUJrBIQqK0LAvMRyP7EfD6VMFMCexfI3rcC9R4CdT+QdQ9fF1TXBeoIpRHCL7/88vLoo48eDdTd9+PV4e627yGBOq770EMPLW49j1ewuzGfKFCvmlfMr7tV+7rrrltMd9V51wXqGHuE2LjVPW69Xn438hP9Hnf/v/Vd4hXqfrDt/7ChG0f/d6L7rzgvB+q4RgTqsO5eiY5zdHcBxKvd/VeoT3bdvkM/UHevnsd1+ucUqPf+j6dHEtiVgEC9K2nXITC9QPYn5tMLGQGBfALZ+1agPkmg7t+SHQ+Nv0dAilAX/7/8Zl/Lgbq7Rbz/ynIE6/jqbkmOwHjttdceHUn3inC8itrdat09ft0r1Otu8z7RLd/926hjXvG72o8//vhiLG+99dbid8VjLKvC+XKgjpDavUt6zLn7vea4bTyMuncbP9kr1Ku8+q8UL9t071wewbW7Fb4fqPu32h84cGDxQ40YW/827JhrF6L7f97LdfvvmN4P1N1aiR8o9M8pUOf7R9qICAjU1gCB+Qhkf2I+n0qYKYG9C2TvW4G6V8v+bdAnelOrCH3xRlwRjuL24K985SuLs3RvzBWhL25Djq94U7B4fP/Nx/bypmT9N/SKscR5Iuh+6UtfWryZWZy/f7tx/w2w4rrdZ2hHaI6x9t9oa/lNyeLxcTt29zvd3RuZxavd3fEd06rP5g63ePO0mGd3u3Q8rj+H+P7HP/7xxW3g3fX6v3/cBdBlrzhHvFlZ/5hlv5tvvrncc889C5d487Lwj9ve+7fnd3NafmO4OG//+G6ecWyc40TXjd+H77+ZXLd+4ti4VT3e+CzG1H3111T/nxC/Q733f1A9ksA2BATqbag6J4GcAtmfmOdUMyoC0wpk71uBeovrYy4fU7Xuzcr2SzsXr2UXgXq/K79hRL0AAB3QSURBVMXjCYwn8H3nnFvOufu9H/Tt5yv75r6fuXgsgTkJ6N05VdtcWxHI3rcC9RZX2lwCokC92SISqDfzczSBoQIRps/6lc+VA3/pvH2fIvvmvu8JOYDATAT07kwKbZpNCWTvW4F6S8ute3fnOH13m/GWLjXpabtbzVfdCr6fgc3Fa5XJxRdfXJ5//vn9cHksAQITC2Tf3CfmcXkCaQX0btrSGBiBtQLZ+1agtngJrBGI38XuPvM6fr98W18HP/sj5ef+2nuf9+2rHYH3vf8j5cBHHyzv+8GL2pmUmRwVyL65KxUBAqsF9K6VQaA+gex9K1DXt6aMeJ8CEYzjlfR4E7dV77K9z9ON/nCBenTSNCeMUH3q5b+XZjwGMp5A9s19vJk6E4G2BPRuW/U0m3kIZO9bgXoe63DWs+x/RrVAPeulMMnk/9xP/79Jruui2xXIvrlvd/bOTqBeAb1bb+2MfL4C2ftWoJ7v2kw58+4jseJjxiL8xkeSxcdNdZ9r3QXi+P9bbrll8bnS8ZFY/Y8lizdJe/311xcfY/bd7363PPnkk4uP0uoeE5+vHR8lFl/xcWLxWdKHDh06+jFZ8f24Zny9/PLLJT4+LG75Xv4YsLh+fFZ1nOuaa64pTz311OI6qx6//DFnfXyvUKdciqMNSqAejTLVibJv7qmwDIZAIgG9m6gYhkJgjwLZ+1ag3mMhPWx3Al1wve666xZB9s477yxXX3314jOf77vvvnLjjTce/czsGFXcyh23dMfnYEfwjpAbIbl/XPz366+/vhw5cqRE4L7hhhtKhPf4fny+99NPP704z1tvvbX4XvfYu+++e/GZ0meeeeYivMf5YxxxjviK83QBPj6XOsJ6fF1yySVHrxN/786z6nexBerdra0priRQT6G+/Wtm39y3L+AKBOoU0Lt11s2o5y2QvW8F6nmvz5SzX75FOwLrWWedVc4///yjYTdeoY7vx6vT3de55557NODG9+IV5Hjcqlu+u3cVj2O6x0XA7sJ2hOb4exeE43xd0O7O+fDDD5dbb721HD58uFx44YXlggsuWDwmvmKsBw8eXLxi3X2te7d3gTrlMhxtUAL1aJSpTpR9c0+FZTAEEgno3UTFMBQCexTI3rcC9R4L6WG7E1gOwBFSI1BHyO2H2hN9/nX/Ve7+cTGLuL07vnfZZZed8HwnCtTx3yJIx6vb8cr1qkDdH+uJ9ATq3a2tKa4kUE+hvv1rZt/cty/gCgTqFNC7ddbNqOctkL1vBep5r8+Us48w3L36GwNc9ypxBNZXXnll8QpzfMXfL7300vL4448vgm7cvh23YMft11247d/S3f9z3CYeX3Hbd4TlV199tZx33nlHrx23fEcQj1ee4zHxCnfcYt79/nWE8/4r1HHN7pbz+H48Pr7iz8tfAnXKZTjaoATq0ShTnSj75p4Ky2AIJBLQu4mKYSgE9iiQvW8F6j0W0sN2JxCB+qGHHloE27hlOm6V7n6X+u233168YVj87nJ89W/77h4X4bm7FTzeICxejY5wG18333xzueeee0qcp/uK275fe+21YyYYbyIWgTnO090WHgG8u427+173pmRxG3iE+XhjsviKscR1lx+/6l3GBerdra0priRQT6G+/Wtm39y3L+AKBOoU0Lt11s2o5y2QvW8F6nmvz5Szz/4xV2OjCdRji453vu/831J++T+VcvcXS7nix0s59EulnPED753/D79Vyi2/VsoT//P4/9YfgUA9Xj0ynSn75p7JylgIZBLQu5mqYSwE9iaQvW8F6r3V0aN2KCBQ7xDbpU4ocPh3SvnwB0o57wOl/OqDpfzBN0v51b9TyqnfV8qL/+u9/4//dqIvgbrNRZZ9c29T3awIbC6gdzc3dAYCuxbI3rcC9a5XhOudUKD7HOrlW7tbZvMKdR3VffVrpfzLB0r5jZ8v5dQD33vl+ol/U8rH/8r6OQjUddR3v6PMvrnvdz4eT2AuAnp3LpU2z5YEsvetQN3SajOXKgUE6jrKFrd4//N7SvlnN78XqL9zpJRvvlPKzf+6lH/38+tDtUBdR333O8rsm/t+5+PxBOYioHfnUmnzbEkge98K1C2tNnOpUkCgrqNs8Qr1y18r5aqPHzve+P5vPV7Kr9zw3i3gy18CdR313e8os2/u+52PxxOYi4DenUulzbMlgex9K1C3tNrMpUoBgbqOssXvU//1Hz8+NMcbl/2H/1LK7T/9vTcs689IoK6jvvsdZfbNfb/z8XgCcxHQu3OptHm2JJC9bwXqllabuVQpIFDnL9t//u+lfPDM1bd1R6D+/H8r5ed+yivU+Ss53gizb+7jzdSZCLQloHfbqqfZzEMge98K1PNYh2aZWECgTlycUkqE6fj6mz/x3kdlffn3S/mpj35vzL/zu6W8/tZ7/33Vl1eoc9d36Oiyb+5D5+U4Aq0L6N3WK2x+LQpk71uBusVVZ05VCQjUecsVH5X1L+773vgu+NFS7vnHpXzzj0q54h+99/1/cmMpv/yz6+cgUOet7yYjy765bzI3xxJoWUDvtlxdc2tVIHvfCtStrjzzqkZAoK6mVIMGKlAPYkt/UPbNPT2gARKYSEDvTgTvsgQ2EMjetwL1BsV1KIExBATqMRTznkOgzlubTUaWfXPfZG6OJdCygN5tubrm1qpA9r4VqFtdeeZVjYBAXU2pBg1UoB7Elv6g7Jt7ekADJDCRgN6dCN5lCWwgkL1vBeoNiutQAmMICNRjKOY9h0CdtzabjCz75r7J3BxLoGUBvdtydc2tVYHsfStQt7ryzKsaAYG6mlINGqhAPYgt/UHZN/f0gAZIYCIBvTsRvMsS2EAge98K1BsU16EExhAQqMdQzHsOgTpvbTYZWfbNfZO5OZZAywJ6t+XqmlurAtn7VqBudeWZVzUCAnU1pRo0UIF6EFv6g7Jv7ukBDZDARAJ6dyJ4lyWwgUD2vhWoNyiuQwmMISBQj6GY9xwCdd7abDKy7Jv7JnNzLIGWBfRuy9U1t1YFsvetQN3qyjOvagQE6mpKte+Bvu/9HymnXv57+z7OAfkFsm/u+QWNkMA0Anp3GndXJbCJQPa+Fag3qa5jCYwgIFCPgJjwFBGmD3z0wfK+H7wo4egMaVOB7Jv7pvNzPIFWBfRuq5U1r5YFsvetQN3y6jO3KgQuvvji8vzzz1cxVoMkQOA9geybuzoRILBaQO9aGQTqE8jetwJ1fWvKiBsT+NFf+FT5Px/9ocZmZToE9idw/mlnl0M/+Yvlx8744P4OnOjR2Tf3iVhclkB6Ab2bvkQGSOA4gex9K1BbtAQmFhCoJy6Ay6cROP/0s8uzP/PracZzooFk39yrQDRIAhMI6N0J0F2SwIYC2ftWoN6wwA4nsKmAQL2poONbEnj7ls9XMZ3sm3sViAZJYAIBvTsBuksS2FAge98K1BsW2OEENhUQqDcVdHxLAgJ1S9U0FwL5BLI/Mc8nZkQEphfI3rcC9fRrxAhmLiBQz3wBmP4xAgK1BUGAwDYFsj8x3+bcnZtArQLZ+1agrnVlGXczAgJ1M6U0kREEBOoREJ2CAIG1AtmfmCsdAQLHC2TvW4HaqiUwsYBAPXEBXD6VgECdqhwGQ6A5gexPzJsDNyECIwhk71uBeoQiOwWBTQQE6k30HNuagEDdWkXNh0AugexPzHNpGQ2BHALZ+1agzrFOjGLGAgL1jItv6scJCNQWBQEC2xTI/sR8m3N3bgK1CmTvW4G61pVl3M0ICNTNlNJERhAQqEdAdAoCBNYKZH9irnQECBwvkL1vBWqrlsDEAgL1xAVw+VQCAnWqchgMgeYEsj8xbw7chAiMIJC9bwXqEYrsFAQ2ERCoN9FzbGsCAnVrFTUfArkEsj8xz6VlNARyCGTvW4E6xzoxihkLCNQzLr6pHycgUFsUBAhsUyD7E/Ntzt25CdQqkL1vBepaV5ZxNyMgUDdTShMZQUCgHgHRKQgQWCuQ/Ym50hEgcLxA9r4VqK1aAhMLCNQTF8DlUwkI1KnKYTAEmhPI/sS8OXATIjCCQPa+FahHKLJTENhEQKDeRM+xrQkI1K1V1HwI5BLI/sQ8l5bREMghkL1vBeoc68QoZiwgUM+4+KZ+nIBAbVEQILBNgexPzLc5d+cmUKtA9r4VqGtdWcbdjIBA3UwpTWQEAYF6BESnIEBgrUD2J+ZKR4DA8QLZ+1agtmoJTCwgUE9cAJdPJSBQpyqHwRBoTiD7E/PmwE2IwAgC2ftWoB6hyE5BYBMBgXoTPce2JiBQt1ZR8yGQSyD7E/NcWkZDIIdA9r4VqHOsE6OYsYBAPePim/pxAgK1RUGAwDYFsj8x3+bcnZtArQLZ+1agrnVlGXczAgJ1M6U0kREEBOoREJ2CAIG1AtmfmCsdAQLHC2TvW4HaqiUwsYBAPXEBXD6VgECdqhwGQ6A5gexPzJsDNyECIwhk71uBeoQiOwWBTQQE6k30HNuagEDdWkXNh0AugexPzHNpGQ2BHALZ+1agzrFOjGLGAgL1jItv6scJCNQWBQEC2xTI/sR8m3N3bgK1CmTvW4G61pVl3M0ICNTNlNJERhAQqEdAdAoCBNYKZH9irnQECBwvkL1vBWqrlsDEAgL1xAVw+TQC559+dnn2Z349zXhONJDsm3sViAZJYAIBvTsBuksS2FAge98K1BsW2OEENhUQqDcVdHwLAhGmD/3EL5YfO+ODVUwn++ZeBaJBEphAQO9OgO6SBDYUyN63AvWGBXY4gU0FLr744vL8889vehrHEyCwQ4Hsm/sOKVyKQFUCereqchksgYVA9r4VqC1UAhMLCNQTF8DlCQwQyL65D5iSQwjMQkDvzqLMJtmYQPa+FagbW3CmU5+AQF1fzYyYQPbNXYUIEFgtoHetDAL1CWTvW4G6vjVlxI0JCNSNFdR0ZiGQfXOfRRFMksAAAb07AM0hBCYWyN63AvXEC8TlCQjU1gCB+gSyb+71iRoxgd0I6N3dOLsKgTEFsvetQD1mtZ2LwAABgXoAmkMITCyQfXOfmMflCaQV0LtpS2NgBNYKZO9bgdriJTCxgEA9cQFcnsAAgeyb+4ApOYTALAT07izKbJKNCWTvW4G6sQVnOvUJCNT11cyICWTf3FWIAIHVAnrXyiBQn0D2vhWo61tTRtyYgEDdWEFNZxYC2Tf3WRTBJAkMENC7A9AcQmBigex9K1BPvEBcnoBAbQ0QqE8g++Zen6gRE9iNgN7djbOrEBhTIHvfCtRjVtu5CAwQEKgHoDmEwMQC2Tf3iXlcnkBaAb2btjQGRmCtQPa+FagtXgITCwjUExfA5QkMEMi+uQ+YkkMIzEJA786izCbZmED2vhWoG1twplOfgEBdX82MmED2zV2FCBBYLaB3rQwC9Qlk71uBur41ZcSNCQjUjRXUdGYhkH1zn0URTJLAAAG9OwDNIQQmFsjetwL1xAvE5QkI1NYAgfoEsm/u9YkaMYHdCOjd3Ti7CoExBbL3rUA9ZrWdi8AAAYF6AJpDCEwskH1zn5jH5QmkFdC7aUtjYATWCmTvW4Ha4iUwsYBAPXEBXJ7AAIHsm/uAKTmEwCwE9O4symySjQlk71uBurEFZzr1CQjU9dXMiAlk39xViACB1QJ618ogUJ9A9r4VqOtbU0bcmIBA3VhBTWcWAtk391kUwSQJDBDQuwPQHEJgYoHsfStQT7xAXJ6AQG0NEKhPIPvmXp+oERPYjYDe3Y2zqxAYUyB73wrUY1bbuQgMEBCoB6A5hMDEAtk394l5XJ5AWgG9m7Y0BkZgrUD2vhWoLV4CEwsI1BMXwOUJDBDIvrkPmJJDCMxCQO/Ooswm2ZhA9r4VqBtbcKZTn4BAXV/NjJhA9s1dhQgQWC2gd60MAvUJZO9bgbq+NWXEjQkI1I0V1HRmIZB9c59FEUySwAABvTsAzSEEJhbI3rcC9cQLxOUJCNTWAIH6BLJv7vWJGjGB3Qjo3d04uwqBMQWy961APWa1nYvAAAGBegCaQwhMLJB9c5+Yx+UJpBXQu2lLY2AE1gpk71uB2uIlMLGAQD1xAVyewACB7Jv7gCk5hMAsBPTuLMpsko0JZO9bgbqxBWc69QkI1PXVzIgJZN/cVYgAgdUCetfKIFCfQPa+FajrW1NG3JiAQN1YQU1nFgLZN/dZFMEkCQwQ0LsD0BxCYGKB7H0rUE+8QFyegEBtDRCoTyD75l6fqBET2I2A3t2Ns6sQGFMge98K1GNW27kIDBAQqAegOYTAxALZN/eJeVyeQFoBvZu2NAZGYK1A9r4VqC1eAhMLCNQTF8DlCQwQyL65D5iSQwjMQkDvzqLMJtmYQPa+FagbW3CmU5+AQF1fzYyYQPbNXYUIEFgtoHetDAL1CWTvW4G6vjVlxI0JCNSNFdR0ZiGQfXOfRRFMksAAAb07AM0hBCYWyN63AvXEC8TlCQjU1gCB+gSyb+71iRoxgd0I6N3dOLsKgTEFsvetQD1mtZ2LwAABgXoAmkMITCyQfXOfmMflCaQV0LtpS2NgBNYKZO9bgdriJTCxgEA9cQFcnsAAgeyb+4ApOYTALAT07izKbJKNCWTvW4G6sQVnOvUJCNT11cyICWTf3FWIAIHVAnrXyiBQn0D2vhWo61tTRtyYgEDdWEFNZxYC2Tf3WRTBJAkMENC7A9AcQmBigex9K1BPvEBcnoBAbQ0QqE8g++Zen6gRE9iNgN7djbOrEBhTIHvfCtRjVtu5CAwQEKgHoDmEwMQC2Tf3iXlcnkBaAb2btjQGRmCtQPa+FagtXgITCwjUExfA5QkMEMi+uQ+YkkMIzEJA786izCbZmED2vhWoG1twplOfgEBdX82MmED2zV2FCBBYLaB3rQwC9Qlk71uBur41ZcSNCQjUjRXUdGYhkH1zn0URTJLAAAG9OwDNIQQmFsjetwL1xAvE5QkI1NYAgfoEsm/u9YkaMYHdCOjd3Ti7CoExBbL3rUA9ZrWdi8AAAYF6AJpDCEwskH1zn5jH5QmkFdC7aUtjYATWCmTvW4Ha4iUwsYBAPXEBXJ7AAIHsm/uAKTmEwCwE9O4symySjQlk71uBurEFZzr1CQjU9dXMiAlk39xViACB1QJ618ogUJ9A9r4VqOtbU0bcmIBA3VhBTWcWAtk391kUwSQJDBDQuwPQHEJgYoHsfStQT7xAXJ6AQG0NEKhPIPvmXp+oERPYjYDe3Y2zqxAYUyB73wrUY1bbuQgMEBCoB6A5hMDEAtk394l5XJ5AWgG9m7Y0BkZgrUD2vhWoLV4CEwsI1BMXwOUJDBDIvrkPmJJDCMxCQO/Ooswm2ZhA9r4VqBtbcKZTn4BAXV/NjJhA9s1dhQgQWC2gd60MAvUJZO9bgbq+NWXEjQkI1I0V1HRmIZB9c59FEUySwAABvTsAzSEEJhbI3rcC9cQLxOUJCNTWAIH6BLJv7vWJGjGB3Qjo3d04uwqBMQWy961APWa1nYvAAAGBegCaQwhMLJB9c5+Yx+UJpBXQu2lLY2AE1gpk71uB2uIlMLGAQD1xAVyewACB7Jv7gCk5hMAsBPTuLMpsko0JZO9bgbqxBWc69QkI1PXVzIgJZN/cVYgAgdUCetfKIFCfQPa+FajrW1NG3JiAQN1YQU1nFgLZN/dZFMEkCQwQ0LsD0BxCYGKB7H0rUE+8QFyegEBtDRCoTyD75l6fqBET2I2A3t2Ns6sQGFMge98K1GNW27kIDBAQqAegOYTAxALZN/eJeVyeQFoBvZu2NAZGYK1A9r4VqC1eAhMLCNQTF8DlCQwQyL65D5iSQwjMQkDvzqLMJtmYQPa+FagbW3CmU5+AQF1fzYyYQPbNXYUIEFgtoHetDAL1CWTvW4G6vjVlxI0J3HXXXeX2229vbFamQ6Btga9//evl7LPPbnuSZkegQQG922BRTal5gex9K1A3vwRNkAABAgQIECBAgAABAgS2ISBQb0PVOQkQIECAAAECBAgQIECgeQGBuvkSmyABAgQIECBAgAABAgQIbENAoN6GqnMSIECAAAECBAgQIECAQPMCAnXzJTZBAgQIECBAgAABAgQIENiGgEC9DVXnJECAAAECBAgQIECAAIHmBQTq5ktsggQIECBAgAABAgQIECCwDQGBehuqzklgjwL3339/eeGFF8pFF11Ubrjhhj0e5WEECOxa4J133il33nlnefvtt8vpp59e7rjjjnLaaaeVN954oxw8eHAxnNtuu62cc845ux6a6xEgsCQQffnwww+XW2+9ddGn3de6PddebAkRyCEQvXjWWWeVK6644uiAath/Beoc68coZijw0ksvlRdffHERpJ944onFPyAXXHDBDCVMmUB+gVdffbUcOHDgmMD87rvvlgceeGCx8ceT9sOHD5drr722nHLKKfknZIQEGhXonnzH9LoffMWf1+259uJGF4JpVScQz4Ufe+yxcuWVVx4TqGvYfwXq6pabAbcg0H8iHq9oxU/T4x+S66+/3pPxFgpsDk0JRL8eOnSovPbaa+Wmm246+oOv/hPxmHD8ZP3CCy/0g7Gmqm8yNQpEqI5+jB9Yxw+71u258QOwRx55ZPHk3V5cY6WNuTWBeC4cX90r1LXsvwJ1ayvRfKoQWN7sl/9exSQMksBMBGJDP3LkSIk+jdu7r7vuukVoXt74l/8+Ex7TJJBO4GR7bPffr7nmmvLoo48eDd724nSlNKCZCawK1DXsvwL1zBaq6eYQONlmn2OURkGAwLJA/26SZ5555pifpAvU1guBHAIn22MF6hx1MgoCywIn2kcz778CtbVMYAKBk232EwzJJQkQ2INAvFodt4heddVV5bnnnhOo92DmIQR2LXCyPVag3nVFXI/A3gROFKgz778C9d7q61EERhXwO9SjcjoZgZ0JRO/Ghh+/3xVvlNK9sWAMwO9Q76wMLkTghAJ+h9oCIVCnwMkCddb9V6Cuc70ZdQMC/Tc08kS8gYKawiwEom/ffPPNRaDu/2AsJu+NBWexBEyyAoFVvwu9bs+1F1dQUEOcjcCJAnXm/Vegns0SNdGMAj77MmNVjInAsQKxid97772Lby5/ZrzPobZaCOQSWPeZtTFKn0Odq1ZGQ6Av0H1sVnyv++isWvZfgdpaJkCAAAECBAgQIECAAAECAwQE6gFoDiFAgAABAgQIECBAgAABAgK1NUCAAAECBAgQIECAAAECBAYICNQD0BxCgAABAgQIECBAgAABAgQEamuAAAECBAgQIECAAAECBAgMEBCoB6A5hAABAgQIECBAgAABAgQICNTWAAECBAgQIECAAAECBAgQGCAgUA9AcwgBAgQIECBAgAABAgQIEBCorQECBAgQIECAAAECBAgQIDBAQKAegOYQAgQIECBAgAABAgQIECAgUFsDBAgQIECAAAECBAgQIEBggIBAPQDNIQQIECBAgAABAgQIECBAQKC2BggQIECAAAECBAgQIECAwAABgXoAmkMIECBAgAABAgQIECBAgIBAbQ0QIECAAAECBAgQIECAAIEBAgL1ADSHECBAgAABAgQIECBAgAABgdoaIECAAAECBAgQIECAAAECAwQE6gFoDiFAgAABAgQIECBAgAABAgK1NUCAAAECBAgQIECAAAECBAYICNQD0BxCgAABAgQIECBAgAABAgQEamuAAAECBAgQIECAAAECBAgMEBCoB6A5hAABAgQIECBAgAABAgQICNTWAAECBAgQIECAAAECBAgQGCAgUA9AcwgBAgQIECBAgAABAgQIEBCorQECBAgQIECAAAECBAgQIDBAQKAegOYQAgQIECBAgAABAgQIECAgUFsDBAgQIECAAAECBAgQIEBggIBAPQDNIQQIECBAgAABAgQIECBAQKC2BggQIECAAAECBAgQIECAwAABgXoAmkMIECBAgAABAgQIECBAgIBAbQ0QIECAAAECBAgQIECAAIEBAgL1ADSHECBAgAABAgQIECBAgAABgdoaIECAAAECBAgQIECAAAECAwQE6gFoDiFAgAABAgQIECBAgAABAgK1NUCAAAECBAgQIECAAAECBAYICNQD0BxCgAABAgQIECBAgAABAgQEamuAAAECBAgQIECAAAECBAgMEBCoB6A5hAABAgQIECBAgAABAgQICNTWAAECBAgQIECAAAECBAgQGCAgUA9AcwgBAgQIECBAgAABAgQIEBCorQECBAgQIECAAAECBAgQIDBA4P8D+e8I8KqxZb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4" name="AutoShape 2" descr="data:image/png;base64,iVBORw0KGgoAAAANSUhEUgAABxAAAAW6CAYAAADcd/fNAAAgAElEQVR4Xuzdeaw9VaEv+BIHZEaQQURAQAYRREFFEQQBuYLCo8WLQwsionD5pzvp9Es66X7ppJPO63T/iYh6QQYHBi8tAgp4BUWRGUEUBQRxuCgqDogKInS+lVen96/OHtbep845tQ+fSgzCqb2q9metqjpnfWut9bxnn3322cpGgAABAgQIECBAgAABAgQIECBAgAABAgQIECBAgACBqqqeJ0DUDggQIECAAAECBAgQIECAAAECBAgQIECAAAECBAgQaAQEiNoC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Fi123giSeeqG699dbq7rvvrn77299Wf/vb3+pDPP/5z68233zzatddd63e8pa3VNtuu231vOc9b+bD5zh33XVXddttt61znBe+8IXVFltsUe25557Vm9/85uolL3lJ8TFyruecc07105/+tP5Myjr55JPrc55ma5eT733GGWdUm2222aJivv/971cXXHDBNMUP3fdDH/pQtffeey/87Gc/+1n1mc98ZsF/3AFSDxtttFG11VZbVfvtt19dzgYbbDDTOT377LPVo48+Wt18883VvffeW/3hD3+o/vGPf9RlbbjhhtU222xTH+O1r31ttf766xcfo/19Xv7yl1cf/ehH6/OeZmuXk/P44Ac/uFDE17/+9eqaa66Zpsiifd/xjndUhx9++Nh9n3nmmSrnd8stt1QPPPBA9cc//rGKZ1M/r3jFK6r999+/evWrX11fTyu9ffvb364uv/zyhWsj/q985SunPo12m8/3Sfud9ju1yxllvBrXderuzDPPrNt/tp122qn6yEc+Ur34xS+e2mvYB3JN3XfffXVbefjhh6vcD5u2sskmm1S77bZb9cY3vrHaYYcdqvXWW2+qYz755JP1vfWmm25adG/N9bvPPvtUBxxwQCff5fe//331zW9+s/rBD35Qt4Gc77RbvvfPf/7z+nxj8vjjj9cWuX/nfPMc2Hfffet/X60t3/P222+vXR977LHq73//+8J1lHPMdZ170bT3s3zPX/3qV9UNN9yw6J6RdpDr88ADD6x23HHHJT1vc7LNsb7xjW9Uv/jFL6rTTjtt6DOtxDge3/nOd6p77rmnyv9vt92DDjpoyb8jlJzHWr62ch3feeed1fXXX1+3r0nPn1h87nOfq9toF1vJM6+L4yxnGe6zo3Wb3/XyHP7hD39Y39f+8pe/1L/nj/p9dznrStkECBAgQIAAAQIECBAgQGC5BYxAXKJwOumvuOKKOjxMx8KkLQHQP//zP1cve9nLJu26zs9znCuvvLIODptgalQBCV5233336rjjjisKEttBQ8pNh/Ypp5wyVaA2bwFi2y9BTjrd3/nOd07V6f7II49Ul1xySfXLX/5yYhtIZ/6hhx5ave1tbys6xrBANB2iRxxxxFQd430MEHO9JPj48pe/XAc2k7aEu+9+97ur17/+9VOHQ5PKHvXzBB4J13/yk58s7PKmN72pes973jN1ke3gLwHXe9/73jpYnmabNUBciet6OQPE+++/v/rSl75Ud9hO2hI6f+ADH6i23HLLSbvWP0+Qd/HFF1d//etfx+6f6/eYY46pQ8ppXwTJfTsdzgmi/uM//qO+VyRYTSA9bYD4pz/9qbr00kurH//4x2PvOQnm3ve+99XPg5XcEuLkuZigd9JzMaa5nx188MFF13XqKHUVy0llJ0jMixKbbrrp1F9/MIhq2tysIUGpR/PsPv7442c656m/5H/7wLxfW4Mhb8LZ5nek0jBPgPj/t5x5bwtd3mcHr6dJv6/Mem+Y9Zr1OQIECBAgQIAAAQIECBAgsFICAsQlSGcEzIUXXliPmJpmS4dpgoOMDinZMtLi/PPPLwpZBstL53TCyte85jVjDzMsQExH5pFHHlm9/e1vLznFep95DxCbL5rO/BNPPHFiB246lNJBntFpzciaUqztttuu+vCHP1y/tT5uGxYgZkRjwt2EJKVb3wLEdPJde+211XXXXTcxBGh/x4zcO+GEE6YKt0ud2vs99NBD9YjWwfp96UtfWo9CmjaUGDbqNmV97GMfm9gOBs9rKQHicl/XyxEg5jrLyN4EzZNenhh0SniWkdSTwrnvfe971UUXXVRcdgwTeB122GETQ8RRwUZznrMEiL/73e/qNpl/lmx5MSLXS+nzpqTMcfsk3MzzKvec0i2mCdITzI8bkZvw8LOf/WyV67J0S4ickLYkTM5o6IzEz4jsvDTQDihnCQlmOeett966brsl51zqMGy/eb628n0yAvm73/1udeONN1Z//vOfF33FlQ4Q047zu11GPs7bNs9tYTnus4P1lxGGeWkhs0uMemlhlnvDvLUR50uAAAECBAgQIECAAAECz00BAeKM9Z5OxnRkpmOh2TbeeON6irt01CZcSFCYaeXS2ZmgJEFgs6WT9P3vf389Ld64bVhncT6bUDDHyYjGdFr9+te/rqdFy9RdGe3QbCVh5bAAMZ+fNqhaSoDYnop0xmqpO60HpzAd1YGYICKdj5mSLlNUtjuLMxXiSSedNHaU4LDgIW0go5P22GOPevTn008/XZ9TRqi2j1HSSTxqStadd965DiBLp4acFCCWeLenOZ21ztIB9+///u91gDjYGZcpeHP9xD7hT9pxrp1M0diM2GrOM9Pr5vizTjlb8n2zz1VXXVVPhTe4zdpJPGra3nQ2TwpOBo+/lABxua/r5QgQMy30F77whYWArwmbMpI3AUtGcibgzSjCr33ta+uMUJw05e9vfvOb6uyzz64SemVL2W94wxuq3DeagDg/y7STuU80QXKuu0zNmilah23DRq8N22/aADH32Dx3HnzwwYXi8h3f9a531eeSZ0PON9MRD46Kz70894tR51t6PUzab9j55br+p3/6p/qemO+baz4j+nIPyPSmzT0g9rkOcv8ctmW/jML/1re+tfDjlH3sscfW94x899zX82zO6MeMCG+2PCsToo4KJycFUU0504YEOefLLrusvoc1W6b0Pvroo6u99tqrfr7knPPs/upXv7pO2y15Bk2qj0k/n8dra1LIO/idSwPESU7jfj74jJh0v1nKcZb7s/PYFpbrPjtond/xzzvvvHVeWsi9KlMw516V6zTPitLfxZa7HpVPgAABAgQIECBAgAABAgS6FhAgziCa9b0+9alPLYwITGdC1nFK5+eo9e3S6ZWOz6uvvnqhI3zS6KNhIxcyJVumpBu1xmE6cL/yla/UU502HbPZN6OcRo1mGBUghmaaTsx5ChDb1f6jH/2o+uIXv7gQCCeUiPOoUTvtADlt4JBDDqnXWxq15limOk0QMhgkT+rYHhUg5niZzvOtb31rUQvuU4DYDl7jlQAkU4MOW7eumTosUzYOjvadZSrXIqz/tlNGtJx11llVQqZsObdcx9kS4GdqxGnWLxwVIKaMhNUJWEq2pQaIy3lddx0gJtjJCwFNGDRpVHW7szfXSQKmrD/b3trhTuo3U0dmJNyw6Unb7XZcGxg1JWKeD7nvD36faaYwzYjnTOPa3Ntf97rX1efcvufk53fccUc9zWkzanOae3lJOxy2T/v8xo0WHnaO6ZTP6N5hayLmJYJPf/rT9Ysf2TKyNCFuwtH21n52xmfU2qXjnn95ISQvKTT3gGkDxJxzfldoXjQaNxqyPXIz7TEj4WO4HNu8Xluj7qO5ZjM1fOqqCfqXO0BMnX3yk59c+F0wz7FMxTtv27y2heW6zzb1l3aU8DBTrTdb7t+ZHrt5eW/e6tr5EiBAgAABAgQIECBAgACBaQUEiFOKDRsFkQ7ndOJOChOGfXZcB1dGvCQMbDqLEx5mFMmkUVcJOTJaLCM8BjuaM53psHMc14E6aVTIIN88B4j5Hu3O7z333LPuwG2btTuVppnSsB1wTAoqRwWIOd+89f7xj3+82mqrrSa24r4EiBmRmxFfjz76aH3O00yvmI7hrEfYTN047eitiUitHbLGWqZizPWUkOLAAw+sr6n8ewKO2G+77bbFxY7q+E4B04xc6SJAXK7ruusAMaNi0knc3MdKQuP2tLOvetWr6vtmO2TLiyCf+MQnqvwz26SALeeQ8C73iWxpE3kxI9MRt7fBju1Y596d9pMwKO3qggsuqD8yTRtu318TRuX4o14maQek40K04kY8Zsf2+U16cSVFJdyMVUbgZcv9MHU1LEwfHAFdErq3w7uMFspLPu1wuH3eKTvHP+igg+oRm1mzMiM6s00bIA6ec0kg+MADD1TnnnvuQgA263qrJfU5r9dW+/6XUaip21hlxP+ZZ565cE0vd4A4+DtaRpbmmZCAad62eW0Ly3GfHay79u/gKzl9+ry1IedLgAABAgQIECBAgAABAmtXQIA4Zd3+9re/rQOQZiRUpqFMp9Emm2xSVFL78+l8TidwexRF+832acKinEhGYPzrv/7rwjpU4zq72x2ozbRqzWir0mPPe4DYHnGWDvAzzjhj0Vp3g8FSrNOplOk0JwXITQPJ6MUEYfHKtssuu9QjaYaNXGwHfwkcms9Nc+y+BIgZhZvpBZstozUynd+wEV/DLqhMeXjJJZcsjAQcFQoUXYxjdmoHGwmTjzvuuHVGHk872qTd8d2uy1KLWQPElbiuuw4QE9hl/cNspaHtsCBr2HWcUceZDjT3udJpaTMNce6rCSqyHXPMMUNHAadj++c///lCsDE4om6w/qYJEDPdckbg5d6erSQcaU/RupyBVEZW59nYjBAsPVY7vMh0p+21d/PSRurq/vvvr7/79ttvX5166qljX6bJNZwXALJuWba8aHH66adXGVU4uDXtJf/MiO7MJjA4k8BgCDhNgJgAN2skp76zjXqetM8lI26b9SMTYObZsBzTI87rtRXPrEe399571yFvXuJonh/t+0/JNTLrsyLXYa7HXJfZlutZNOv5TfO5eW0Ly3Gfbdx+//vf18/75oWljHjO2tOTXuCbxt2+BAgQIECAAAECBAgQIEBgHgQEiFPWUjsAmTZESKdiprHMdHjZXvCCF9SdEgmRBrdMQZqgpBl5k+kxjzrqqKnOth10jSqj3eGejpJMBdZ03Oegk6bazD7zHiC2O3zTUZRO6nRWN1s7WJplVE97JNO4MtrBX0YxJYBspkDMqJb3vve99bSL47Y+BIjtDtdZRmwkSEj4miAn2yxllFxEg0H/YLg02NFaEmIMHqsd/B155JHVd7/73YX19yatq9eUNWuAuBLXdZcBYta3Sl1nRGG2nH+moSwJUwZHpowKfTKddEaUZssLIAmXJo0ear9kkClEs5Zte8u5v+hFLxoajM8aIOaZ8fnPf37sc6N9Hu0QbdQLKyXXxKR9sgZlArvmmZVp/kZNAT1YVsm6tRklmpFlzYs7CY4yhfOkLSOILr/88nq3Yffz/Pec71NPPTVy+vFZA8T287A0DBxsuyWh4ySDYT+f52sr4X3uycNe2FnJAHHw96tpXgQora+0y4TyN9xwQ/XjH/+4Xk87W46VEeuZljkvL5W+uDTquPPcFpbjPts4Df6un9/RTj755CprL9sIECBAgAABAgQIECBAgMBzTUCAOEWNt0dBlHY6tw9x66231uFgsyUAesMb3rDw7+2QcdzowXGnn+ky8wZ1pnLLNqoDc1hHZ84pa78MTjWZjvJ99tln5CHnPUDMFxvsvB3WKdie9nDc6MFxddMeyTRqpMSwzvUEV6mbZm2zSWtp5jz6ECC2z2HWERuD1086krMW4bh2OcUlvrDrYPAwGFIOTo85bXjcDv4yajUd3oPTFO+88871FI7jQrJZA8Rc/8t9XXcdIGZd0maET9p91iUdtc7sYD2XhDCD+5QGa+3O9kxNmhFiJefUnN+sAeJgkJU2mVGVCUcnbZmC82tf+1q9W+kozkllDvt5RnQmYG+2TBdasq5n+74wbARie5/2M3PU+Q6GmrlXZErqvfbaa6qvt5oB4qhRk1N9gSE7px2vxWtrpQLE9osss6yJO+l3t4yyzOjZJpAftn+mb83vZTvuuOPMTWKttoVZ77OBbP8u23X9zlxZPkiAAAECBAgQIECAAAECBFZBQIA4BXq7c2rU2lqTisy0cnm7uZkGL50Tg52a7VEupSMXhh03ox3vvPPO+kejOo9HjZTISLdpgqq1FiAOG7EyOO1hTGedIi1T1GZETabJyjaqLQ0LEA877LDqsssuq2666aaFKt9///3r9b1GjUboQ4A4GMotJfhrT+VYOlXipOuy+Xm7czijqNJJm3Nuj6Kc5tjDAsQELLnG7rvvvvrwOUZGJrancBw896UEiAm7lvO67jJALK2v9n7tFz2GXVuzjg7LsQaDx1kCnlk7tmcNsgaPl6AzoziXEjjMWi+jPjd4Tx21BuKwaydTWE7a2ve9UVPOjitnVveUOfj8LRlNmHY5OIXprL9jTHKZ9ed9v7ZWKkAcfJGkZG3LabwzZWbaQDN15qTP5mWTrG+d3yNXcut7W5j1PhvDwemYS6e3Xkl7xyJAgAABAgQIECBAgAABAispIECcQrvdGTlNeDDFYeoRN4NrXS3lOIOhzajO2VGd6RlhlRElmU612Q444IB6Lbhha9bNe4DYHrE5LBwYHM0zyrOkrtudb6OCiFHT+2UkZEaXZqrNbAkOTzrppJEjfvoQIJaE2SV27YC96072SZ3Dg4FCRn+edtppi9bJHPY9RoUgWSsv6+ql/WVL0J+pczMqrqScUSH2alzXfQgQc02cddZZC1P+DZtmum2Tde8ykrVkK5kedVw5s3ZsD7a7aUa/zxq+lVh0sU9G4GaaxmyjrqdZzUqmR530HZYSIA5ORZ7nRUbQjpvWdfDek/Oa9QWVSd9p1p/3/dpaiQAxI/8zOrB5MWvaqazH2Wf90ISHzRTl+T0rQXleKsm1kX/Py0fXXHNNlZH4zejEhNNZS3vLLbectWqn/lzf28Ks94xADE4X3dxrY5xpa2+88ca6fpq1qPPz3XffvXrb295WbbPNNlM7+gABAgQIECBAgAABAgQIEOi7gABxihpqr/G0XJ17XY1yy1drdx4Pm/pt3Gic9tvw49aCmfcA8ZZbbqkD06ZTbnDkWdNMBtfAW+q6R4NBxKhAYFwHeDq5LrroooWpTLMuUkYXJYBqb6sdILYD01Hr0pVcju12Vjr9ZEnZ2eeqq66qrr/++nr3YcFupgROeJvAb5rRCaOCnLS3rMV37bXXLrS9rG2VKU6HjShd6gjEtNvluq5XO0CM5ZVXXlmP8M626aabVh//+Mfrehzc5jFAHHwZZNTaucPaeJ8DxIzGP/vssxfWAT344IOro48+etELKrOGAasdILYDoQQ8uUcPC3oyuvmzn/3swpqf2SehUIKLPmzzcG2tRIDYvv9nLc63vvWtS66itm/u/e985zurrPc57IWt9vN/3MtdSz65VgHz0BZmvWfkqw6+1JDfL1LH+d2veWFrmGfqKDNBZJTzNFNad103yiNAgAABAgQIECBAgAABAl0LCBCnEC3tuJ+iyKG7to/zgQ98YOyohXHHe/jhh+s32rPOTbZhoeek6fxuv/32es3GZ555pi5jVFA1zwFiQtusCdWMAhsVlA6Gfq/RMzgAACAASURBVNOsQzasjq6++uo6OMo2Kowc1wGekRAJENOR2GyjOuBXO0Bst40ddtih7kgft9bfqHadzssLL7ywDsezLSWMbB+jPboxnbfpPBzc2mFo6fpI44KchAcZhZh6ypbOyExJm3Ui21vpfWg1ruvVDhAzPWtCmOY6HnU9tKcQnocRiKXrprbbS6Y6/rd/+7eF/5xgumT6z6U+xyZ9PvevSy+9tMrzJduosDc/Gxz5Pc2LG6sdIObc220yL4skGMp9I98l95O8nJR1Kh977LHaIuHRCSecMPNzf5L9LD+fh2truQPEdnA2zQj0SeYJJjPzRELnbHmBKW1g1LTk7ZGQeQ7+y7/8S9G6qJPOZdLP56EtLCVAHPw970UvelH9u2+z5MAkm/322686/vjjR9bbpM/7OQECBAgQIECAAAECBAgQ6JuAAHGKGintuJ+iyKG7djlipKQDdVLQkI6qCy64oJ6+qdkOP/zw6ogjjljnzfilBIjTmo3qBC/5vs2x0nH761//uh5tFvNm5GHCm3y3rDXYfvN/qdMXDn7PwanxZgkQU1Z7BE/KyTp3WTdzcOtbgLiUdT3zvbqsh0GntPHzzz+/7jBMiJyQ85WvfOWi5pnp4xKqZxu1tmj7Q5Ou6wceeKA699xz60Ah26hp6UrvQ6txXa9mgNgOYdO5nxFc6Vhvb+3znIcAsR1ul4xQG7aeWl8CxMEXUyat/Vlyrxz2DJnmeTDqGbSUKUybMn/84x/XL6g04dC4513u4QkgEvIOG3k27bOyi/3n5dpa7gAxI9AyYjbHyXbIIYdURx11VBfE1WA723DDDet716hprJsDlqwf2snJDRQyL21h1gCx/dxsvnquxfwukN8N8/tLgt28iPKd73ynyujw5rk96V7WdX0ojwABAgQIECBAgAABAgQILLeAAHEK4dKO+ymKHLrrpKBhmvJLOlAnBQ05XjuoSgfXKaecUr3iFa9YOJ0+BojTWGXfdP68+c1vrkedDXvzv8vgqqRTvKT+2lOv7rzzztWHP/zhdUb3CRAnt4QEyFmnsRnROS7kbHckD1tnr33ESdd1e3RLPp8p0TIScbAtlt6HVuO6Xq0AsT2abdIIrnkMENMeBqfXzb+PG+2S8DAvfmRk0+DWhwCxPYIpHfO5Z22wwQZDL9SSe+WwD5bcPyfdGboIEHOMrG183nnnLYRPw46blxHe//73V7vtttuk01qxn8/TtbXcAWKmRr7iiitq+9KQr6Si2qPaS1+wyVrIZ5555kKbWq5p9ZvvME9tocsAMc+TY489tsp65MNC/QcffLB+8agZ+Z7ZKTJ1dl5isREgQIAAAQIECBAgQIAAgXkXECBOUYOlHfdTFDl010lBwzTll3SglgQNOWbess7aMM1IvXZQNe8B4sYbb1yvv/X6179+5MiPPgaI6XxMx/R9991XN41hb8ALECdfNdOEgu2wcfvtt69OPfXUkQFIjl5yXT/++OP1CJdHH320PuF0XCZQ2GeffRa+QOl9aDWu69UIEDNaNCFPpgNu7k3DRkgPtoB5DRATGGT9zcG1uDKldELmjFZab7316lExeanghhtuqDJaaHDLzxPU7bHHHpMviGXaIy+jnHPOOfU6nNlGjbQdPPw8B4gJXbK+6XXXXbfQPsfR5v79lre8pR7ZllHQq7nN27W1nAFi+95cOnV1Sf21zztBVa7pSVvu8Zmivpn6epqR1JPKbv983trCUgLEQdNxM1KMukflv2ctxC7Wxpy2nuxPgAABAgQIECBAgAABAgS6FhAgTiFa2nE/RZFDd+1yDcSSdbNKg4bsl/XF8rZ1tnSsZKRe00mylACxq1Ex7aCstC622WabesqwrE81butyDcSEsenkzzbrFKbNuf785z+v19Br3oDPSJYEWs0UaH0LEJeyBmI65PO2/7333lt//a7WQExAfvnll9dllowuKZ3utKmjkgAx+9599931SMh8z2xbb711PZqhaZul96HVuK5XOkBMYJjgMAFNEx5OGs0W03kNEHPu7dF74+5XCaB233336p577hl7nym9Ty51v/aUqpNGijbHm9cAsT1iK8/MjC78p3/6p2rbbbetXxBIMPPII4/UayDmJZCmHb/61a+u18AbNSpzqXUx6fPzeG0tZ4B422231dNWx2Xc9NaTXIf9fNbfW9plLVeAOI9tYdYAsd2GSl4OSj20X0Dac889qxNPPNFaiLNcED5DgAABAgQIECBAgAABAr0SECBOUR0/+MEP6uCi6eBbrumiBte1yekt5TjtsOG9731v9YY3vGGdb10aNORD7aBq0003rcONrbbaqupjgDjKrj1dZDp288b/G9/4xrEt4ktf+lJ18803d9IZPxhGJhw6/fTTF015VTKCtDnhb3zjG9XVV1+9Tgd0gtl0Uq92gNieom0poV+7nSUkTfib0G/WLeeXUVEJ3LOVdP5lpNcnP/nJhdFgk0aNlAaICR3SztJh3WwHH3xwPTo27bTrALHL63qlA8RMN3vRRRcthK0l4WG+b7sNTdPxvtRRyLN2bA+27fvvv7+6+OKLx06HucUWW9T3tIxabNbrzNR6Z5xxxtB1IWe9dko/l9GQeQHloYceqj9SGh5m31nNprl/jvoeS5nCdHDUfq7drKub0bEZCdre8kzKs+XLX/7yQnueNJK21H6W/ebx2lquALH9fNhll13qtYa7GiHa9wBxHtvCrPeMWV8uab/YlN+J8ztdZrawESBAgAABAgQIECBAgACBeRYQIE5Re+1OnkmBwRRFr7Nr1kr69Kc/vTD93FKOMziqKh2YeSN6r732Wud40wSI6eTMaJ90qjZbRkokqGo62TJCJtu4kKg0TJnWcJoO4/Yb4+2RXsOOnZAuI0WyLWU6wHaglmn80rGfQHZwm+b7pIM+oxCb6cwGQ9HVDhDznTKq7s4776y/XkZIJnjOKJxptz//+c/VWWedVa/LmS2hUTpz119//WmLWti/iw7crHd02mmnLarD5iDTtPmM1MpUlb///e/rj6ej+uSTT6523XXXZQkQu7quVzJAzIsWX/ziFxdG3W655ZbVRz/60Sr/nLTNe4CY75d7yB133FGPYk57SQd2QrlcU5kCc999963bTV4qyCjNbF2E7ZNsh/38ySefrEPMjK7NVjot4LBrZ9Ro7WHHneb+Oep7zRogtl8waJ6Tw9bWbY6dOkww3NwnV2sttXm9tpYrQBwcbZ62mxexsj5tV1sXz5+cyzQvQpSe+7y2hVkDxMzikGdvs3bsNKaDs0os5SWp0rqxHwECBAgQIECAAAECBAgQWAkBAeIUyhnJceaZZy6M+njVq15Vryc17VvoCUAy0ilTl2V72ctetk6Q0g5IdtpppzogScfptFtJaDNNgJjjt4OqBGnpUEswmVFc8xIg5rtcddVV1fXXX7/A+q53vavKaK9RW1ejQ9O5nLbUBESj2tK0HeCxTx2kTrM164s98cQT9VpJzX+fplOssRjsSM9/m3ba2XaY/cEPfnCdtf1K23aXAXtzzHY7KD2Xwf0mdSxPEyCm3Ntvv70OXZr7RKZ9PeWUU6oHHniguuCCCxYOPWqU7Wpc1ysVILan8UxomHtkRn2UbAm0cp00o+GmuccOjkCcJZCbtWO75Hu192m/qJBQMWtqpq2u1DZsGs9xI/GGnVd79H/pvad9/xw2An+Sw6wB4uCzIt6l97v2tOOznPOk7zTu5/N8bS1HgJj2m2u+mQZ40osis9hP+5yf5RizfGae28Ks99n2c3OaF5RmvVfMUjc+Q4AAAQIECBAgQIAAAQIEVkpAgDiFdLszdtS0k5OKvPXWWxemlMu+7Q7C9lRIJeuxDTtm+03qUZ3d0wYNOVZCjHPPPbceBZMtnWoZ3fhv//ZvcxUgJsDL2+YZwZMtQUSmw0zwNmzLqMWMfnv88cfrH886lVm7k/iggw6q15Nsb9N2LLanZk15GSmRaWtTX6sZILa/c6aLzRSL04YZk66fSddf++ftwH7azw/u/5rXvKYOCoaNMpo2QMx9IEFhRr9ki9ORRx5Zh2TLESB2cV2vRIDYXkcv98e8yJEQcJptMAgsnW6uHTxO07ncnNusHdvTfLdm3/b9aqXDqGFrp+23337V8ccfP9XaYO374DHHHLOw9u44l8HgcdQI/Emus4YCg6PVpxk12X5RadSzYdJ5z/Lzeb+2liNAzEsGefmm+V1n0ktGs7j/6le/qs4+++wqL/pkW8k6H3W+894WZr3P5p514YUX1iP9s03zkogRiLO0fp8hQIAAAQIECBAgQIAAgb4LCBCnrKHBzsTSdfMGD5HOiYwKzJoy2TLtYqbd23HHHdc5k6x/ltFHzXqLhxxySHXUUUdNdbaD026N65SaJUDMeV122WXVTTfdtHBOe++9d73eVtZJzNb3KUybE2+PrBtcb64N3h6NkNGnqb8ECaVb7LLG3S233FJ/5AUveEE9sixhZHubNkDM5xNupjPy0UcfrYtLmJUpDRO8rWaAmJGrmZo3IwizzTI9X3stqllD/EHnwesko2kThGe6wdJtsP2Mm5p12gAxx880ajFrOpYTliUM/uY3v7lwel2NQEyBS72ulztATKd2gvCmbccj9bXzzjuXVtfCfoMBT+mUuu2Rw7NMLz1rx/bUX7Cqqm9961vVFVdcUX+0i2tlmnNIW7ruuuvWWZf1da97XR0eTjtqf1b3Weq4/R1nDRAHPzdNgDjrGmzT1M2wfdfCtdV1gNh+Vs/yzCqpl/bLXrO+mFRyrJJ91kJbWMp9dpZrt/3i3zTBY0md2IcAAQIECBAgQIAAAQIECKyWgABxSvl06GfEWjp8sr385S+vA6R0QJds7XX3tt9+++rUU0+tNthgg3U+3l4/KWvjZc240in6EhR99rOfrR588MG63HEdmLMEiCkzYWEs8p2yJVDN/5opF+clQJzWuh3MlqxtNVi5CVizVmHThsZNnzhLgJhjZa2xBNXp1MqWYCydoU0gvRpTmOY8BgON/Pu4sHbY9dT+Xgkk/vmf/3mq0UyD5bYD/Vmmp2vX0agRKrMEiDnXhCBZx66pu9Rlc43l510GiEu9rpczQEwAnXtaM+1ogvETTjihXutvlq09HXHJ6LxZPtM+t6V0bE/zPbNGaF4kyP0t21KvlWmOnX3zksxFF120cA/KSxYZKdp+1pWU2x79X9I5P8tnhp3LrAFivv/nP//5hftvvvsee+wx8es+/PDD9Yi3jHYdd31PLGiKHdbKtdV1gNi+hmYdNT+pKtrPoVleTJp0jNKfr5W2sJT7bHvUackLfPl9+BOf+ET9e3G21ZguurSO7UeAAAECBAgQIECAAAECBKYRECBOozVihE5pCDJseslx02FlzbhMidQEB6UdsMOmjRvXeTxrgBi6dqAzyDkvAWLOuW19wAEHVMcdd9zQ6TXTMX3eeedV9913X/11E5oeccQRVdb1mjQdZ7tzLmHQ+973vpEhyKwBYoLDjHLMSNZh22oFiMNGR5aGQO0p1aYZ1TPqMm8H+rN0ELevn1EvBcwaILZfBmh/l64DxKVc18sVILbX0Ut4mJFsr3/96ydec6Pqftq1ZnMOF198cXXnnXfWRZaOWmwffykd26WPq4SG559/fpX7R7YurpXSY2e/9tppeXaddNJJVUaMzroNrqE66b6ZY7TvnbOMFk05swaI7eOX3FvavyPMOu3qNMZr6drqOkAcXBt3uUO99otJGVWd0HnS2td5Liasfutb31rPaLGUbS21haXcZ9szHTRrSWeK+1Hb4O+Qk9ZDXkod+SwBAgQIECBAgAABAgQIEFhpAQHiDOLtICOdBW9729vq9cmGrX2WQ2TEUKb7TCDYjArbeuut61GFmVpu2NYOm7JPOmITOI1aoy8dH9dee209xWETPE4avbiUADHfJaNMmilZB7/HPAWI7WBr0rqT7Q7ytIG8pX744YePnJ4v6y1m3bWmUz9Wk0Yvzhogpuy004wQzXHb22oFiDmP9sikdMwmSE8Hf4KBYdsvf/nLOhAZ/C6lwf24S7wdSkw7fWlT9uDIylEdzbMGiDlG2ts555yzMAXt4HdajgBx1ut6OQLEdqf2NIH9pNv7YEAwqdx2ux233uW44y6lY3vS98k9Py82ZHrpxx57rN590vfKPnkGNCPecg0mHB11LU46h/a9MZ3uGaU/rvN9Upn5eTvsH1du+9m5lPBn1gCxHUKUhN4Z4frFL35xYXT6sN8R8rtEpjRuRiEnNJoUMo3yXWvXVpcBYntmgknP6pI2PG6fYS8mZb3QvMg0asrfrJ2Y52KujYzK/dCHPjTzdbbW2sJS77Ptl+PGvcDXvudN+t1+qW3F5wkQIECAAAECBAgQIECAwEoKCBBn1G53GKSYTH/49re/vXrVq15Vh4LpkEkn1E9+8pN6hFs6e5otAVXeLs/0leO2dliZfdMRmc7rdC697GUvqz+eYCUdHunkzsiaZiuZ5m8pAWKOMyqomqcAMd+jPQpx0pR/7UAhZWy88cZVRprss88+dSd8OvQzZekdd9xRpXO4CY+zb0nH+lICxBzj9ttvr9fSHJzyMv99NQPEYSNkc05bbLFFdeCBB1a77757PZLi6aefrq+d2GVKsSYQz76lo3HHXVvtDv5Zpi9tym9PbTxstNNSAsR897wYkDCjvS1HgDjrdd11gNhuKwnDMtI3Qf2sAdeg37BpmDOqMeWnPeZ4CWsSEOf+kDaTLffvrFv6ile8YuonyFI7ttsHTFiW+/8999xTXytNcNjsl+dERmuOerkl+80akrXPpf28yj3uIx/5SPHU25Mw29P5Zk26o48+utprr73qkCX3uTyb86JOXjpotv333796z3veM9NUx0uxyT0/o9Wb+37aU+rj0EMPre//zdTSqbO89JN1apt9Rz27uwrJ1uK11ZVN2s3gSyGzrI07qS0P+3l7ytTss+2229brX2ddxLTx1Ft+r7zxxhvXuSeV/D4x6pzWYltY6n22Hag2v6Mce+yx1W677VbfS3LvzXPh+uuvX3g2lPzOPUvb8BkCBAgQIECAAAECBAgQILBaAgLEJci3RwuUFpXRAlm3LSFgyTb4lnnJ/s0+pcdZaoCY491yyy31lJmDIc+8BYgJCrL2VNPxnM66k08+udp1112Hsue75ntffvnlC51HpfWT0QIJkGM0bltqgJhOsAsuuKDK9GiD22oGiDmPnFcCseuuu26dNlPil5EgmfZ0lrXUBsvvaorDlFkSRi4lQMwx2u2z+S7LFSDOcl13HSBmNN255567TvBe0kaG7ZPROXvvvfeiH9177731eqG5D5Zs6SBOh/5BBx1UsvuifZbasd0UOBhsDTuRhFUJqjK98rjwMJ9dSkjWHDvXQO41eS4udRu1LmzqKCP02vezccfLOsW51yZsnGVbik2eETfffHP15S9/eao2PG7UaFch2Vq8trqySTD06U9/uvrFL35RN5lR01LP0p4mfSbPpdzzcr8v3fKyUn5X2WGHHUo/ss5+a7EtdHGfTTvIPe2BBx4oci0Z7V1UkJ0IECBAgAABAgQIECBAgECPBASIS6yMjPzIdHE//vGPJwYh6VzIW+QZCTHtdG6ZXu7KK69cZ4TCqFPPcTKKK1NfjZrqdPCzXQSI7em3Uv68BYg553YQWjJt2a9//et6GtcEj4MB6rD6SSiZTv1MeTtqWrLBzy01QExZGR2XztDBDsnVDhCb73j//ffX10+mYJu0JTB897vfXa9718Xos8HpK1NeQoY99thj0mmM/PngiJVhayAtNUDMgdsjmvLfljNAnPa67jpAbJvNXDlVVU/vNyxATJlph3kBoj16r328tMFjjjlmSWsvdtGxnfMaFSCm7WWEbkbKNCPUJ7ktJSRrym4/RyYdc9zPRwWI+UyehVdccUV9rx53v22egxl9mWm8Z926sCltXznHtLGcc14wGramblch2Vq8trqyyewCCaqbkfvj1qqetV2N+1x+r8x6qw8++ODE3ykyCvoDH/jA1L9TDh5/LbaFru6zpfeb/D6XZ0NmoJi0FvZytBllEiBAgAABAgQIECBAgACB5RIQIHYgm07MRx99tB5pkNEsmRavmYYsowAz8mHPPfes3vzmNxcFeuNOKSHQXXfdVd1222116NKMmknnRabcm+U4XQSIOed2UDWPAWJ75EFG7uTN/kxZNW4b1wYy3eE222xTT12X4C7Tc5ZuXQSIOVZ7eta+BIg5t3TS5nsmEMib/ukEjmc64TKyIh2kmYIwYe6kkVSlru31rbbaaqvq9NNPr6egnXXLSOGzzz57Iahtr5HXRYAYlwSuWU+12ZYzQJz2up7XADHfM2FppgFNO8zLAIP31ly/aYMJr2ddb66pr646tptgK9dJpsxOWJj7f9rdtIFZFyHZSgWIjWOme/zud79bj0ZM4NLcM2KR+/UBBxxQ3zuW2pnfhU3OOb8TZKRX2tfDDz9c3yeaADTPiB133LHoPtdVSLZSodFKXltd2LRHk+f3t6xVnSmuV3JL28gz5YYbblj0XOy6ja/FttDVfbap87wolmmGcw1nzezUT/N7d6a7f8tb3rLkZ8NKti/HIkCAAAECBAgQIECAAAECpQICxFIp+xEgQIAAgTUmkI7wCy+8sEqHe7aMXsy6hdO86LDGSHr9dRI+ZqrtjIxKOHriiSfWa0DaCBAgQIAAAQIECBAgQIAAAQIECHQtIEDsWlR5BAgQIEBgTgT+8pe/VJ/61KfqEeTZDjnkkHqNR1s/BW699dbqkksuqU9utUbH9VPGWREgQIAAAQIECBAgQIAAAQIECHQtIEDsWlR5BAgQIEBgTgQyBej5559fTyWcqTQ/9rGPVdttt92cnP1z6zTb02tmvbWsqbzUaVqfW4q+LQECBAgQIECAAAECBAgQIECAQKmAALFUyn4ECBAgQGANCSSQOu+88+p1vbJlnccEUl2tNbqGqHrxVX70ox/V9ZX1FBP2nnLKKfU6jzYCBAgQIECAAAECBAgQIECAAAECyyEgQFwOVWUSIECAAIGeC2T0YdY/fPrpp6stt9yy+uhHP1r/09Y/gaeeeqoeKZqwNyMOjzjiiOqwww4z+rB/VeWMCBAgQIAAAQIECBAgQIAAAQJrRkCAuGaq0hchQIAAAQLTCTz88MPV5ZdfXh177LHVDjvsMN2H7b2iAhkx+tWvfrVKmHjccccZKbqi+g5GgAABAgQIECBAgAABAgQIEHjuCQgQn3t17hsTIECAAAECBAgQIECAAAECBAgQIECAAAECBAgQGCkgQNQ4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mQfehgAAIABJREFU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IGVEfjz36rq/7rib1X+2fX2373xhdVbd3t+18UqrwOBJ39yX/XY+Z+pnnnizx2Utm4RLz39f6jW32W3zstV4NIFnvnT96qn7vvfq+rpPyy9sMESXrB59aLd/ku13qb7dluu0joRuPuxn1b/y00XdFLWYCGbvWjD6j+//j3VPlvs1HnZCiRAgAABAgQIECBAYLyAEYhaCAECBAgQIECAwLIK/K+X/K268f5/LMsxNlq/qj5/xkbVxi9eluIVugSBR/7L/1w9ceO3llDC6I+ut9HG1c7/79eXpWyFLk3gL9/YqXr2rw8vrZARn37eBjtVG779oWUpW6FLE9jhgo9Uf/r7X5dWyIhPH7XDftXnD/+flqVshRIgQIAAAQIECBAgMFpAgKh1ECBAgAABAgQILKvA/3jhX6u7f/bMsh3j//ngi6t9d+xmFOLf/va36pprrqnuuuuu6vHHH6/PeZNNNqle+9rXVu94xzuqF794eFL5yCOPVFdeeWX10EMPVX//+9+r5z//+dV2221XvfOd76x22WWX6nnPe97I75/977///urWW2+tcvyTTjpp5HGy74033lh95zvfqf74xz/WZW611VbV29/+9mrfffet1ltvvWVznrbgB444YNqPTLX/rtfeNNX+43Zu11/qa5LrM888U33ve9+rvvGNb1S/+c1vqmeffbaut1e/+tXVkUceWb3kJS8Ze35/+tOfqnvuuae66aab6vZ12GGHjdx/qcfqDKqgoCeuHN3WCz4+cZeNjn524j6lO/S13j/3uc/V96CSbfPNN6/OOOOMarPNNivZfdn22fyc9y9b2Sn4Dx/5Qmflr3S9597w2GOPVXfeeWd12223VUcffXS19957T/w+//jHP6of/vCH9T3/l7/8Zf18+NCHPlT02YmF24EAAQIECBAgQIBAgYAAsQDJLgQIECBAgAABArMLzEuA+Itf/KI677zz6mAuAVKCw2wJEtMBvOWWW1Yf/ehH638ObgmRLrnkkjo4fOELX1htuOGG1ZNPPll39qachEmHHnroOiFi9r333nur7373u9VPf/rTKh3F2XbaaafqIx/5yNAA8a9//Wv12c9+tg4pU+5GG21UJVj6y1/+Uv/7fvvtV73nPe+pw8s+bPMQIKZeb7jhhuqrX/1qXQdN/aV+4potrscff/w6rtn3S1/6UnX77bfXbSN1ns/++c9/rstJ3Zx88snVDjvssE5VJDRMgJD//e53v6s/my3h9OGHHz602nIuF1988UKg1D5W/v3DH/5w3Xb6sM1DgNj3er/sssvq4Gjc1rTRvKCQe0ba32pu8xAgrmS9N6Fh7vF5RuTab7aSEPBXv/pVdf7551e//e1v6481z6Tci/bYY4/VrGrHJkCAAAECBAgQeA4JCBCfQ5XtqxIgQIAAAQIEVkNgHgLEJ554ovrMZz5Tj/LIyJD3vve9CyFeRpedc845deDzmte8pvrgBz+4ECYlXDz77LPrEWhve9vbqiOOOKLuyE+wl5FlX/nKV+pyTj311HpEYrMNjjDaeOONqy222KL62c9+NjJATGd0QoWUmQAzgUFGyGX70Y9+VH3xi1+sEjAmQHzjG9+4GtW86JjzECA+8MAD1bnnnlvX17vf/e7qgAMOqEdxxvuOO+6oLr300vpnaQ/777//wneMecLm9ddfvzrhhBPqDv108Cc0Tpj8/e9/v9ptt93q0aRNsJNg+swzz6z+8Ic/1Ptus802ddD8+9//fmyAmLAxZW6wwQbViSeeWO288871eQwea/vtt6/bWPZZ7W0eAsR5qPdx9ZiQOveQH/zgB4va5mrV/zwEiCtZ77mf55nSvEiSazSjEPOsmRQg5rO5L2Xfl7/85fW9KS8I9GmE+Wq1M8clQIAAAQIECBBYWQEB4sp6OxoBAgQIECBA4DknMA8B4t133113yCecO+2006pNN910nXrKaKCMBsnIstNPP7166UtfWv+8+Vw6edsBTjr5L7jggnokUXuEWcLAhFQHHnhgtfXWW9dTWWbfUSMQEzp94hOfqDuUM7Jt1113Xef8brnllnpE3LDzWK0G1/cAMf5f+MIX6tFBCV0Tvg5ONZufxzS2e+65Zx3eZXTn4OcOOeSQ6qijjlqHOGFyQuWnnnqqHrHajELMCKQEvZni9HWve13dlpogedQIxBzrwgsvrAPJYftkdNJZZ51Vj34dPNZq1XmO2/cAcR7qfVL9/cd//Ef1qU99qp4mN/WetrTaW98DxJWu94xov+qqq6o3vOEN9TWf4+dFlIw4Hxcg5lrOywn33Xdftc8++9QBcV5UsBEgQIAAAQIECBBYDQEB4mqoOyYBAgQIECBA4DkkMA8B4te//vV67cOsRZcRhu2tGT2W0SSDQU0Cpptvvrk66KCD6lEi7e3b3/52dfnll68TQA2r+gRE4wLEn/zkJ9W//uu/1mHjxz72sXrKzMGtCRgzoi1BZka7rPbW9wAxdTmpQ39YvWSa0oR2GTl4yimn1GtcDm4JADLVbNa1TOd/AoRR26QAMfWZc8y0tcNChwTKn/zkJ+sRsJnGtA9TG/Y9QJyHeh937Q4G2+9617uqgw8+eLUv9fr4fQ8QV7veS44fx+ZllYTDuddPWku1F5XvJAgQIECAAAECBNasgABxzVatL0aAAAECBAgQ6IfAPASI6dxNWPOiF71o6DSQWY8qo8oyHeW//Mu/VJtvvnm91l1GJWYtw1FBUaYYzD477rjjyLUNU0uTAsRJPy/tnF7JFtH3ADFBTNY5fPrppxfWMGz7NAHwvvvuW73//e+vRyg2o/6y7+Bo1MHPZmTjnXfeOXZq0uw/KUDMPk1IPWyUZDMSLef18Y9/vNp2221XsoqHHqvvAeK81PuoimxGuDZ13oyGXu2K73uAuNr1XnqPbq73YaObV7uOHZ8AAQIECBAgQOC5JyBAfO7VuW9MgAABAgQIEFhRgXkIECeBfOtb36quuOKKddZALOkQbtbByjqIZ5xxRrXZZpsNPdSkgDBr7mVUWwKiYSMQS85l0nfs+ud9DxAnfd+MJMzovwcffHCddeZK6nTSiNbm2CUBYgLLhNcZ+XjooYfWa20m6E54eNFFF1W//vWv67U3DzvssHWmYJ30/Zbr530PECd9777U+6jzzLSY119/fT3y8Oijj+5Fnedc+x4grna9l9yjs0/WTcy1nRHH+eeNN95YZa3dTJ+c9U8z6vRlL3vZpK/j5wQIECBAgAABAgQ6ERAgdsKoEAIECBAgQIAAgVEC8x4gphP305/+dD3icHD60pIO4ZKwKW6TAsRm1FuOOWwNxN/97nf1mmiZVnPc+lor2UrnPUDM6MOvfOUri0aPltRplwFi6iwhYdZP/OUvf7lOFWZE7Nvf/vYqo5USMPRhm/cAsU/13q7PXN+5zv/617/WLxJst912fajy+hzmPUBc7noveV40U2VnvdS8JJDP5OWTrIGYFwjyDMp1fsIJJ1QZFW0jQIAAAQIECBAgsNwCAsTlFlY+AQIECBAgQOA5LjDPAWI66jPy76c//emiUV4lHcIlYVNJgJiO44svvrieFnPLLbesp0Pdaqut6pb1yCOPVJkyM9OsZhMgLv2CS32n3rNlbcGddtppodCSOu0yQMzUi7fccku9lmamW91oo43qECGBwjPPPFPtvvvu1fHHH19tuummS//iHZQwzwFin+p9WFUMGwndQZV1UsQ8B4grUe8lz4tf/OIX9csqee4kOHzPe95T7b333tV6661XZWTspZdeuvAMsD5iJ81WIQQIECBAgAABAhMEBIiaCAECBAgQIECAwLIKzGuA2ISHDz30ULXffvvVIc3gKK+SDuGSsCn4k0YgZp+MMsz0dvln1j/bZJNN6gDpiSeeqDbeeOP6v2XkigBxac25CROyJuawkT4lddplgPi9732vnqo0AeGJJ55YvfzlL6+/YAKFTKt700031QFngs4NNthgaV++g0/Pa4DYt3pvV0WmscxUthmFmJHQr3zlKzuore6KmNcAcaXqfZrnxVNPPVVPm5znzuCWe32eARmJPGrd3e5qVEkECBAgQIAAAQIEqkqAqBUQIECAAAECBAgsq8A8BogZ8ZfRHrfffnvdUT8snJmmQ3ipayA2FZRjXnPNNdUdd9xR/eUvf6k23HDD6vWvf3110EEHVVlP79FHH11nmtVlrdgJhc/jFKZNSPvYY4+NXFdwJQPEhNgZkZRpdBMevvrVr15HvWmDDz/88DrrNK5mvc9jgNi3eh9Wf7fddlt1ySWX1OvgZQRypq/t0zaPAeJK1ntXz4tMq3zDDTdUb3rTm+oRijYCBAgQIECAAAECyykgQFxOXWUTIECAAAECBAhU8xYgtsPDk046qQ7q2lv2O//886t77723OuaYY6q3vvWti/b5wQ9+UO+z44471p3+CRKHbSUjEMc1pUxfmtFJWTfrjDPO6MV0lvMWIA6GCYcddlh1+OGH11MHtrdmPcqM/vz4xz9ebbvttov2yZSymW72He94R13OqC2h71133TVyv2ZKw6ZeN99880VFXX311dW///u/V6973euq97///at+x5m3ALGP9d6uxMEg+X3ve18v17+btwBxpeu9JED8wx/+UJ155plVRiCeeuqp1fbbb7/oei4d3bzqNwInQIAAAQIECBAgsCYEBIhrohp9CQIECBAgQIBAfwXmKUBMKJQO2gQyWWPw5JNPrtccHLV96Utfqm6++eZ6BOC73/3uRbt9+9vfrteu23PPPesRZINToA7uvNQAsY9ro81TgJjRnOedd1691mWmDczInlF1lbUHzzrrrHoqyVNOOaXaZZdd1qn3TC2a9RPvv//+idMMTgoQuxztuFJ3iHkKEPta7+26+uEPf1i/iLDddtvVwVIfpqptn+M8BYirUe8lAWLO61Of+lS9nm1Gve+xxx6LLlsjEFfqTuY4BAgQIECAAAECERAgagcECBAgQIAAAQLLKjAvAeKzzz5bB4fXXntttcUWW9RTgY4LD4N2991311OHpmM/+2+00UYLlhmhmFDqRz/6UfWud72rOvjgg0c6LyVAbNbwSnCVwHPXXXdd1vosLXxeAsRJa122v2/aSUYYZm3C1OnRRx9drz/ZbJlG9pOf/GS9PuXHPvaxum2M2iYFiBmR9IlPfKJKaJlAYbfddlunqNT5OeecU/3kJz+ZONqxtN6Wut+8BIh9rvfBOhis40n3kaXW3VI+Py8B4mrVe0mAGP+rrrqquv766+vpirOe7eCLDM0aiJnSOGsg7r///kupMp8lQIAAAQIECBAgMFFAgDiRyA4ECBAgQIAAAQJLEZiHADGhUNYVzLqHmSYy041mBOKk7fHHH6+nDv3Nb35THXDAAXVQmLXJEh7ddNNNVUaLJFTMVJfjypslQExHeI5x3XXXVU8++WT15je/uTr22GPXCbMmnf9y/nweAsSEM6nzTDeaKUCPP/74orXlEgonHE5d5zN777137Z6QIOvUpT6HBQBt70kBYtrlZZddVtdzwuzBdplzT9j9zW9+s55iNyPTxoWVy1nXg2XPQ4DY93of9HzggQeqc889t9pss82q0047rRfTEw9rS/MQIK5mvZcGiHmW5JmSZ8vgVMqD57711lvXz5RNNtlkpS5rxyFAgAABAgQIEHiOCggQn6MV72sTIECAAAECBFZKYB4CxGatuYRyWadw/fXXH8mTjvysi9h03mb0V8KkdBAnUEqYk0Av/57RI//pP/2n6k1vetNY7tIAMZ3KOVZGuaX8bAmuDj300OqII44YOe3mStX1OsHHEQcs62F3vfamJZf/jW98o/ra175WGyboHTVtaQ6UQPC4446rj5lg76tf/Wod3uX/p85T9xkpmJGnL3nJS+qwb5ttthl7jpMCxHx4cMTU4HlmusOECjluRiPtu+++S/boooB5CBDnod5TF2lLaSP33HNPdcghh1RHHXVUF1W0LGXMQ4C4mvVeGiCmcjK6OS8iNNd37i/NvSX/P6ORd9ppp2WpR4USIECAAAECBAgQGBQQIGoPBAgQIECAAAECyyowDwFis9ZcE8qNA8kIxTPOOKMeEdRsjzzySHXllVdWDz30UN3pmyAqo8He+c531mvkDU5xOazs0gDxj3/8Y3XmmWfWo1NyHnvttVd14IEH1oFV37Z5GIGY9S6vueaaIrrXvva11Qc/+MGFfTPKNB39CSUyaihBYsLnBI1HHnlkUZ2UBIg5YNpURsjecMMN6xwra6RllNKkoLLoC3a00zwEiPNS7819ab311ps4HW5H1TdzMfMQIK5mvU8TIKYS2s+Uae8tM1ekDxIgQIAAAQIECBAYEBAgag4ECBAgQIAAAQLLKjAPAeKyAjxHC5+HAPE5WjXL+rXnIUBcVoDnaOHzECA+R6vG1yZAgAABAgQIECAws4AAcWY6HyRAgAABAgQIECgRECCWKK29fQSIa69OS76RALFEae3tI0Bce3XqGxEgQIAAAQIECBAQIGoDBAgQIECAAAECyyogQFxW3t4WLkDsbdUs64kJEJeVt7eFCxB7WzVOjAABAgQIECBAgMDMAgLEmel8kAABAgQIECBAoERguQPEz52xYbXtZs8rORX7rKDAzz7+31dPPfjAsh1x12tvWrayFTy7wBNXb15VT/9x9gLGffIFm1UbHfmH5SlbqUsSWM4A8TVb7FB9+z/91yWdnw8TIECAAAECBAgQIDC9gABxejOfIECAAAECBAgQmELgew//o/rfLv1b9cSTU3yocNd37P2C6j+/e/3Cve22kgJ/uvqK6tH/+/9YlkNu8aFTqi1OPHVZylbo0gSe/sVnqyfvOnlphYz49PqvPbd6wfYfXpayFbo0gf/zzkur/3rnl5ZWyJBPb/rCDapPHHx69a4d39B52QokQIAAAQIECBAgQGC8gABRCyFAgAABAgQIEFgRgQSJXW7bbr6ekYddgi5TWX+96/ZOS15/l92q9TbepNMyFdaxwN//UP3jT9/rtNDnb7pvVb1w807LVFi3An946onq+797uNNCD3rZqzstT2EECBAgQIAAAQIECJQLCBDLrexJgAABAgQIECBAgAABAgQIECBAgAABAgQIECBAYM0LCBDXfBX7ggQIECBAgAABAgQIECBAgAABAgQIECBAgAABAgTKBQSI5Vb2JECAAAECBAgQIECAAAECBAgQIECAAAECBAgQILDmBQSIa76KfUECBAgQIECAAAECBAgQIECAAAECBAgQIECAAAEC5QICxHIrexIgQIAAAQIECBAgQIAAAQIECBAgQIAAAQIECBBY8wICxDVfxb4gAQIECBAgQIAAAQIECBAgQIAAAQIECBAgQIAAgXIBAWK5lT0JECBAgAABAgQIECBAgAABAgQIECBAgAABAgQIrHkBAeKar2JfkAABAgQIECBAgAABAgQIECBAgAABAgQIECBAgEC5gACx3MqeBAgQIECAAAECBAgQIECAAAECBAgQIECAAAECBNa8gABxzVexL0iAAAECBAgQIECAAAECBAgQIECAAAECBAgQIECgXECAWG5lTwIECBAgQIAAAQIECBAgQIAAAQIECBAgQIAAAQJrXkCAuOar2BckQIAAAQIECBAgQIAAAQIECBAgQIAAAQIECBAgUC4gQCy3sicBAgQIECBAgAABAgQIECBAgAABAgQIECBAgACBNS8gQFzzVewLEiBAgAABAgQIECBAgAABAgQIECBAgAABAgQIECgXECCWW9mTAAECBAgQIECAAAECBAgQIECAAAECBAgQIECAwJoXECCu+Sr2BQkQIECAAAECBAgQIECAAAECBAgQIECAAAECBAiUCwgQy63sSYAAAQIECBAgQIAAAQIECBAgQIAAAQIECBAgQGDNCwgQ13wV+4IECBAgQIAAAQIECBAgQIAAAQIECBAgQIAAAQIEygUEiOVW9iRAgAABAgQIECBAgAABAgQIECBAgAABAgQIECCw5gUEiGu+in1BAgQIECBAgAABAgQIECBAgAABAgQIECBAgAABAuUCAsRyK3sSIECAAAECBAgQIECAAAECBAgQIECAAAECBAgQWPMCAsQ1X8W+IAECBAgQIECAAAECBAgQIECAAAECBAgQIECAAIFyAQFiuZU9CRAgQIAAAQIECBAgQIAAAQIECBAgQIAAAQIECKx5AQHimq9iX5AAAQIECBAgQIAAAQIECBAgQIAAAQIECBAgQIBAuYAAsdzKngQIECBAgAABAgQIECBAgAABAgQIECBAgAABAgTWvIAAcc1XsS9IgAABAgQIECBAgAABAgQIECBAgAABAgQIECBAoFxAgFhuZU8CBAgQIECAAAECBAgQIECAAAECBAgQIECAAAECa15AgLjmq9gXJECAAAECBAgQIECAAAECBAgQIECAAAECBAgQIFAuIEAst7InAQIECBAgQIAAAQIECBAgQIAAAQIECBAgQIAAgTUvIEBc81XsCxIgQIAAAQIECBAgQIAAAQIECBAgQIAAAQIECBAoFxAgllvZkwABAgQIECBAgAABAgQIECBAgAABAgQIECBAgMCaFxAgrvkq9gUJECBAgAABAgQIECBAgAABAgQIECBAgAABAgQIlAsIEMut7EmAAAECBAgQIECAAAECBAgQIECAAAECBAgQIEBgzQsIENd8FfuCBAgQIECAAAECBAgQIECAAAECBAgQIECAAAECBMoFBIjlVvYkQIAAAQIECBAgQIAAAQIECBAgQIAAAQIECBAgsOYFBIhrvop9QQIECBAgQIAAAQIECBAgQIAAAQIECBAgQIAAAQLlAgLEcit7EiBAgAABAgQIECBAgAABAgQIECBAgAABAgQIEFjzAgLENV/FviABAgQIECBAgAABAgQIECBAgAABAgQIECBAgACBcgEBYrmVPQkQIECAAAECBAgQIECAAAECBAgQIECAAAECBAiseQEB4pqvYl+QAAECBAgQIECAAAECBAgQIECAAAECBAgQIECAQLmAALHcyp4ECBAgQIAAAQIECBAgQIAAAQIECBAgQIAAAQIE1ryAAHHNV7EvSIAAAQIECBAgQIAAAQIECBAgQIAAAQIECBAgQKBcQIBYbmVPAgQIECBAgAABAgQIECBAgAABAgQIECBAgAABAmteQIC45qvYFyRAgAABAgQIECBAgAABAgQIECBAgAABAgQIECBQLiBALLeyJwECBAgQIECAAAECBAgQIECAAAECBAgQIECAAIE1LyBAXPNV7AsSIECAAAECBAgQIECAAAECBAgQIECAAAECBAgQKBcQIJZb2ZMAAQIECBAgQIAAAQIECBAgQIAAAQIECBAgQIDAmhcQIK75KvYFCRAgQIAAAQIECBAgQIAAAQIECBAgQIAAAQIECJQLCBDLrexJgAABAh0K7L///nVpt912W4elKooAAQIECKyuwO23316fwH777be6J+LoBAgQIECgAwHPtQ4QFUGAAAECvRPwfCurE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BVId+DAAAgAElEQVQ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P/YuxM4y6r6TuD/6pVmlaVBEZEGjKIgiyMQQVBkEQRHjQqyKovGmEky2TPJZJ/JJNHMJBNEQFBQUZRFQVBQcQMEYVAUxCgKIvu+Qzd013z+t/q2r4tX9U5Vne5+r+p7P8nHpt+55577/Z+q+3n8OOcS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m2AuMHbvlm5Z90RIECAAAECBAgQIECAAAECBAgQ6C2w/oKIV7xwdvzXg+bHxusO9T5Bi2khIEAsK6MAscxJKwIECBCoLCBArAyqOwIECBAgQIAAAQIECBAgQIAAgUkJbLLeUJx6/NqRgaJj+gsIEMtqLEAsc9KKAAECBCoLCBArg+qOAAECBAgQIECAAAECBAgQIEBg0gL77zAn/uSQ+ZM+34mDIyBALKuVALHMSSsCBAgQqCwgQKwMqjsCBAgQIECAAAECBAgQIECAAIFJC2y4zlCc87trT/p8Jw6OgACxrFYCxDInrQgQIECgsoAAsTKo7ggQIECAAAECBAgQIECAAAECBKYk8LX/ts6UznfyYAgIEMvqJEAsc9KKAAECBCoLCBArg+qOAAECBAgQIECAAAECBAgQIEBgSgICxCnxDczJAsSyUgkQy5y0IkCAAIHKAgLEyqC6I0CAAAECBAgQIECAAAECBAgQmJKAAHFKfANzsgCxrFQCxDInrQgQIECgsoAAsTKo7ggQIECAAAECBAgQIECAAAECBKYkIECcEt/AnCxALCuVALHMSSsCBAgQqCwgQKwMqjsCBAgQIECAAAECBAgQIECAAIEpCQgQp8Q3MCcLEMtKJUAsc9KKAAECBCoLCBArg+qOAAECBAgQIECAAAECBAgQIEBgSgICxCnxDczJAsSyUgkQy5y0IkCAAIHKAgLEyqC6I0CAAAECBAgQIECAAAECBAgQmJKAAHFKfANzsgCxrFQCxDInrQgQIECgsoAAsTKo7ggQIECAAAECBAgQIECAAAECBKYkIECcEt/AnCxALCuVALHMSSsCBAgQqCwgQKwMqjsCBAgQIECAAAECBAgQIECAAIEpCQgQp8Q3MCcLEMtKJUAsc9KKAAECBCoLCBArg+qOAAECBAgQIECAAAECBAgQINDHAsPDEUND4w9wOCKySbbNo1f72rcrQKwt2p/9CRDL6iJALHPSigABAgQqCwgQK4PqjgABAgQIECBAgAABAgQIECDQJwJNANgkgb8KAZu/av++Y5wjfz8cw0NDzSmdR5MjLj9n3Owxz8+zR/6vCSCH8mLDy/+i0EWAWAg14M0EiGUFFCCWOWlFgAABApUFBIiVQXVHgAABAgQIECBAgAABAgQIEFjDAl3ywecEgp1BYBsQ9lpp2AaSK51buEqxZOVjO0gB4hqeQKvp8gLEMmgBYpmTVgQIECBQWUCAWBlUdwQIECBAgAABAgQIECBAgACBNSSwPMt7zgrCrsNZnjL2ChtHn9sZBJYGj00fE7iQAHENTaDVfFkBYhm4ALHMSSsCBAgQqCwgQKwMqjsCBAgQIECAAAECBAgQIECAwBoQ6LbCb8G8iH23nxOvfemceNnms+ObNz0bH7p48a9GNyrU+09bz45jXjsvtt50Vqw1dyTze3JxxI/vXBqfvfqZuPbnS1dkgcPLIoZmjWxV2h4H7TQn3vjKubHVwlmx9vyIBx4bjn+4YHF8/xdLJ5IfhgBxDUygNXBJAWIZugCxzEkrAgQIEKgsIECsDKo7AgQIECBAgAABAgQIECBAgMAaEGizwDY03G/7uU0QmP/cHhd/f+UAsTN0PPq1c+Mdu82LtedFLBuOWPzMyHsT588dCQkffSri9G8sjgu/92zTXWf2+OJNhuJ337hWvHLLWSsCxWeWRtz98HB86OKn44e/XNa+ELFIRoBYxDTwjQSIZSUUIJY5aUWAAAEClQUEiJVBdUeAAAECBAgQIECAAAECBAgQWN0CHWneu/eaF4f9+tyYO3sk5Hvo8eFYZ62hmD8nojNA7Hyf4a7bzI4/Pnh+bLjOUNz2wHCc+JXFK1YbHrjjnHj33vNik3WH4j/uWhZ/8Kmn4sklv1p5mOHhn//ntWLrzWbFsmURN96+LM797pK4/CcjqxXbYwI7mFqBuLrnzxq6ngCxDF6AWOakFQECBAhUFhAgVgbVHQECBAgQIECAAAECBAgQIEBgNQt0riQ8as+5ceCOc+MHv1waX/r+s80qwj978/zYZL2h5wSI+Vke/+WAefHmXebGE4sj/u2SxXHZjSOrDNvj9944P96085x45Mnh+NBFi+PKm5euWGnYnvvs0oiLr38m/u8lS7revQBxNU+KAbicALGsSALEMietCBAgQKCygACxMqjuCBAgQIAAAQIECBAgQIAAAQKrWWC8cG6nF8/uGSD+3oHz4w2vmNO8s3DFlqMd99CuasxtSf/1y4vjqzeMBIzbbT4r/vtb14rNNhiK625dGn901tPdw8PlA+x8X+J4RLYwXc0TaA1dToBYBi9ALHPSigABAgQqCwgQK4PqjgABAgQIECBAgAABAgQIECCwmgWa7Uhj5J2Fo4+SALHXcP/qbWvFXi+bHXc/Mhx/c97T8ZO7ljWnHLr73Dhmr3nN1qWnXLY4Lrhu5ZWLo/sdjuEYWrF2ceyrChB7VWR6fC5ALKujALHMSSsCBAgQqCwgQKwMqjsCBAgQIECAAAECBAgQIECAwJoQGB5552GGiJ1bmo4ZIOYYh7uHju3w892Ib9p5buy2zeymz89d/Uyc/o1fvQAx35t4wCvnxB0PDcdXfvhMHLzL3NhonaGYNRTx1JKIH9y2ND5x+ZK46c6RwLF0G1MB4pqYQKv/mgLEMnMBYpmTVgQIECBQWUCAWBlUdwQIECBAgAABAgQIECBAgACBNSTQrkRsFvktDwfHChCbQG/5ysVs3y5ebLcrnTv7VzfxyJMRn716SXzmO8+slAL+8+FrxS5bzY7c2nT2rJEwcvEzI/87f87I+fc9Nhz/cvHi+O7Plq64XreVkp1kAsQ1NIFW82UFiGXgAsQyJ60IECBAoLKAALEyqO4IECBAgAABAgQIECBAgAABAn0g0K5CHC9AbIfZuWLx8NfMjXfsNi/mzB4JBTMIzJzxx2Kwl3cAACAASURBVHcuixMvXRw/umPZiq1STz1+QWy96aymm1yF+LFvLomv/2hkG9MTXj8v3vbquTFvTqz0fsSSVYgCxD6YQKthCALEMmQBYpmTVgQIECBQWUCAWBlUdwQIECBAgAABAgQIECBAgACBPhAoDRCbVYgdKxBHD/2wX58b79xtXmywdsR/3LUsfv9TT8XTS0Zanf7eBfHiTWbF/Y8Px4cuGlll2Hn897fOj723mxMPPzHy+XduXvnzsZgEiH0wgVbDEASIZcgCxDInrQgQIECgsoAAsTKo7ggQIECAAAECBAgQIECAAAECfSDQK0Bsty/ttZ1o3srxr58X79htbjy7NOKUy5bEF/7fM80dtgHidbcujT866+nn3PVbXjU3TthnXrNi8YxvLYmzr1p5C9SxmASIfTCBVsMQBIhlyALEMietCBAgQKCygACxMqjuCBAgQIAAAQIECBAgQIAAAQJ9IFASIJaEh3kr+20/J37njfOb7UzPveaZOPlrI0sQP3TEWpFbpP783mVxwkefav6uczvU9rx8n2K+P/Hj3xo5r9c2pgLEPphAq2EIAsQyZAFimZNWBAgQIFBZQIBYGVR3BAgQIECAAAECBAgQIECAAIE+EOgZII7sXNocf/+OtWLHF8+O2x5YFh/42EgQmEcb9HUGgbmKMN91mMdfvGV+vP7lc+LuR4bjb897utnitDMc7LYCsTNgHItJgNgHE2g1DEGAWIYsQCxz0ooAAQIEKgsIECuD6o4AAQIECBAgQIAAAQIECBAg0AcCEwkQ2yDwoSeG45+++Nx3GY61hembd5kT791nfsydE3H+Nc/ER5avTGxvv/MdiN36FSD2wURZg0MQIJbhCxDLnLQiQIAAgcoCAsTKoLojQIAAAQIECBAgQIAAAQIECPSBwEQCxIN2mhPv22d+rLNWNKsI//2SxXHTncuauzhwxznx7r3nxSbrDsXP7lkWf3Pe03H7Q8PN6sUF8yL+12ELYvstZsXjT0ezRen51468H/GE18+Lt716bhMuXvXTpfEXnxt5R2Kv7UuzjRWIfTCBVsMQBIhlyALEMietCBAgQKCygACxMqjuCBAgQIAAAQIECBAgQIAAAQJ9INAzQByO6HwH4h8cND/222FO5PsKlw1HLH5m5PP5c0e2Or3vseH4l4tHVid2hoC7bjM7fu+N82OzDYaav19x3pwRhHw/4t9//un4xf35adkhQCxzGvRWAsSyCgoQy5y0IkCAAIHKAgLEyqC6I0CAAAECBAgQIECAAAECBAj0gUCvADGHOHo1YK42/M+vmhsv2nhWrDV35PPHnoq48Y6l8anLl6xYlTi8bHn4uPwlitttPiuO2nNebP+i2bH2/JGbz/Ou/tmz8dGvL4n7HxsJD0vef5jtBIh9MIFWwxAEiGXIAsQyJ60IECBAoLKAALEyqO4IECBAgAABAgQIECBAgAABAgMg0ER6yxcFdq5E7DX0NgRs1xMuzxB7nTahzwWIE+Ia2MYCxLLSCRDLnLQiQIAAgcoCAsTKoLojQIAAAQIECBAgQIAAAQIECPSBwHir/fKz3Je0Df/aMLFXkNj1vJGuxj+Gl6927NlwpBsBYi/Q6fG5ALGsjgLEMietCBAgQKCygACxMqjuCBAgQIAAAQIECBAgQIAAAQJ9INCEfTEcQ51JYbvocNT7D0eGOzzSetS+piP9rBw4dt5eE1Tm2cvDwRWh5PJrtOf3Cic7+xQg9sEEWg1DECCWIQsQy5y0IkCAAIHKAgLEyqC6I0CAAAECBAgQIECAAAECBAhMA4HJblE62fMEiNNg0kzwFgSIZWACxDInrQgQIECgsoAAsTKo7ggQIECAAAECBAgQIECAAAECBKYkYAXilPgG5mQBYlmpBIhlTloRIECAQGUBAWJlUN0RIECAAAECBAgQIECAAAECBAhMSUCAOCW+gTlZgFhWKgFimZNWBAgQIFBZQIBYGVR3BAgQIECAAAECBAgQIECAAAECUxIQIE6Jb2BOFiCWlUqAWOakFQECBAhUFhAgVgbVHQECBAgQIECAAAECBAgQIECAwJQEBIhT4huYkwWIZaUSIJY5aUWAAAEClQUEiJVBdUeAAAECBAgQIECAAAECBAgQIDAlAQHilPgG5mQBYlmpBIhlTloRIECAQGUBAWJlUN0RIECAAAECBAgQIECAAAECBAhMSUCAOCW+gTlZgFhWKgFimZNWBAgQIFBZQIBYGVR3BAgQIECAAAECBAgQIECAAAECUxIQIE6Jb2BOFiCWlUqAWOakFQECBAhUFhAgVgbVHQECBAgQIECAAAECBAgQIECAwJQEBIhT4huYkwWIZaUSIJY5aUWAAAEClQUEiJVBdUeAAAECBAgQIECAAAECBAgQIDAlAQHilPgG5mQBYlmpBIhlTloRIECAQGUBAWJlUN0RIECAAAECBAgQIECAAAECBAhMSUCAOCW+gTlZgFhWKgFimZNWBAgQIFBZQIBYGVR3BAgQIECAAAECBAgQIECAAAECkxbYcJ2hOOd31570+U4cHAEBYlmtBIhlTloRIECAQGUBAWJlUN0RIECAAAECBAgQIECAAAECBAhMWmD/HebEnxwyf9LnO3FwBASIZbUSIJY5aUWAAAEClQUEiJVBdUeAAAECBAgQIECAAAECBAgQIDApgU3WG4qPnrB2rLfWpE530oAJCBDLCiZALHPSigABAgQqCwgQK4PqjgABAgQIECBAgAABAgQIECBAYEIC6y+IePkLZ8cfHDQ/Nlp3aELnajy4AgLEstoJEMuctCJAgACBygJtgHjttddW7ll3BAgQIEBgzQn4Irrm7F2ZAAECBOoLeK7VN9UjAQIECKx5Ac+3shoIEMuctCJAgACBygICxMqguiNAgACBvhDwRbQvymAQBAgQIFBJwHOtEqRuCBAgQKCvBDzfysohQCxz0ooAAQIEKgu0AeJnNpxTuWfdESBAgAABAgQIECBAgAABAgRmhsCs9TeIBS/fITb9vT+N2RtvMjNu2l0SmKKAALEMUIBY5qQVAQIECFQWECBWBtUdAQIECBAgQIAAAQIECBAgMGMF5myyMLY85VMxa731Z6yBGydQKiBALJMSIJY5aUWAAAEClQUEiJVBdUeAAAECBAgQIECAAAECBAjMaIH19jsoNvvjv5zRBm6eQImAALFEKUKAWOakFQECBAhUFhAgVgbVHQECBAgQIECAAAECBAgQIDCjBWY/b6NY9LmLZ7SBmydQIiBALFESIJYpaUWAAAEC1QUEiNVJdUiAAAECBAgQIECAAAECBAjMcIFtv3LVDBdw+wR6CwgQextlCysQy5y0IkCAAIHKAgLEyqC6I0CAAAECBAgQIECAAAECBGa8gABxxk8BAAUCAsQCJAFiGZJWBAgQIFBfQIBY31SPBAgQIECAAAECBAgQIECAwMwWECDO7Pq7+zIBAWKZkxWIZU5aESBAgEBlAQFiZVDdESBAgAABAgQIECBAgAABAjNeQIA446cAgAIBAWIBkhWIZUhaESBAgEB9AQFifVM9EiBAgAABAgQIECBAgAABAjNbQIA4s+vv7ssEBIhlTlYgljlpRYAAAQKVBQSIlUF1R4AAAQIECBAgQIAAAQIECMx4AQHijJ8CAAoEBIgFSFYgliFpRYAAAQL1BQSI9U31SIAAAQIECBAgQIAAAQIECMxsAQHizK6/uy8TECCWOVmBWOakFQECBAhUFhAgVgbVHQECBAgQIECAAAECBAgQIDDjBQSIM34KACgQECAWIFmBWIakFQECBAjUFxAg1jfVIwECBAgQIECAAAECBAgQIDCzBQSIM7v+7r5MQIBY5mQFYpmTVgQIECBQWUCAWBlUdwQIECBAgAABAgQIECBAgMCqExge/lXfQ0PjX6dp2rYfiujRvOagBYg1NfU1XQUEiGWVFSCWOWlFgAABApUFBIiVQXVHgAABAgQIECBAgAABAgQI1BXI0LAJ/zoSwDYcfE6IONxkhsMxFCt9tLx9/k/b1Ui3EwwWCwNMAWLdKaC36SkgQCyrqwCxzEkrAgQIEKgsIECsDKo7AgQIECBAgAABAgQIECBAoI7A8HCzfnAkCOyyfLAN87LBimRwxR/GGcOyiOEMDqewJLFJH8c+X4BYZwroZXoLCBDL6itALHPSigABAgQqCwgQK4PqjgABAgQIECBAgAABAgQIEJiiwMgqwpKAb3h4OIaaAHH8QG/lAZWEjCW3MHY/AsQSP21muoAAsWwGCBDLnLQiQIAAgcoCAsTKoLojQIAAAQIECBAgQIAAAQIEqgoMLVg71t/3jbHunq+L+S99eTz+rcvi3n/5nyPX6FyFuPyqa/+n3WKjo0+I+Yu2jaG11hpp9vTTsfiWm+PBM0+NJ6+5akU4uenv/7dY/8A3F4/30S9d0HHt7gsjszMBYjGphjNYQIBYVnwBYpmTVgQIECBQWUCAWBlUdwQIECBAgAABAgQIECBAgMAkBX618rANDdd7wxtj/tbbRv5ze6wU4i0bjpiVn4xsJ7rRUcfF895+RMxae+0mXBxe/HTz90Pz12pCw2WPPxYPfPTD8chF5zd/v/C3/zDW2++gccc7NGuoOX/4mSXx4CdOj4c+c0bTfsXqxy5nCxAnOQWcNqMEBIhl5RYgljlpRYAAAQKVBQSIlUF1R4AAAQIECBAgQIAAAQIECExKoDOQ2+iY98aGhx4VQ3PnNkHg0ocejFnrrBtD8+fHyqsAl0UMNQlirLPH3rHp7/1JzH7eRvHMbbfGfSf973jy2qubzzZ4yztj42NOiFnrrhfP/PIXced//8N45o5fFo1zsz/721jv9fvFM7ff1nHe+NugChCLaDWa4QICxLIJIEAsc9KKAAECBCoLCBArg+qOAAECBAgQIECAAAECBAgQmJxAx3sMNzry2Fj/jYfEUz/8fjz65Qub1YOb/clfx5xNFo4ZIG76B38e6x9wcLPK8L5//2A8dtmlK41j4e/8cWzwprfE8JLFcf+pJ8YjF5zTc5xrbfeKeP6f/33M2XhhPPz5z8b9J//byDk93rkoQOxJqwGBECCWTQIBYpmTVgQIECBQWUCAWBlUdwQIECBAgAABAgQIECBAgMDkBMYJ5Rbs9KruAWKzhenI9qUv/Kf/Gwt2fnUs+cUtcdvx7xoZQ0ef6+17YCz8L3/UrGp86Owz48GPnzKy8+nwyPkrjo5/bEPHZ++7J+7+H38RT990Y8Svdlod8z4FiJObAs6aWQICxLJ6CxDLnLQiQIAAgcoCAsTKoLojQIAAAQIECBAgQIAAAQIEJifQhH156qhALyLGDBCHf7WFabaZs8mmsfSxR+LJq698zhg2fOeRsdHRJ8Tws8/GfR/+l3js0ou6LyRcHjrO23KreMHf/nPM3XyLeOzrX4l7/uEvR/ocf/fSpokAcXJTwFkzS0CAWFZvAWKZk1YECBAgUFlAgFgZVHcECBAgQIAAAQIECBAgQIDApAWa9yDm2UNDK60eHDtAzNDxuYFjtwFs/vcfirV322PldyA+Z9Xjr9LBjY/7rdjw7YfH0scfjXv/zz/GE1d8c2RMOcIelxQgTnoKOHEGCQgQy4otQCxz0ooAAQIEKgsIECuD6o4AAQIECBAgQIAAAQIECBCYmkCT0S3fJ3R5mNgzQGyCvecGj+1ANjzs6NjoyOMiZs2Kh87+RDx4xikjH3WsJszwcqSLoZj7whfFC/7qH2Leom3jyauviDv/4g+Wty8LLAWIU5sCzp4ZAgLEsjoLEMuctCJAgACBygICxMqguiNAgAABAgQIECBAgAABAgTqCSxfIdgzQOy8YmeYGBFrv/rXY9P/+mcxZ5OF8dT3rok7//pPY/ipJ1da4bg8HVyxfeqGhx0TGx11bMTSpXH/qSfGIxee2zQZ5zWNK92zALHeFNDT9BUQIJbVVoBY5qQVAQIECFQWECBWBtUdAQIECBAgQIAAAQIECBAgUE9gogHiWOHhwk1jyc9vjrv/x1/EkttuXZ4E5jBH9iIdef3iyOrCoQVrxxYfPDHm/9p28fQPvx+3//5vLr+fgpcfLm8pQKw3BfQ0fQUEiGW1FSCWOWlFgAABApUFBIiVQXVHgAABAgQIECBAgAABAgQI1BOYSIA4Kjyct+VW8fw///uYt/W28ex998a9//sf4slrvjMyttFLCTv+eYNDfiM2OeEDEbNnx4OfOD0e+swZ3c8Z5y4FiPWmgJ6mr4AAsay2AsQyJ60IECBAoLKAALEyqO4IECBAgAABAgQIECBAgACBegKlAWLz+sJfvZ9wdHh4379/MJ648lvdg8D2nYvLVyNu8S8fibV22CmW3HJz3PU3fxbP3PHLyPcjNmsVh0ZWLPY6BIi9hHxOIEKAWDYLBIhlTloRIECAQGUBAWJlUN0RIECAAAECBAgQIECAAAEC9QRKAsS82ki611w333W42R//VeR7E5c9/lg8cPpJ8cgXz18xps7tSnMlYpMfLg8G19tn/1j4238YsxasHQ+dc1Y8cNqHR84r3720aS5ArDcF9DR9BQSIZbUVIJY5aTUNBJ5++uk4/fTT49Zbb42jjjoqdthhh+auli5dGjfffHPMnTs3Fi1atOKhPQ1u2S0Q6GsBAWJfl8fgCBAgQIAAAQIECBAgQIDAzBYoDhBHwsN8f+Hmf/2/YsHOr45lTzzeBICd4eFzMEdte7r5338o1t5tj3j2nrua9yU+fdONI9udZjhZtviwuYQAcWZPW3dfJiBALHMSIJY5rfJWjzzySJx44onx8MMPT+hanUHYhE6cgY3HChBvvPHGOPPMM2OttdaKE044IbbYYosZqOOWCax+AQHi6jd3RQIECBAgQIAAAQIECBAgQKBQoGeAuGz5tqJDTXi46e/+caz3+v1i2ZNPxgNnnBqPfP6z416o2Zp0+erDdfbYOzb9vT+J2es/Lx656PNx37/908i5o9+XWDB0AWIBkiYzXkCAWDYFBIhlTqu81WOPPRZnnHFGZJDYeSxevDgy+Jo9e3asu+66zxnHb/zGb8TLXvayVT6+6XCBsQLEu+++O0499dRYe+2147jjjovnPe95q+R2v/rVr8all14aO+64YxxxxBHPucanPvWpuP7662P//fePfffdd5WMQadTE2iD/pxLxx9/fGy55ZYrddjr86ldffqdLUCcfjV1RwQIECBAgAABAgQIECBAYNoI9AoQly2LmDWrud2Njjw2Njz83TE0d14MP7Mkhp95dkyG4aeejPs+8q/x+NcvXfFew83+7G+b8HHpww/FPf/8d/HkNd8Z2bq0492Kpa4CxFIp7WaygACxrPoCxDKnNdaqDZ222mqrOPbYY5tVco7JCYwVIE6ut4mfJUCcuFm/ndErIOz1eb/dz5oejwBxTVfA9QkQIECAAAECBAgQIECAAIExBXoEiJ0rCDc65r2x4aFHxdDcuT1Bc4VirjB87Gtfbtrm+xI3+5O/bt6f+OTVV8Sdf/EHzd939t+z044GAsSJaGk7UwUEiGWVFyCWOa2xVgLEevQCxHqWM7WnXgFhr89nqttY9y1ANCMIECBAgAABAgQIECBAgACBvhXotX3ocG5hOrICccJHr76zw5I2XS4sQJxwNZwwAwUEiGVFFyCWOa2xVhMJEDO8+MpXvhI/+MEPmm1P586dG4sWLYo3velN8YIXvGDFPbRBWm7dmasaH3zwwcjrPPDAA02bhQsXxiGHHBK/9mu/FkuWLIlLLrkkrrvuunjyySebrVS33nrrOPjggyfU5wtf+MJmHNtss01XyxxTbu+ZW3jmdq65/3eOY5999omddtopZi3fDqCkEM8880xceeWV8e1vfzseffTRxuGlL31pszXoeeedF7feemt0vjvytttui49+9KPN6s4PfOADscEGG/S8TP4XQD/72c/iS1/6Utx5552xdOnSrt6doeXoTnOr1BzHJz7xia7vvhy96jSv+Ytf/CIuuuiiuP3225trrrfees2WqHlv3Van3nfffc2cyPc8pkvWb/PNN48DDzywqUW7z3o7ttL76gXUztsc1yte8Yr44he/GD//+c+bMa+//vqx1157xR577NGMZ/SxbNmyuOGGG5o5ec899zQfZ02y/Wte85rGuT06V3Xuuuuu8YUvfCHynnPOvOtd7+o1zObnpGTe/fCHP2zq1O3Ie9xss83G/bxzS9qJ3F973axxblecY21/FtNhhx12iIMOOqgxnYpje52cc/mzfcEFF8Qvf/nLaOfg/Pnzm+5Lf8f0hF/eQIBYKqUdAQIECBAgQIAAAQIECBAgsNoFxg3whmN42VAMDQ2v2IZ0ouMbjuEYiqHup00yPMzOBIgTrYT2M1FAgFhWdQFimdMaa1UaIGYI9rGPfSyeeOKJJkjKf+Hfvj8xg4Z3vOMdTaiSRxtqZQi18cYbx7333tu0nzdvXhPeZYiUwc4b3/jG+N73vtcEZPl+wAzxsv/8vH1f4Ite9KLn9Lnhhhs2IU5ed8GCBSv1eeihh64YR4uaQWaO/aGHHlrxrscMmtprvfKVr2zG34YY4xXjqaeeaoKcm2++uWmWFnPmzGn6ynvKe8hQdCoBYo7t3HPPjfaXzDrrrNP0nQFrhnRp8+53v7sJX/Kfv/Wtb8X9998fd911V2OZPhnCps2ee+4Zl19+eeS4M2BLgwz4MvDdZJNNmqAtHdP861//ehPm5tFe8/HHH29CuU033TTe8573NPVsj5tuuik+/elPN/UePScyODzggAPi9a9//YoQcSL31esHop23Oa4MpjM0y7Az7zNN8njVq14Vb3/721cKEUePIc/Jo52X2267bVO7tMujvU6+HzTne9v3WO+Z7Bz3ROZd/qxcccUVzdz58Y9/3JhnwJ512H777ZuAc7zPM0TNY6L31wZ7GaZnzfJnNedXHjnf8sj/SCDnW2sylevk/Tz77LONZR6dIfZEfsf0mh/t5wLEUintCBAgQIAAAQIECBAgQIAAgdUukCFeewy1QV/H32X41wR9I68qjBVtCkY6nKcui6FZeXJHiNgGhwLEAkRNCExeQIBYZidALHNaY61KAsSHH344TjnllCZ8ylAoQ6cMyjK0+cY3vtGsWsow6n3ve18T4nSuisswIkO9l73sZU1AkaHEGWecEbfccktzzxmMHH744U2QkJ/nNTKgy0AlV3zlqqj8+/H6zM8+97nPRYYh2V+OI8eTRwZ7ufrvjjvuiO22264ZSxuQ5N+deeaZzTXznnIF4+gVc6MLc9lllzUhW4YpnfeVAdQ555wTGarlMZUA8dprr23uJ1cQHn300ZGrK/PI8CqvkaFrru7L1Z1jrZY74ogjnjOnPvWpTzUrMHNFW+eKtWyYq0ozDMyg7Mgjj4wXv/jFzflZr7POOit+8pOfxO677x5vfetbG6MM6k499dTG9Q1veEPT3+g5kaHie9/73iawzGOy99Xth6OdtzmWvffeO/bbb7/GIufkVVddFRdeeGHz5wyG2xAp+2nrlwFq1qgNRDOE/PjHP94EaLk6NoPXPNrr5J9f8pKXNCsrc25l4NoZqI0e42TnXa8tSnt9PtH761z5mHXKn8UMZfPIwDl/PrLWOZ8yaG+PqVzn+c9/frz5zW9u5nXrmPc1kd8xpb8wBYilUtoRIECAAAECBAgQIECAAAECBMoErEAsc9JqZgsIEMvqL0Asc1pjrUoCxIsvvrgJCjsDvXbAGWqdfvrpTdjQhjWdYd/b3va2JnjqPHJrztNOO61ZLZUBYfbbeVxzzTVNgNa5OqlXnxngnXzyyU0AlFskZiCYRxta5QqrNuDsvFauJMzViW3YlVtFjnXkaryTTjqpWe3XbdwZGmUIkisBpxIg5vaoub1jBp6doU2OK1e15X1mWPf+979/RVCan3VutzmRALENA3P1YgaWL3/5y1ciyL/P+8qArg1nM+DNADFXlea2rBl2tkfWKkPbXFHW6TDZ++pWj/ZeM5g+5phjVlplmKHU+eef3wSJnUFr1i3tcs52Bptt/z/60Y+awCyDtBNOOKEJCNvrbLnllnHccceNGxp2jnOy865XQDje55O5vzZAzFWradK5wjQdP/nJTzbBfIbE+R8P5FH7OtnnRH/HlP7CFCCWSmlHgAABAgQIECBAgAABAgQIECgTECCWOWk1swUEiGX1FyCWOa2xVr0CxDa4yzAotzHMwGb00fax2267NcFaZ9jXGSC15+WKxhNPPLHZxvD444+PDGc6j85QI8OpfP9arz7z/Fx1lu8lzPe25Sq6XIGWgVCuCuy26i7P6ew3A9BXv/rVY9Yi3w+YwViGZqPDu9F9TSVAHG8yjBcgTTZAbN/RmKtH875yFWLn0W0OZA0//OEPN++AzG1Cc7vQXqs3J3tf3c7rda9tSJ1bZrYBZ66yzFWYuU1pzuXO1Zt5jdY2A8YMSnOlXK/rdBtbBuOTnXdTCRAnc3+d7ybMFa2j33PZ7f5rX2cyv2NKf2EKEEultCNAgAABAgQIECBAgAABAgQIlAkIEMuctJrZAgLEsvoLEMuc1lirXgFiG2hkYNTraN8L1yvs6xWStKFGrmrL8Ce3Je3VZ45tdBiSf9dtJdzo+8itO3Nb0M5VVt3utVfYMtYY24Auw5n2fnpZZviZQU2+3/Cee+5Z8e699rzsa3T42ivsGmsL085tLHuNqw1GO9+ZmH/OkDdXTOa7+HLV3+hwru13MvfVbUy97rXbHOvcjnS8++y07XWdbv2MtQKzZN71+tkoCZB71bDz/nrN6W73PxnH8a4zmd8xve6x/VyAWCqlHQECBAgQIECAAAECBAgQIECgTECAWOak1cwWECCW1V+AWOa0xlqVBoj5L/lzNdfs2bPHHGtufZnvyOsV9vUKSWoFiLnCMVc6ZvjZbSVkeyOlIVGvsKVWgJhbiuZ7IHN71Qzitt566xWrApcsWRI//vGPYw+C6wAAIABJREFUmzrUDhCzz9GrD0cXO1eYtqtQMzjMlX65/WS+CzH/OY/sJ7dezXdKZrDYHpO9r24TrlfNxgsQ07R9D2a3vufPnx/vete7mnf09bpOt/M7A7GJzrtePxslAeJE7q/XnB4vQKx1nfaeJvI7pvQXpgCxVEo7AgQIECBAgAABAgQIECBAgECZgACxzEmrmS0gQCyrvwCxzGmNtSoNEDMc67bdaLeB90uAmGMrWYHYrsx77WtfG4cccsiYtegVttQKENv3wS1atKh5v19n2FUSILUrQUffSK8ViJ3vnJzohMxtPzNEzFWT+csxw8JNNtmkea9e+37Eyd5Xt7H0CvbGCxDH8pnMdcaa/5OddzUCxIncX685PV6AWOs6ve55onOxs70AcSp6ziVAgAABAgQIECBAgAABAgQIPFdAgGhWEOgtIEDsbZQtBIhlTmusVa8A8cknn4xTTjkl7rzzzuj1jsD2JtZUgHjJJZfE1772tVX+DsR2K9I2GOt13xPZwjRXTZ5++ulxyy23xOGHHx477bTTSnNjVQSI7fsCFyxY0PXdjmOFZDnWfB9kntd5PPbYY3Haaac1c+bNb35z7Lnnns37Lid7X92u3ytAbN9X2Vmra665Jj73uc/F5ptv3gSb461CbK/Z6zrdxram3oE4mfubTIBY+zqT+R1T+gtTgFgqpR0BAgQIECBAgAABAgQIECBAoExAgFjmpNXMFhAgltVfgFjmtMZa9QoQc2DnnntuXH311bHlllvGcccd95zAKAOTXHHWbn+5qgPEbkHmE0880aw2zFVwbWiVY7/22mtXhEa5gjK3Ye08cpvQj33sY5FBU4ZKm2222Zi1ePzxx+Okk06K+++/P3Irz1133XWlto8++mh85CMfaT7v3LpyIgFip123ALEdb80tTNv7uu+++2LfffeN/fbbL4aGhla6txxX/l1u75nHZZddFl/+8peb9x4effTRz9nadvRqx6ncV7eCtPO22/VzK9WLLrqoeX/kS17yknj3u9/dbAV79913x8knn9zM1ZxDr3rVq57TdYZZ2bZ9h+NkAsSpzLteq/HG+3wy9zeZAHFVXGeiv2NKf2EKEEultCNAgAABAgQIECBAgAABAgQIlAkIEMuctJrZAgLEsvoLEMuc1lirkgAxV5KdeuqpkSHdDjvs0IQvGbjlkavNzjnnnOZ9fW9/+9tj5513XuXvQNxggw3iyCOPjBe/+MXNGHL7zBzD9773vdh4442bIHDDDTdsPusMFkePPcPGM888Mx566KHYa6+9mnf2jQ7ORhfm8ssvjwsvvLAJUQ899NDmfYB5Tutw0003NadMNkDM8OvTn/50fP/732/CzAy/8p6WLVvWbA/6hS98obmn9B/rHYjbbLNNHHvssStCsPYe2lAvg88MQDvvtb2vWbNmNdu47r777pF/zvHceuutcdZZZzWrDbPfHE8biqZ9Z/u81u233964ZqCa4WK+G3Mq99Xth6OdtxmkHnDAAU392vFed911zXzIax522GErVnHmP59//vlx1VVXNasPO+uXvhmmZZCVKxTTPY0nGyBOdt61AWGnXef9j/f5ZO5vMgHiqrjORH/HlP7CFCCWSmlHgAABAgQIECBAgAABAgQIECgTECCWOWk1swUEiGX1FyCWOa2xViUBYg7uhhtuiM9+9rNNOJihTa42zCAhg7P83wyJMpDJYG1Vr0DMVYS5Uiz/N8eSf84gK/+cYxi97WeumMpVhhkUtmPPVZMZ8owee69C5HXS4frrr2+aZsg0Z86cpq9cnZd/zhV9kw0Q2wAutwDNPvPI1XDPPvtsM9b111+/WUGXf87VoBkWtkdue5qrMHOMOa4MWjNkzP/No12NmedmgJZBWQZ82TY9Mhj9zne+0/Sdf5f3k32lb7odeOCBke+JzOAx23z729+OL33pS825bftO11zhl6FynjuV++pWk3be5nVzjGnUOd48Z/T18+/S7uyzz44f/ehHTbfpkOfmFqs5b7O/d77znbH99ts3n082QMxzJzPv0i+D3vx5S+ec47kF7D777NOMp9fnE72/yQSIk3HsdZ2J/o7p9XPafi5ALJXSjgABAgQIECBAgAABAgQIECBQJiBALHPSamYLCBDL6i9ALHNaY61KA8QcYAZw+Z7BDF/aLS0XLlzYhBsZ2uUKsDxWdYCYW3vmNXIbzVyRlccLX/jCZgVhZ6DWiZrtL7300ib4y9Azw5luYy8pRAZWV155ZROg5UqxDKByq8y8fnuNqQSIndYZvOT1MujaZZddYu+9925WA2ZYePDBBzcr79ojQ71cSZjvgczQb9NNN433ve99sd566zVNMny6+OKLmxV42edLX/rSZiVnuy1pnp/vQ8xQMFeEZfu8t0WLFjX39oIXvOA5PHfddVezXWiOJ/vs5drOoYncV7eadAZ7GWpm+JkrH3PMGbKmyx577PGcrVWzr1xtmCs8c/7ktq1tYJoheK5mbFevZtupBIjtz8JE593DDz/c1Djf45hH2nfWudfnE7m/XsHeePdf8zptjUt/x5T8nGYbAWKplHYECBAgQIAAAQIECBAgQIAAgTIBAWKZk1YzW0CAWFZ/AWKZk1Y9BHqFkgBnlsBUg72ZpTVz71aAOHNr784JECBAgAABAgQIECBAgACB+gKzn7dRLPrcxfU71iOBaSYgQCwrqACxzEkrAaI5MAEBAeIEsGZwUwHiDC6+WydAgAABAgQIECBAgAABAgSqC6y330Gx2R//ZfV+dUhgugkIEMsqKkAsc9JKgGgOTEBAgDgBrBncVIA4g4vv1gkQIECAAAECBAgQIECAAIGqAnM2WRhbnvKpmLXe+lX71RmB6SggQCyrqgCxzEkrAaI5MAEBAeIEsGZwUwHiDC6+WydAgAABAgQIECBAgAABAgSqCMxaf4NYa7vtY7Pf/28xe6ONq/SpEwLTXUCAWFZhAWKZk1YCRHNgAgICxAlgzeCmbYB47bXXzmAFt06AAAEC003AF9HpVlH3Q4AAgZkt4Lk2s+vv7gkQIDBdBTzfyiorQCxz0ooAAQIEKgsIECuD6o4AAQIE+kLAF9G+KINBECBAgEAlAc+1SpC6IUCAAIG+EvB8KyuHALHMqVqrT33qU3H99dfH/vvvH/vuu2/Tb7ta66ijjooddtih2rWmc0cPPPBA3H777bHNNtvEuuuuO51vNX74wx/GJz7xidhqq63i2GOPjbXWWmtS9/v000/H6aefHrfeemt0zrXbbrstPvrRjzb9fuADH4gNNthgUv07adUILF26NG6++eaYO3duLFq0KIaGhlbNhdZAr22A+M2/+X9r4OouSYAAAQIECBAgQIAAAQIE1pDA3E1i9oa/HvNfeXIMzX/BGhqEyxIgQGDmCggQy2ovQCxzqtZKgDh1ysWLFzdB2C233BI777xzvOtd75p6p33cgwCxj4uzGoZ24403xplnntkEvCeccEJsscUWq+Gqq+cSAsTV4+wqBAgQIECAAAECBAgQINCfAkNrbRFr73V9xNyN+nOARkWAAIFpKiBALCusALHMqVqrsQLEyy67LI477rhmRZ1jfIHh4eH4whe+EFdddVUccMAB8frXv35akwkQ12x51/QKzbvvvjtOPfXUWHvttZvfEc973vPWLEjFqwsQK2LqigABAgQIECBAgAABAgQGUmDOFsfE/B0/PpBjN2gCBAgMqoAAsaxyAsQyp2qtxgoQv/Wtb8Xxxx8fW265ZbVr6Wh6CAgQ12wd13SAuGbvftVeXYC4an31ToAAAQIECBAgQIAAAQL9LzA0b7NYe7+7+3+gRkiAAIFpJCBALCumALHMqVorAWI1yhnTkQBxzZZagLjq/AWIq85WzwQIECBAgAABAgQIECAwOALrvGl4cAZrpAQIEJgGAgLEsiIKEMucqrUaK0D8zne+E+9///tjk002WXGtRx55JL7yla/ED37wg3j66adj7ty5sWjRonjTm94UL3jBr16wnJ/lOwFvvfXWOPzww+PBBx+MXNH41FNPxdFHHx2veMUrmj5z68+f/exn8aUvfSnuvPPOWLp0afNetZe//OXNVqAbbrhh1/vM/i+99NK47rrr4sknn1xxzj777BPnnHNO5BaLo1dPPvPMM3HllVfGFVdcEXkfee311lsvdtxxx9h///2bPtojPz/xxBPj4YcfHtc5zz3iiCOaNt0c25Mnep9tQJf9/8Zv/MZK95rmO+ywQxx00EGx/vrrP2d8y5YtixtuuCG++tWvxj333NN8vsEGG8Qee+wRr3nNa5qalR533XVXfPGLX4yf//znkf1mP2mVfeT9brXVVnHssceuZJf3+otf/CIuuuiiuP3225uajuXcOU+OOuqo5r7yGC8g62Y51jwc7z7TJ+dQ3k/Ox/Y+c7zputdeezVms2fPfs68yHHneNP52muvjTlz5qz0LsCJ1iDv6aabbmpqdscddzRzs9vPQTvmbvfV6Zeftz8j119/fTz22GMxNDQ05jwYr9/2Wjme9meqV4DZ7doLFy6M/PncaaedYtasWStuoZ0D7c/skiVL4uKLL24c8th4442bGuXPQt7D6KP0d1LpnBcglkppR4AAAQIECBAgQIAAAQLTWUCAOJ2r694IEOhHAQFiWVUEiGVO1VqNF3x1XiRDg4997GPxxBNPNOHG/PnzY/HixSuCxHe84x1NOJBHZzCUIeBDDz20oqs26Mig5pJLLolvfvObTWCS71PLICgDwQz78p8PO+yweNnLXrbSvWao9/GPf7wJHPPIdnnkeRlUZciQIURngPjAAw80Y7/33nubQGjddddtrpnBSv5vhqDvfve7Y8GCBU1f+fdnnHFGEzSOPnLcaZDnZSD3lre8pWkyluNk7rMNEDN0yfvJcXfeZ15v9Jjz7/Ja5557brS/bNKjvZ8c77bbbtsEX+19jjeJvv/978fnPve5phY5huwrA+D853XWWacxGB0g5jW+/vWvN3XNI9ul9+OPP96MbdNNN433vOc9TSg0ep6UBIij76/tv3POZB1zXL2ONjTLMeX8yNCv8x7z/Fe96lXx9re/fUWI2AbLeT9pmPMkj85wbaI1yPYZtmaw3c0s7zHNcivhG2+8sQkt0/4nP/lJM678+Zg3b14Tdm6xxRZNH50/q/kzlXOnc96Ovq/LL7+8+TnsdrS2afPe9743Nttss3ED3gwC82ctf+bbn7XOa7/yla+M/F2Rvz8650COOd+3mmF165D3medmP4ceeuiK3y/tOCfyO6nXfGg/FyCWSmlHgAABAgQIECBAgAABAtNZQIA4navr3ggQ6EcBAWJZVQSIZU7VWpUEiBnanXLKKU0okCsDc3VWriLK0OUb3/hGs5IrVyq+733va0KYzgAx/+V/tt99992boCVXa2Wo8d3vfrcJuzJIyJAmV59lUJUBVa5yzEAj+8o+M0jLIwOq888/P6666qpmdWKuZnzhC1/YfJYh21lnndUEi6MDnbzHDF7yGhletKsN77vvvmalZAZIBx98cDPO8Y4MM3KFY/4wZ6Bz3HHHrQjjxnKczH22AWKOZfPNN29WcWbQlUcGLGeeeWYT5uXqxwxk2uOyyy5rwrtcDZqBXBvU5f1l6JpGhxxySOy5557j3mdb7/vvv38ls6x3ji3rljUeHSDmytRPf/rTTUB75JFHxotf/OLmOhlCZW0y9Mp58Na3vrWp9URXIOZqvww1n/e8561U+5wzWZfvfe97TQiVqyJ7rbRsA8Qcx9577x377bdfc07eY86vCy+8sPlzzpc2VOpcmZpzKH8W0j/neM7j/N+J1uCWW26Jj370o821cz5vvfXWzzEbfU/jrQDMeXHqqac2K/g676tz7qR7XitX+o535ArinDfZPh0yeMxjrOtn4Jf3ktfebrvtmtCvDb7z73Le5u+Q/DnLVcuj50D65WrD/Dz/3FnX0XNtor+TSn9hChBLpbQjQIAAAQIECBAgQIAAgeksIECcztV1bwQI9KOAALGsKgLEMqdqrUoCxNxSMIPCXXfdtdlSs3MrwfyX/BnCZbDVhi2dwdC+++7bhDOd53SGHN0CrQzqPvGJT8SPfvSjlVb5ZaB10kknNSuwugUgGZB95CMfiWeffXbFCsS8VgaSOc4MJtowsgXM1VcXXHBBE3hkn51bVo5Gzh/iDLAyPBq90q2b42Tvsw0QMyTNVV9tEJjjyRD1k5/8ZBPkveENb2hCrDzS5uSTT27uM8/J4LHzSMsMcPLvTzjhhHFXIbYmGc7mSs5cBdd5ZMB23nnnrRQgtveaAW632uTfZwidQVmGwhk4TzRAzC1of/nLXza16gxOc2y58i3vP4Pt0VvvdvthaQPEXMF3zDHHrFT3zqC6M7xrA8RHH310pUCt7X8yNcjA8ctf/nIT1Gbo2vlzklvBZiCXqx0/8IEPNFuQ5jFegJhhcf6spnPOj9G1y/D36quvjte+9rVNmDzWkfU87bTTmmuNXrE41vXbgDd/xtr/mKCz/5tvvrlZnZg/P+1qxl6/K1qDPCcNMjzOY6K/k0p/YQoQS6W0I0CAAAECBAgQIECAAIHpLCBAnM7VdW8ECPSjgACxrCoCxDKnaq16BYjtv+DP0CBDs9FbiuZA2jBmt912awLGsYKhdtD53sMMJ3Kl2m/91m+tCAU6bypXs+XYcjVdhg25kqkN1jIEa/+u85w24Mnrj34H4lhgbZ/d3ufXeU4GVznmDFa6hZ7dHKd6n2ONqfXufAdj65XblGadRq/Aa20yYMxw5/nPf35Xks6AcqyQqZtZGyrlqtEM8LK2nUe3eTTRAHG8ST/R2ncz7Oy/rV0GcG1w1esak6lBe04GY7mitV1pOt699noH4Xjn9rrvPLfdhjUDwRzP6DCw2/XznAyo812OuYow/8OB0UdnvfM/Nnj1q1/d83dFN/PJ/E4q/YUpQCyV0o4AAQIECBAgQIAAAQIEprOAAHE6V9e9ESDQjwICxLKqCBDLnKq16hUgdm7b2OuibaDVK0DM9+vllpbjhXa33357sxVjvt+tDXDa8KPbaq0c23gBT44pV3tlYJPbKGZQ1nmMN5YMDXMrx9xucvRqrLaPbo6Tvc9eoWa3EKj9u1416tzetVvbXrXLc7qNr3Pb1V5jaN93OJkAMbcVzRp+61vfinvuuadZcdl59Lq/tm2vIK3bXOoVIE6mBjm3crVtrs7L1YcZmG+//fbN/2d4lysqRx8lAWLO8RzPf/zHf6x412dnP53h8+j+c96effbZzbas3d4p2e36WctcLZmfdb7PcnTfucVtbjXbrp7tNd/Gq0NuY9rrGO8+u50rQOwl6nMCBAgQIECAAAECBAgQmAkCAsSZUGX3SIBAPwkIEMuqIUAsc6rWqjRAzH+Rn6uxxtviM9+plu+36xUKtEHLeKFdt+BgMqFPQmWokVsn5tan66+/fixatKh5F2MeGbTk9qtjjSWDxtwCNa+dW4nmysbOLUXbQnRznOx9TiVAzJWH7Xvnuk2SDIXe9a53rXh35Og2vWqX7ccLEHN+jF59OPoauUo1V7JONEDsDNvyPvN9ge21lixZEj/+8Y+b+Vmy+nQyc6k0QJxoDTIEze1Zv/3tb0duj9oeeW+ve93rYo899ljp565XgJgBYG61m1v55lx90YtetCKIvOuuu5r3hI4VrOUWqLnVbIZzufVwBn2d26q2P08ZFrbbiubWqp3/ocF4AeJo917zbbwAcSK/k0p/YQoQS6W0I0CAAAECBAgQIECAAIHpLCBAnM7VdW8ECPSjgACxrCoCxDKnaq1KA8SJbAvaKxQoWZnXhiQZxrTvtBvvfXEJ0i1s6HwPYYYhubVi56quXmFdrnbLVVN5znve857ILUK7HZNdgdjtPnuNabwViBNdcTX6XnrVLtuPFyD22gq283oTDRDb995lAJzvLewMSnuFe6Pvc1UGiFOpQYbcGWjnAyO3A80AO0OtDF3b8H68ALF9D+Pjjz8eb3/722OXXXZZKQAc776zHrnSNq+f/zFABoHd/oOBqaxAbH9O2u1xe823yawEncovRwHiVPScS4AAAQIECBAgQIAAAQLTRUCAOF0q6T4IEBgUAQFiWaUEiGVO1Vr1ChCffPLJZkVSrlpq31vW6+K9QoHJvhvwxhtvbN6z1vlexM6xdAsbum2F2nnOeGFdrsbKlVYPPvjgmKux2r7W9DsQr7nmmmbV2Vjvh+xVs/bzzncgtttMjj63m1lb0wULFqwIfHtdcyIB4uLFi+P0009vtpE9/PDDY6eddlqp+9oB4i9+8Yum9u0qu3xHYa9rTLQGaZ0/X7lSMMPQ0e+tzO1Hc77nNr6d760cL0Bsf0Zy1WGuxMzxdx5jBYg5lq997WvNatuNNtpozJW22deafgfiZH4n9ZqL7ecCxFIp7QgQIECAAAECBAgQIEBgQgLtm3SGJnTWSOM8t/S84YjhofLmY41GgDiJOjmFAAECUxAQIJbhCRDLnKq16hUg5oXOPffcuPrqq2PLLbeM4447LjIk6jyWLl0audKv3U6yV4DYuSowV1btuuuuz+kv3wv3ox/9KF7zmtfEW97ylubzztVVuQItt8HsPDLkzLAz35PXbmPZhh25dWf7LsX2nAxNLrroouZ9eqNXzuU9tWPIrTLzXXCjw5jOa3dznOx9TmYF4t133x0nn3xyU4cMevNdjaOPDF4ypBodVI1ud/nll8cFF1zQbHOajrl1beeRXl/84hdXMssVbyeddFLcd999zSrP3P5y9NaXOS/y77IWeUwkQOxs2y1AzHcI5ja1E93CdLvttoujjz56pZV2nfPiJS95SVP7NOsVIE60Bp2haLdwfqzrjRcgtnMnf1ZHB4idc3r0KsnWL392covbV77ylWP+jhnr+tdee+2KELvbvGmvkT9H733ve2OzzTbrud3xWAYT/Z1U+gtTgFgqpR0BAgQIECBAgAABAgQIrDKBCQaGTbjY7ZwphJYCxFVWXR0TIECgq4AAsWxiCBDLnKq1KgkQM5g79dRTm3cI7rDDDk1A1YZpjz32WJxzzjmR4UBumbjzzjv3DAVy8N/97nebYDLDyEMPPbQJAzNcyvfB5Sqob37zm7Heeus1K68WLlzY3G8GO+eff35cddVVseGGGzbBT4Zcedx7771x1llnNSslc2xtgJjvcvvwhz/cvNNtt912ize/+c1NGJSB1KWXXhpXXHFF029ngNi5GitXnmXY0e29h51FGMtxMvc5mQCx0yZXs3WaZiiUfaZ3rlDsFYZmTTOMTNPOenf2k36jQ9cMHi+88MJmu9dDDjkkdt999+bPObZbb721qU+upjv22GMbz4kEiNlHbiWb299m8JT3kH3kmHKb2S984QvN/Oys/Xg/JO1KvAwcDzjggNhrr71WjPW6665r5nRe87DDDlux2rFXgDiZGrTjGD2f876+853vNJ65IvA3f/M3m/d35tEGeGmbczNr2h7tZ/lOyP333795h2K2y7FnKHzDDTc099UZILYrbfN/xwp/Oy3HChDTP1dt3nHHHc/5PZF/l6sp852jaf2mN72p+Xnv9R8bjGU+0d9Jpb8wBYilUtoRIECAAAECBAgQIECAwJgCEwkAR3cykdBvIm0nWC4B4gTBNCdAgMAUBQSIZYACxDKnaq1KAsS8WAYPn/3sZ5t/4Z+hS642zCAiw6b833xnWoZWGQj2CgWyv1wNdckllzRBYZ7fbuGYq+QyRMwg6J3vfGdsv/32K91rrrDL97TlVpZ5tO/By/PynDw3A8I2QMw2X//61+PLX/5yc50MLTLEytVf+ecMZzI46dz685577mlWMua9ZV+d79rrHMwGG2zQvIsvg86xHCdzn5MJEHNcaXP22Wc3Kzdbmxx/3mvWZCzTbpPppz/9aXNP6ZpOeY/Zf/pmqProo482K1IzDGzD5LzXDLwy+Err/PtcbZjnZD85bw488MDI99+NFx6NFVDldrSnnXZaExTmkfeW23/mtTJcy/Hln3OV7DbbbDPuz0gb3HXOmc6x5sm5ijND8fY9gL0CxMnUoLNmaZKrPfN6bc3yz/lz1blla7uyNT3y87yHXMmbPytZgwzZczvVdr7PmTOnqUG2zTpmmN658vLzn/98XHnllU1N2ut3w9t7771jzz337LqFads+V2HmStAMCtvfEzmmrNno3xN5Tq/fFeOZT+R3UukvTAFiqZR2BAgQIECAAAECBAgQINBVYCKhXmfQOJXQsbQUE7iGALEUVTsCBAjUERAgljkKEMucqrUqDRDzghkKZOiXAVW7HWWuDtxnn32agCNXOpWEAu3gM1DId+d96UtfalYOZtCQYUiGkbkqLFdldTva1YO5UqwNDvOcPfbYo9l2ND/vDBDb61x88cXN6qg8cvVarrbK8eeqqQxP2tVcbYCV/Yx3ZJCW26JmkDie40Tvc7IBYo41V67lKr3LLrus2U60DfJ6mXa7z7vuuqvZqvTnP/9502/eZ9Y6VwBmSPT85z9/pQAx++h2rxn0LVq0qFl1lu+vbI+JrEBsz2nnYBplKJbh7i677BIZbuUKxwyWDz744GaV23hH57sAM9DM4DMDuZyDGUbm+Tmf2vAw+yoJECdTg241G8usvacc62c+85mmxvlzl6txMxTsvH7eY4bjeeRK3YMOOqj52cifkZz/7arGdu72+qWSKxrzZ2a8LVTbn/9c3Xv99dc3IXz+bHX7PVHyu6KXeenvpF731n4uQCyV0o4AAQIECBAgQIAAAQIEOgXGyuaeXRrx0zsivnxNxPdvjviX90dsPLLB0LivNnzo8Yirb4o4+xsRB+0a8Y69l1+ty4WWLYu4/IaIUy+O+Ob1EQ8+FrHjNhFv2zPi6P0jFm4w9rljVVGAaH4TIEBg9QoIEMu8BYhlTlp1EciVVSeeeGKzeqszQIRFYLRAZ4B4xBFHACLQCAgQTQS/HSvDAAAgAElEQVQCBAgQIECAAAECBAgQmKpAhob/8cuI874dcf4VET+5faTHfXeJOO0Pxw4QMzT82nUR534r4hvXRzz21Mh5ec6hr1s+qlErHPNa//75iH/8zEj7XV8Wsc5aET+7M+K2eyN+/eURJ/5OxK9t0XF+vjOxxyFA7CXkcwIECNQVECCWeQoQy5xmbKvcvvHBBx9c8e7DTohceZersnJ11fvf//5mm1UHgW4CAkTzopuAANG8IECAAAECBAgQIECAAIGpCuSqweM+ONLLK7aK+PXtIr54dcT2W40dID7w6Mg5X70uYr0FEW/cNeLRJyIuubZLgNgRAF7304gj/yFisw0jPvi+iF1eEjE0FPHE0xH/el7E/zwr4nfeGvFXR0fMn1t+ZwLEcistCRAgUENAgFimKEAsc5qRrXKrx/POOy/yhym3qdx9991XbDGZW5OeeeaZzTarr3vd65rtGh0ExhIQIJob3QQEiOYFAQIECBAgQIAAAQIECExKoGNr0c9fMbIC8T/vEfFrL4y4+c6IY/5xJOQbawVirj78h7Mi9t4x4rU7RKy/dsT/+kzE339y7ABxeDjin86O+LtPjqwyPGb/lUd+5wMRx38o4qHHIs74k45ViAU3KEAsQNKEAAECFQUEiGWYAsQypxnbKt+/lu/fe+KJJyLfE5fvwMv31uU/5/v3tt122zjqqKNiwYIFM9bIjfcWECD2NpqJLQSIM7Hq7pkAAQIECBAgQIAAAQKrViC3MB0zQBzr5YnRO0B85ImI3/63iB/eEvHJP4vYftHy+1je55JnIv7yjJEtTi/4u4h9dl758/HuWoC4aueE3gkQIDBaQIBYNicEiGVOM7rV008/HZdddllcd9118eijj8bQ0FAsXLgwXvva18Yuu+zSBIsOAuMJCBDNj24CAkTzggABAgQIECBAgAABAgRqC4wbII5zsV4rEO96IOLY5Vulnv6HES/Y+LmdffCzEX995sqrGMfJLFd0IECsPQv0R4AAgfEFBIhlM0SAWOakFQECBAhUFhAgVgbVHQECBAgQIECAAAECBGaSQCZzeXS8ozD/cVUFiGP120nevo/xL46M+NPDyoshQCy30pIAAQI1BASIZYoCxDInrQgQIECgsoAAsTKo7ggQIECAAAECBAgQIDDTBLqEiEUBYpdlgb1WIAoQZ9rkcr8ECExnAQFiWXUFiGVOWhEgQIBAZQEBYmVQ3REgQIAAAQIECBAgQICAFYjmAAECBAj0FBAg9iRqGggQy5y0IkCAAIHKAgLEyqC6I0CAAAECBAgQIECAAIH+CxALXoJoC1MTlwABAqtXQIBY5i1ALHPSigABAgQqCwgQK4PqjgABAgQIECBAgAABAgRWf4DYERB6B6IJSIAAgcEQECCW1UmAWOakFQECBAhUFhAgVgbVHQECBAgQIECAAAECBAjUDxDTdCjirgcijv1gxDPPRpz+RxFbbvpc7A9+NuKvz4w47Q8jDn3d8s+tQDQrCRAg0HcCAsSykggQy5y0IkCAAIHKAgLEyqC6I0CAAAECBAgQIECAAIFVFiA+8kTEb/9bxA9vifjkn0Vsv2hl7CXPRPzlGRH//vmIC/4uYp+dBYimIwECBPpVQIBYVhkBYpmTVgQIECBQWUCAWBlUdwQIECBAgAABAgQIECBQP0AcGkEdHo74p7Mj/u6TEf/3tyPefUDE0PLP8vM77o849p8jljwb8bE/itjq+eXF8A7EcistCRAgUENAgFimKEAsc9KKAAECBCoLCBArg+qOAAECBAgQIECAAAECBFZZgJi01/004sh/iNhgnYh/eX/E7tuNhIhPPB3xr+dF/M+zIv7onRF/fkTEnNnlxRAglltpSYAAgRoCAsQyRQFimZNWBAgQIFBZQIBYGVR3BAgQIECAAAECBAgQILBKA8RchXjmVyL+9NSIx56K2PVlEeusFfGzOyNuuzfigP8U8a8fiNhi4fJCFLz/MFsKEE1cAgQIrF4BAWKZtwCxzEkrAgQIEKgsIECsDKo7AgQIECBAgAABAgQIEFilAWLyLlsWcfkNEadeHPHN6yMefCxix20i3rZnxNH7RyzcYOJFECBO3MwZBAgQmIqAALFMT4BY5qQVAQIECFQWECBWBtUdAQIECBAgQIAAAQIEZqpA4Uq/5/D0Oq/9fDhieCii45WHPaV7dd3ZgQCxJ6cGBAgQqCogQCzjFCCWOWlFgAABApUFBIiVQXVHgAABAgQIECBAgAABAnUFJpICTuHKAsQp4DmVAAECkxAQIJahCRDLnLQiQIAAgcoCAsTKoLojQIAAAQIECBAgQIDATBcYHfjlP+cxztLB6hnhJDoUIM70iev+CRBY3QICxDJxAWKZk1YECBAgUFlAgFgZVHcECBAgQIAAAQIECBAgsHoFJrG1abcBChBXb9lcjQABAgLEsjkgQCxz0ooAAQIEKgsIECuD6o4AAQIECBAgQIAAAQIEBlJAgDiQZTNoAgQGWECAWFY8AWKZk1YECBAgUFlAgFgZVHcECBAgQIAAAQIECBAgMJACAsSBLJtBEyAwwAICxLLiCRDLnLQiQIAAgcoCAsTKoLojQIAAAQIECBAgQIAAgYEUECAOZNkMmgCBARYQIJYVT4BY5qQVAQIECFQWECBWBtUdAQIECBAgQIAAAQIECAykgABxIMtm0AQIDLCAALGseALEMietCBAgQKCygACxMqjuCBAgQIAAAQIECBAgQGAgBQSIA1k2gyZAYIAFBIhlxRMgljlpRYAAAQKVBQSIlUF1R4AAAQIECBAgQIAAAQIDKSBAHMiyGTQBAgMsIEAsK54AscxJKwIECBCoLCBArAyqOwIECBAgQIAAAQIECBAYSAEB4kCWzaAJEBhgAQFiWfEEiGVOWhEgQIBAZQEBYmVQ3REgQIAAAQIECBAgQIDAQAoIEAeybAZNgMAACwgQy4onQCxz0ooAAQIEKgsIECuD6o4AAQIECBAgQIAAAQIEBlJAgDiQZTNoAgQGWECAWFY8AWKZk1YECBAgUFlAgFgZVHcECBAgQIAAAQIECBAgMJACAsSBLJtBEyAwwAICxLLiCRDLnLQiQIAAgcoCAsTKoLojQIAAAQIECBAgQIAAgYETGJq3Way9390DN24DJkCAwCALCBDLqidALHPSigABAgQqCwgQK4PqjgABAgQIECBAgAABAgQGTmDOFsfE/B0/PnDjNmACBAgMsoAAsax6AsQyJ60IECBAoLKAALEyqO4IECBAgAABAgQIECBAYKAEhtbaItbe6wcRczccqHEbLAECBAZdQIBYVkEBYpmTVgQIECBQWUCAWBlUdwQIECBAgAABAgQIECAwGAJzN4nZG+4e8195agzNf/5gjNkoCRAgMI0EBIhlxRQgljlpRYAAAQKVBdoA8dprr63cs+4IECBAgMCaE/BFdM3ZuzIBAgQI1BfwXKtvqkcCBAgQWPMCnm9lNRAgljlpRYAAAQKVBQSIlUF1R4AAAQJ9IeCLaF+UwSAIECBAoJKA51olSN0QIECAQF8JeL6VlUOAWOakFQECBAhUFmgDxJt/6yWVe9YdAQIECBAgQIBAPwlsNH+92HXTl8T/2eP4eP7a3vPVT7UxFgK9BPwL1l5CPidAgACBQRTwfCurmgCxzEkrAgQIEKgsIECsDKo7AgQIECBAgECfC2y+9kZxxVv/MTacv26fj9TwCBBoBfwLVnOBAAECBKajgOdbWVUFiGVOWhEgQIBAZQEBYmVQ3REgQIAAAQIEBkDgXdvuFSft9f4BGKkhEiCQAv4Fq3lAgAABAtNRwPOtrKoCxDInrQgQIECgsoAAsTKo7ggQIECAAAECAyCwcK0N4qeHf2QARmqIBAgIEM0BAgQIEJiuAgLEssoKEMuctCJAgACBygICxMqguiNAgAABAgQIDIjAw8d+ekBGapgECPgXrOYAAQIECExHAc+3sqoKEMuctCJAgACBygICxMqguiNAgAABAgQIDIiAAHFACmWYBGxhag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Dg/7N3H2CWVWW+uFd17oYOQBMEFElGENABVBAFCRIdA4iCSEbGce7cO96ZcdR7Z/6T7jjZGVSiYAARMIAgBtCRpMhIEMGABAkiWXJ3013/59vduzldVFjVrKpap857nhnp7lrn22u/3+5ezzm/Z+09SQUEiHmNFSDmORlFgAABAoUFBIiFQZUjQIAAAQIECHSJgACxSxplmgQEiK4BAgQIEJikAgLEvMYKEPOcjCJAgACBwgICxMKgyhEgQIAAAQIEukRAgNgljTJNAgJE1wABAgQITFIBAWJeYwWIeU5GESBAgEBhAQFiYVDlCBAgQIAAAQJdIiBA7JJGmSYBAaJrgAABAgQmqYAAMa+xAsQ8J6MIECBAoLCAALEwqHIECBAgQIAAgS4RECB2SaNMk4AA0TVAgAABApNUQICY11gBYp6TUQQIECBQWECAWBhUOQIECBAgQIBAlwgIELukUaZJQIDoGiBAgACBSSogQMxrrAAxz8koAgQIECgsIEAsDKocAQIECBAgQKBLBASIXdIo0yQgQHQNECBAgMAkFRAg5jVWgJjnZBQBAgQIFBYQIBYGVY4AAQIECBAg0CUCAsQuaZRpEhAgugYIECBAYJIKCBDzGitAzHMyigABAgQKCwgQC4MqR4AAAQIECBDoEgEBYpc0yjQJCBBdAwQIECAwSQUEiHmNFSDmORlFgAABAoUFBIiFQZUjQIAAAQIECHSJgACxSxplmgQEiK4BAgQIEJikAgLEvMYKEPOcjCJAgACBwgICxMKgyhEgQIAAAQIEukBg3Vnz0y/f8+kumKkpEiAQAr5gdR0QIECAwGQUsL7ldVWAmOdkFAECBAgUFhAgFgZVjgABAgQIECDQBQLv3mKX9Kldju+CmZoiAQICRNcAAQIECExWAQFiXmcFiHlORhEgQIBAYQEBYmFQ5QgQIECAAAEClQtsOGftdOXbP54WzFij8pmaHgECrYAvWF0LBAgQIDAZBaxveV0VIOY5GUWAAAEChQUEiIVBlSNAgAABAgQIVCqw9sy5afv1tkif2PnYtP7sBZXO0rQIEBhMwBesrgsCBAgQmIwC1re8rgoQ85yMIkCAAIHCAm2AeM011xSurBwBAgQIEJg4AR9EJ87ekQkQIECgvIB1rbypigQIECAw8QLWt7we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nVQNx0AACAASURBVK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m2AOP/t/1W4snIECBAgQIAAAQIExl5g3uyUXrnR1PQ/95mZ1lmzb+wP6AgEJkDAF6wTgO6QBAgQIDDmAta3PGIBYp6TUQQIECBQWECAWBhUOQIECBAgQIAAgQkRWDi3L5189JwUgaIXgckm4AvWydZR50OAAAECIWB9y7sOBIh5TkYRIECAQGEBAWJhUOUIECBAgAABAgQmTGDPraelP9t/5oQd34EJjJWAL1jHSlZdAgQIEJhIAetbnr4AMc/JKAIECBAoLCBALAyqHAECBAgQIECAwIQJrLVGXzr3f8yZsOM7MIGxEvAF61jJqkuAAAECEylgfcvTFyDmORlFgAABAoUFBIiFQZUjQIAAAQIECBCYUIFL/mKNCT2+gxMYCwFfsI6FqpoECBAgMNEC1re8DggQ85yMIkCAAIHCAgLEwqDKESBAgAABAgQITKiAAHFC+R18jAR8wTpGsMoSIECAwIQKWN/y+AWIeU5GESBAgEBhAQFiYVDlCBAgQIAAAQIEJlRAgDih/A4+RgK+YB0jWGUJECBAYEIFrG95/ALEPCejCBAgQKCwgACxMKhyBAgQIECAAAECEyogQJxQfgcfIwFfsI4RrLIECBAgMKEC1rc8fgFinpNRBAgQIFBYQIBYGFQ5AgQIECBAgACBCRUQIE4ov4OPkYAvWMcIVlkCBAgQmFAB61sevwAxz8koAgQIECgsIEAsDKocAQIECBAgQIDAhAoIECeU38HHSMAXrGMEqywBAgQITKiA9S2PX4CY52QUAQIECBQWECAWBlWOAAECBAgQIEBgQgUEiBPK7+BjJOAL1jGCVZYAAQIEJlTA+pbHL0DMczKKAAECBAoLCBALgypHgAABAgQIECAwoQICxAnld/AxEvAF6xjBKkuAAAECEypgfcvjFyDmORlFgAABAoUFBIiFQZUjQIAAAQIECBCYUAEB4oTyO/gYCfiCdYxglSVAgACBCRWwvuXxCxDznIwiQIAAgcICAsTCoMoRIECAAAECBAiMSqC/f8Xwvmff1vHLUdWKwQLEUZN5QxcI+IK1C5pkigQIECAwagHrWx6ZADHPySgCBAgQKCwgQCwMqhwBAgQIECBAoAcEIvSLkK+/b/l/c1/t+1Jff+qPd64ID/s6isQfNb9d+Yvc6svHCRBH52V0dwj4grU7+mSWBAgQIDA6AetbnpcAMc/JKAIECBAoLCBALAyqHAECBAgQIECgBwSaIHA0yeEAk+z3948+pBQg9sAF2IOn6AvWHmy6UyZAgEAPCFjf8posQMxzMooAAQIECgsIEAuDKkeAAAECBAgQmOQCq7kxcKXKaN/f3OJ0FDsdBYiT/ALs0dPzBWuPNt5pEyBAYJILWN/yGixAzHMyigABAgQKCwgQC4MqR4AAAQIECBCY5AKduwf/ZJ+ZaZ9tp2Wf8UXXLUn/fNHileN/b7Op6X1vmJE2W29KmjU9pWX9KT38RH/67k3PpNO/vzg91Q4dReooQMxuh4FdJOAL1i5qlqkSIECAQLaA9S2PSoCY52QUAQIECBQWECAWBlWOAAECBAgQIDDZBToSxA/uNSPtufX0Yc94Sl9KM6entOSZlD572eJ01lVLmvH7bzctHb3rzLTmrOWPO1y0JKWpU1KaPnX57//71qXpL7/8dBMixhMTYxtizl1TBYiT/QLszfPzBWtv9t1ZEyBAYLILWN/yOixAzHMyigABAgQKCwgQC4MqR4AAAQIECBCY7AKj2A0YFB9568y06yunpbse7E8fPeepdNdD/enlG05JH/n9WekFC/rS/Y/1p09cvChd+culafaMlP50v1lp55dObXYjfuVHS9KnL1m+DTH3sALEyX4B9ub5+YK1N/vurAkQIDDZBaxveR0WIOY5GUWAAAEChQUEiIVBlSNAgAABAgQITHKBCPLilbMbMILCj71tVlpnbt8qYeDhu8xIB79uelq6LKVTvrs4feWa5bsS4xUh4v87eHbaauMp6c6O0FGAOMkvLKc3rIAvWF0gBAgQIDAZBaxveV0VIOY5GUWAAAEChQUEiIVBlSNAgAABAgQI9IBA3MW0efUNHyT+8Vtmpn23m5buf7Q//fVXnk4337OsedtHf39m2vUV09LdD/envzh7+a7EzlcbMC5+JqV/u3hRuvSnz9iB2APXlVMcWsAXrK4OAgQIEJiMAta3vK4KEPOcjCJAgACBwgICxMKgyhEgQIAAAQIEeligCRZXhIqbLOxL/987Z6eN1u5L3/3pM+lvv7poZdr4j++ZlV794qnpjgeWpSNPemq5WMezFffYalr6o7fMbJ6H+MWrlqTTv7+4CRDjNdLOR7cw7eELcBKfui9YJ3FznRoBAgR6WMD6ltd8AWKek1EECBAgUFhAgFgYVDkCBAgQIECAQA8LdGSA6ehdZ6QDd5yeHnuqP/3bNxaly36xdGX499cHzkqv33LqKjsQO29ROliAOCBjHFJZgNjDF+AkPnVfsE7i5jo1AgQI9LCA9S2v+QLEPCejCBAgQKCwgACxMKhyBAgQIECAAIEeFWhva9rXl9LGa/el//v2WWmz9aakH9yyNH3kS093bjBMx715RnrH9tPTkqXPfQZi8B31puXhY7zaHYgCxB69sJx2I+ALVhcCAQIECExGAetbXlcFiHlORhEgQIBAYQEBYmFQ5QgQIECAAAECvSrQsYXw3a+fng7beUZauiylky5dlM7/8TOrBIjbbjI1ffiAmWnh3L50/2P96RMXL0pX/nJpmj1jeXi416umpzkzUhMwdgaIObR2IOYoGdNtAr5g7baOmS8BAgQI5AhY33KUUhIg5jkZRYAAAQKFBQSIhUGVI0CAAAECBAj0oEDzfML+lGL3YYSA/3zI7PTSF0xJN9y5LP3Pzy1/xmFze9P4xYqHGB75xuW7DGdMS2lZf0qLlqQ0ZUpKM6el9MSi1Px5vFbZgegZiD14dTnlEPAFq+uAAAECBCajgPUtr6sCxDwnowgQIECgsIAAsTCocgQIECBAgACBHhTofH7hAa+elo7dbWaaOiWlz16+OJ115ZLlIv0p9fetzA+bP9p7m2np7dtPT5ssnNKMf2pxSjf8emn679uWpiPeOCPe0uxO/PaNzzS/XpE9DitsB2IPXoA9cMq+YO2BJjtFAgQI9KCA9S2v6QLEPCejCBAgQKCwgACxMKhyBAgQIECAAIEeE+h89mGc+r++d3Z61QunpFvvW5b+6stPp7seavYnrryFaU4Q+MG9ZqQDXj09Pfh4f/rbrz6dfnLnMgFij11XTndVAV+wuiIIECBAYDIKWN/yuipAzHMyigABAgQKCwgQC4MqR4AAAQIECBDoYYHdXjkt/dFeM5vbmJ7zwyXplO8uXh4eduwe7Lzd6WBU8d5/PXR22nKDAbdAtQOxh68sp+4LVtcAAQIECExGAetbXlcFiHlORhEgQIBAYQEBYmFQ5QgQIECAAAECPSQwMAz824NmpdduMTX99nf96a+/8nS6+Z5lzc7DuPdo5+1Hh9uF+Gf7z0y7bzUtLX4mNQHkV65ZfgvU5hmKGfcwdQvTHroAe+hUfcHaQ812qgQIEOghAetbXrMFiHlORhEgQIBAYQEBYmFQ5QgQIECAAAECPSTQGQTu/JKp6Y/3npnmz+lLF177TPq3ixcNGvwNFQTG7sV3bD89veQFU5qg8IpfLE3/99ynRxUexmABYg9dgD10qr5g7aFmO1UCBAj0kID1La/ZAsQ8J6MIECBAoLCAALEwqHIECBAgQIAAgR4S6AwQP/LWmWnXV05LjzzRnz7+9UXp6l8tXbH7sD/1DbH/8D2vn54O3HFGWmNmSlOnLIdbuiyly3/+TPrHCxelpxYv33kYr5zdhzFOgNhDF2APnaovWHuo2U6VAAECPSRgfctrtgAxz8koAgQIECgsIEAsDKocAQIECBAgQKBHBDrDw203mZo+fMDMtHBuX/rBLUvTR760fOfgYK/O9x2+y4x08Oumpyl9KT3+dEq/vHdpuuDHS9Llv1j67FuHu9/pIAcQIPbIBdhjp+kL1h5ruNMlQIBAjwhY3/IaLUDMczKKAAECBAoLCBALgypHgAABAgQIECAwrEDuswxHmRuuPKYA0QU4GQV8wToZu+qcCBAgQMD6lncNCBDznIwiQIAAgcICAsTCoMoRIECAAAECBHpIYLiQb9if9Q9/S9LmtqV9zf+N+iVAHDWZN3SBgC9Yu6BJpkiAAAECoxawvuWRCRDznIwiQIAAgcICAsTCoMoRIECAAAECBHpIoHk84YBnFDbZX39K/cMEgM0uxGffuvLX8ZzD1d152LILEHvoAuyhU/UFaw8126kSIECghwSsb3nNFiDmORlFgAABAoUFBIiFQZUjQIAAAQIECBCYUAEB4oTyO/gYCfiCdYxglSVAgACBCRWwvuXxCxDznIwiQIAAgcICAsTCoMoRIECAAAECBAhMqIAAcUL5HXyMBHzBOkawyhIgQIDAhApY3/L4BYh5TkYRIECAQGEBAWJhUOUIECBAgAABAgQmVECAOKH8Dj5GAr5gHSNYZQkQIEBgQgWsb3n8AsQ8J6MIECBAoLCAALEwqHIECBAgQIAAAQITKiBAnFB+Bx8jAV+wjhGssgQIECAwoQLWtzx+AWKek1EECBAgUFhAgFgYVDkCBAgQIECAAIEJFRAgTii/g4+RgC9YxwhWWQIECBCYUAHrWx6/ADHPySgCBAgQKCwgQCwMqhwBAgQIECBAgMCECggQJ5TfwcdIwBesYwSrLAECBAhMqID1LY9fgJjnZBQBAgQIFBYQIBYGVY4AAQIECBAgQGBCBQSIE8rv4GMk4AvWMYJVlgABAgQmVMD6lscvQMxzMooAAQIECgsIEAuDKkeAAAECBAgQIDChAgLECeV38DES8AXrGMEqS4AAAQITKmB9y+MXIOY5GUWAAAEChQUEiIVBlSNAgAABAgQIEJhQAQHihPI7+BgJ+IJ1jGCVJUCAAIEJFbC+5fELEPOcjCJAgACBwgICxMKgyhEgQIAAAQIECEyogABxQvkdfIwEfME6RrDKEiBAgMCECljf8vgFiHlORhEgQIBAYQEBYmFQ5QgQIECAAAECBCZUQIA4ofwOPkYCvmAdI1hlCRAgQGBCBaxvefwCxDwnowgQIECgsIAAsTCocgQIECBAgAABAhMmsNYafenc/zFnwo7vwATGSsAXrGMlqy4BAgQITKSA9S1PX4CY52QUAQIECBQWECAWBlWOAAECBAgQIEBgwgT23Hpa+rP9Z07Y8R2YwFgJ+IJ1rGTVJUCAAIGJFLC+5ekLEPOcjCJAgACBwgICxMKgyhEgQIAAAQIECEyIwMK5femUY+akubMm5PAOSmBMBXzBOqa8ihMgQIDABAlY3/LgBYh5TkYRIECAQGEBAWJhUOUIECBAgAABAgTGVWDe7JResdHU9Cf7zExrr9k3rsd2MALjJeAL1vGSdhwCBAgQGE8B61uetgAxz8koAgQIECgs0AaI11xzTeHKyhEgQIAAgYkT8EF04uwdmQABAgTKC1jXypuqSIAAAQITL2B9y+uBADHPySgCBAgQKCwgQCwMqhwBAgQIVCHgg2gVbTAJAgQIECgkYF0rBKkMAQIECFQlYH3La4cAMc/JKAIECBAoLNAGiF9ca1rhysoRIECAAAECBAiEwJR589PsV2yd1vvjP09T11kIhQABAqMW8AXrqMm8gQABAgS6QMD6ltckAWKek1EECBAgUFhAgFgYVDkCBAgQIECAwBAC0xaum1500hfSlLnzGBEgQGBUAr5gHRWXwQQIECDQJQLWt7xGCRDznIwiQIAAgcICAsTCoMoRIECAAAECBIYRmLvHPmn9P/0/jAgQIDAqAV+wjorLYAIECBDoEgHrW16jBIh5TkYRIECAQGEBAWJhUOUIECBAgAABAsMITF2wdtr0nIsYESBAYFQCvmAdFZfBBAgQINAlAta3vEYJEPOcjCJAgACBwgICxMKgyhEgQIAAAQIERhDY4ts/YESAAIFRCfiCdVRcBhMgQIBAlwhY3/IaJUDMczKKgXAQBgAAIABJREFUAAECBAoLCBALgypHgAABAgQIEBAgugYIECgs4AvWwqDKESBAgEAVAta3vDYIEPOcjCJAgACBwgICxMKgyhEgQIAAAQIEBIiuAQIECgv4grUwqHIECBAgUIWA9S2vDQLEPCejCBAgQKCwgACxMKhyBAgQIECAAAEBomuAAIHCAr5gLQyqHAECBAhUIWB9y2uDADHPySgCBAgQKCwgQCwMqhwBAgQIECBAQIDoGiBAoLCAL1gLgypHgAABAlUIWN/y2iBAzHMyigABAgQKCwgQC4MqR4AAAQIECBAQILoGCBAoLOAL1sKgyhEgQIBAFQLWt7w2CBDznIwiQIAAgcICAsTCoMoRIECAAAECBASIrgECBAoL+IK1MKhyBAgQIFCFgPUtrw0CxDwnowgQIECgsIAAsTCocgQIECBAgAABAaJrgACBwgK+YC0MqhwBAgQIVCFgfctrgwAxz8koAgQIECgsIEAsDKocAQIECBAgQECA6BogQKCwgC9YC4MqR4AAAQJVCFjf8togQMxzMooAAQIECgsIEAuDKkeAAAECBAhMPoH+/pT6Ukr9zf8s//Xy/1mt1xbf/sFqvc+bCBDoXQFfsPZu7505AQIEJrOA9S2vuwLEPCejCBAgQKCwgACxMKhyBAgQIECAQOUC/avOr+O38cvl2eCKcLC/P+LC1Nf+vvOdK0LF5j+D/XwYBQFi5ZeI6RGoUMAXrBU2xZQIECBA4HkLWN/yCAWIeU5GESBAgEBhAQFiYVDlCBAgQIAAgToFVoSBy/PBYXYPLk8E0/J8cPmvh32tGD+akxYgjkbLWAIEQsAXrK4DAgQIEJiMAta3vK4KEPOcjCJAgACBwgICxMKgyhEgQIAAAQIVCvQ3dx4dMQyMmUcg2L5GCg/bce17MscLECu8REyJQOUCvmCtvEGmR4AAAQKrJWB9y2MTIOY5GUWAAAEChQUEiIVBlSNAgAABAgTqEhgk3Ftjpzem+fu9Pc16ycvSlDXXTMueXpTu/49/TI995xspLVvxjMMVYeCsl78yrX3IUWnWVtukKXPmNOe27PHH0hM/vCI9eOon0zMP3D/q8xUgjprMGwj0vIAvWHv+EgBAgACBSSlgfctrqwAxz8koAgQIECgsIEAsDKocAQIECBAgUJdAxy1G+2bPSev/yUfSmju/KaWpU5fPc+nStPSRh9P9n/739Pj3vp36+/tX3uJ0zvavS+v9zw+naeuu1+xM7F+0qNnF2DdzZvP7xbfeku79u4+lxb++vSkVT0zsW/4UxWFfAsSRhPycAIGBAr5gdU0QIECAwGQUsL7ldVWAmOdkFAECBAgUFhAgFgZVjgABAgQIEKhI4Nlbl0Z4+IL/8/dpzmt2aOYX4d8j55+bHr3oa6vOd0XgGOM3/qcT0syXvLzZcfjgGSen3331S83Ydf/wQ2ne3vunvukz0uPfvyTd+zcfbf68M3wcDkGAWNElYioEukTAF6xd0ijTJECAAIFRCVjf8rgEiHlORhEgQIBAYQEBYmFQ5QgQIECAAIGKBJoHHzbzWevgw9Lahx6V+qZPS49f8f3023/869T/1JMD5vrs+Ll77pvW/YP/labMnJke+eqX0gMnfmKVsRt89G/Smru8udm9GLWe/NFVK56f2NceckgHAWJFl4ipEOgSAV+wdkmjTJMAAQIERiVgfcvjEiDmORlFgAABAoUFBIiFQZUjQIAAAQIE6hHo3E34L59KM7d4aVp82y3pN3/14bTk7jufO8+O250uPPaDacHbD05LH/tduu+f/y498YPLVxnfBox9M6anh888PT30+dNW/PzZEHIoCAFiPZeImRDoFgFfsHZLp8yTAAECBEYjYH3L0xIg5jkZRYAAAQKFBQSIhUGVI0CAAAECBOoQaMLAmEpfWnOX3dJ6f/znacrsOenhc89MD576ySHm+Gz4t97/+os0b+8D0jMP3J9++w9/mZ667r+bpxzG/8VzEGdv+5q0/p/9ZZq2cN306DfOT/f9y981NXNuYypArOMSMQsC3STgC9Zu6pa5EiBAgECugPUtT0qAmOdkFAECBAgUFhAgFgZVjgABAgQIEKhE4NkwcJ3Dj0sLDjo0LXvisfTIV89J8978ljR9w41Tmjo19S9elBb96pfpoc+enJ780Q+acDBe8ZzD+fu/PS199JFndyB27FAcKkBMHWOGghAgVnKJmAaBLhLwBWsXNctUCRAgQCBbwPqWRyVAzHMyigABAgQKCwgQC4MqR4AAAQIECNQh0BHktbsJ0zPPLA8Ip0xJ/YsWNfPsmzmz+bNljz+WHjjlk+nRC7/S/Pn8t74zLTz6A6lv2vRBn4EY4eI6R/1BmrLGmqvsQBQg1tF+syAw2QR8wTrZOup8CBAgQCAErG9514EAMc/JKAIECBAoLCBALAyqHAECBAgQIFCHQEeAuOHf/3ua83s7NvNa+shD6eGzzkiPfPns5UHh7x+U1nnfMWnKmnNXPB/xz9OSu+9K0zd6YXrB//37NGPTLZpw8cEzTk6/++qXmves9a73pgUHHpKmzl/Q/L7zFqYr7nE6rIEdiHVcImZBoJsEfMHaTd0yVwIECBDIFbC+5UkJEPOcjCJAgACBwgICxMKgyhEgQIAAAQJ1CDx7B9O00cf/I83ebvu07InHm+cf/u6CL68yx4XH/VFa8PsHpf5nlqQHTj4h/e78c5ufz9/vbct3Ga45Nx5umPoXPd08UzF2LS7fwdif+mbNFiDW0XGzIDCpBXzBOqnb6+QIECDQswLWt7zWCxDznIwiQIAAgcICAsTCoMoRIECAAAEClQg8myC2AeLiO25Lvz763c/Ob8UuxTVeu3Na70/+Ik2dtyA9csF56YH/+KeVz0KMnYtrH3ZMmrn5lqlvxsyVz0x89KKvpXi24pR589PDZ38uPXTGSU3djtxySAc7ECu5REyDQBcJ+IK1i5plqgQIECCQLWB9y6MSIOY5GUWAAAEChQUEiIVBlSNAgAABAgSqEOjv70998bzDlNL6//tjae6e+6Zn7r8v3ft3H0tP33j98qQv/qevL83e9jVp/T/7yzRt4brLdxP+89+uDBCHOpm1Djq0CRZj1+L9n/h4euzSbzW7FJvXiuMO9V4BYhWXiEkQ6CoBX7B2VbtMlgABAgQyBaxveVACxDwnowgQIECgsIAAsTCocgQIECBAgEAdAh3PQFx47AfTgrcfnJY9+US679/+X3r8+5cun+MgOxDj9qb3/+c/jbiVcMO/+ec0Z8ed0pI770j3fOxDacndd7blRjx/AeKIRAYQIDBAwBesLgkCBAgQmIwC1re8rgoQ85yMIkCAAIHCAgLEwqDKESBAgAABApUIrNgNmPrSnO1f1+xCnLpgrfT49y9J9/7NR1eZ48pnIC5ZvPwZiBecl9KyZSlNmTLouaxzxPvTgne+O/VNmZoe+eqX0gMnfqIZ1x/PREzLdz0O9xIgjiTk5wQIDBTwBatrggABAgQmo4D1La+rAsQ8J6MqEVi6dGm65ZZb0vTp09Omm2668tZAlUyvq6fx9NNPp9NOOy3dfvvt6b3vfW/aeuutV/t8Fi1alH75y1+mtdZaK2200UarXccb6xd4Pr0WINbfXzMkQIAAAQIEVlOgYxfiBh/9m7TmLm9O/UsWp0e+8qX04CknNEXn//5BaZ33HZOmrDk3LfrFzemuD30g9T/15MrdiZ1HjiBywdvflWZv85rUN23a8vH/+w9XjI9bl+Y8ATElAeJq9tPbCPSwgC9Ye7j5Tp0AAQKTWMD6ltdcAWKek1GFBb7whS+k66+/ftCqs2bNSi960YvS7rvvnjbZZJNVQsKf/vSn6bOf/WyKMcccc0zaeOONC8+sd8uVDBAvvfTSdPHFFzcB4gc+8IE0b9683oWd5Gf+fHotQJzkF4fTI0CAAAECPSzQxHkrQsQZL3px2uAv/jrN2GyL5hmF/YsWNSFh38yZze/j+Yj3/evfpyd/dNVysRXvW/NNe6R13/8/0pR581Lf9Bkrf/bUT65N9//7x9PiX9++yvgcbgFijpIxBAh0CviC1fVAgAABApNRwPqW11UBYp6TUYUF2gAxdhLOmTNnZfXYYfjEE0+k/vhA3deXXvOa16R3vOMdaerUqc2Ye++9N5188snNe4466qi0YMGCwjMrX+53v/tdOuGEE1IEdEcffXQTjna+fv3rX6dTTjmlCUUjbJs/f375SWRULBkg/uxnP0uf+9znmgD4sMMOa87Na3IKPJ9eCxAn5zXhrAgQIECAAIEVAh27EKctXDetc9QfpDV23KnZcRivZU8+mZ6+8fr00BdOTU/f/NPlb4r3xKuvL83dfe+07gf/d5oya2YzdvEdt6VHv3VhevSirz1L3DE+x12AmKNkDAECnQK+YHU9ECBAgMBkFLC+5XVVgJjnZFRhgTZA3GabbdIhhxyySvUlS5ak733veyl2Ni1btqwJEHfYYYfCMxi/cr0YII6friN1s4AAsZu7Z+4ECBAgQIDAyAL98XDCJgzMei3ftpj/niZr7M+vn9zCNKsPBhEgsIqAL1hdEAQIECAwGQWsb3ldFSDmORlVWGC4ALH5GNzfn84777x09dVXpy233DIdfvjhzXMPu/ElQOzGrpnzeAgIEMdD2TEIECBAgACBCRXIDvk6gsOOnYuDzr2/P/WnvtQ3yvAwatmBOKFXg4MT6EoBX7B2ZdtMmgABAgRGELC+5V0iAsQ8J6MKC4wUIMbhfvKTnzS3wex8jt5wt/uM25/GX/zYvfjggw82IeTcuXNT7HLcc889V7mNZhvqxXGOPfbYFM9WvOyyy9Kjjz7a3C51s802SwcccEBaf/31Bz3zeP+3v/3tdMMNNzS3Jo1wc9NNN0377rtvesELXtC8p53/YAViPvH61re+NWj99773vWnrrbde+bOHH344ffOb30w33XRTc7yY44Ybbpj23nvvtPnmm6/ynMiRWhU7PK+88sqV5xtzf+lLX9oYffnLX0633357Gnj8qBnHDdsf/ehH6bHHHht2Du25v/jFL05HHnnksLcwbW+dGrenjbEPPfRQ+s53vtP0MF4bbbRR4xrn2fnqPMZ+++2Xzj///HTnnXem9pgz45kyKaXVsRvMKPq7//77N3OL53d2GuXMJa7HX/3qV+kb3/hGuueee1Jcr4NdN+05xnHi+oi+vPKVr0xf//rX06233tq8L27h+4Y3vCHtsssuadq0ac18Ymxrts466zTPEN12223TlClTVrKNRc3R9HrgtSlAHOlvq58TIECAAAECk0agudVo36o7DNvbj8ZJNpsUV+xUbMc22xfb14r3xm9Hs6txAKAAcdJcUU6EwLgJ+IJ13KgdiAABAgTGUcD6loctQMxzMqqwQE6AeN1116Uzzzwzrbvuuun4449Pa665ZhoqQIwQ6otf/GITsMWzEyM4jFcEXRHcrLfeeumII45IEazEq3NXYIQxEVrFc/oijGmfwRh/HjsfI5DqfMUcPvOZzzTj4j0RVC1atGhlkHjggQc2wc1dd92VrrjiirR48eIUz4mL4OclL3lJWmONNdJWW23VlLzxxhubOr/4xS+aQO5lL3tZmjFjRtppp53Sxhtv3IyJ98a5Pfnkk03gFPOKgCt+H+f6xje+Me21114rnxM5XKueeuqpJpS95ZZbmmGd5xzHj7Ap5jswQIxgKs75vvvuG3QOcfxdd911ZZA5mlCpDRDDK8Li+++/vznG7NmzV/Yv5vaud72rcW1f7THC85lnnml6EK/O0HJ17MLo7LPPbq6lgUYxp+jPI488MmiAONRc4nxiR227MMW4OKfoYfRysGutDfsixI7rM27nG38H2vfE3LbbbrtmPrFTN67dqPP4448311pcG9GX3XbbbaXZWNQcTa8HXpsCxML/sCpHgAABAgQIdIVAfD5ps8Ts25sWOjMBYiFIZQj0kIAvWHuo2U6VAAECPSRgfctrtgAxz8mowgIjBYgRgETQFSFOhG3xnMQIXIYKEK+55pp0zjnnpLXXXrvZxRahY7wi+Dr99NPTb3/72+Y5ivE8xQhW2gAxgqAIrQ477LBmp1u8YsdazC+OFSHeMccc04RZ8YrxJ510UjMmwpnYARahW4Q7sTsvdoEtXLgwHXfccStDzOdzC9MI00488cQmSHvta1+bYqddhFHxpUOEYxF0ReCV+5zIeK5k7GSM84lALgLL8Ij65557brr55pub8+wMECPgC8PbbrvtOXOI8CjmECFWOMWuyHiNJlRqA8TY+RgBWOe84mfR16g3f/78xjV8O48Rv95ggw2aHaPRw7CJ83vggQdWy+7yyy9PF1xwwaiMOnebDjaXWJDiPBYsWLDKtRbhYbhfe+21zQ7LuHbbW/W2YV8bEu+xxx7Nz+Jai59dcsklzbnG34vYpRjXYvw6akaPv//97zdW73//+9O8efMas7GoOZpeD/xnRIBY+B9W5QgQIECAAAECIwgIEF0iBAiMVsAXrKMVM54AAQIEukHA+pbXJQFinpNRhQWGChAjEIngJwKcn//8502I07kLcKgA8ayzzmpCmDe/+c1NsNf5ancydu5Ma0O92K0V9WNnYOcrbjF58sknN+FchIuveMUrmh9fdNFFTVDYGUa274vg5rTTTmtuMxm7ENtw5PkEiO3xYn7ve9/7nvMcyNh5FjvbYodlBEWxs22oV5zrpz71qcZ3sMAxdkJGOPqb3/xmlQCxDWfjtq6dAVccp/NZlW9605vSPvvs0xx+NKFSZ4D49re/vQkpO18RbkaIGrsfI0CNoKzzGBEAx21o292l7XtXxy5294VB9L/zWG3NoYw6b7c72FzilrFxe9WXv/zl6VWvetUq5xe3bo3ziyA6dtq2AWkb9kXIG72PcLB9dc4zrs0IfDt/Hj2OXsc1efTRR6cXvehFzVvHouZoej3w2hQgFv6HVTkCBAgQIECAwAgCAkSXCAECoxXwBetoxYwnQIAAgW4QsL7ldUmAmOdkVGGBNkAcrmyEhwcddFDz/Lf2NVSA2AYjEZREyBU72YZ7jRTqxQ7Iz372s82OvDaUbIOumEOEjhHsDHy189hxxx2bkC5eIx1rqHNqQ6II9GIH5sDgKWrHjshPfvKTzW0rjzrqqOc8J7BzfnfccUc65ZRTmt2CnUFVO6YzyGt3IEZAGOFshLCxw2/nnXd+zjm3AdKWW27ZuMQuudGESoMdd+BBIlCOZ1TGcyEPPfTQZtfkcMdYXbu2F3EOuUYx19Gc78BzG+r6aK+leIZn9L/zFX35/Oc/3xw3dh/G8w47X23N+G8E4O3fobGo+XzOXYBY+B9W5QgQIECAAAECIwgIEF0iBAiMVsAXrKMVM54AAQIEukHA+pbXJQFinpNRhQXaALF9pl9bvn22X9yKMgKxeOZb52uosK3zGX2xEyuCxAibYsdX3NY0AqfBApYIrzp3aHWOGRi2dN72dCSOztBndQPECAdPOOGE5tl+Q80xfha7HuP2ou95z3tWeUbgwDmOFPQMFuR1/tlI59y5w3OkY3XWygkQB6s33DFW166tGddPmMczInPmmnO+cevRG264obm1aNxSN671zlcca7DdgoMFiPG+9u/QcAHiwGc1Dhcgrm7NnHMf6toRII70t8rPCRAgQIAAAQJlBQSIZT1VI9ALAr5g7YUuO0cCBAj0noD1La/nAsQ8J6MKCwx1C9P2mX9xq8i4bePAXX5DBYgxvQii4hmEP/7xj1PsQGtfESC+5S1vSRHEtEHiSKFevHeoADHeG7cK7bxl5ECeuK3k2972tuaPRzrWUOfU/nnUGCpAjJ8NFyR1zmukoGekADF2dbbP5xvscojnRR588MFp5syZo9qRNxYB4urarY5RWIz0vrgVbjzT85ZbbmkM43awbTi+ePHi5nmWcT0JEAv/Q6McAQIECBAgQIDAKgICRBcEAQKjFfAF62jFjCdAgACBbhCwvuV1SYCY52RUYYHhnoF44YUXNru0One0tYcfLkBsx8TtHR999NHmGYrx/L64dWe84tmIu+22W/PrkUK9GDNUgDjcrsXBmEY61lDnlLOLrjN8i+cubr/99kN2aqSQa6QAsb2tac6lMNKxOmuMRYC4unY//elPm1vXvvCFLyy6A7F9HuOmm27aBOOdt9hdnVuYhp8diDlXojEECBAgQIAAAQKdAgJE1wMBAqMV8AXraMWMJ0CAAIFuELC+5XVJgJjnZFRhgaECxDjMAw88kE488cQmBIznCO6www4rjz5Y2Ba3howdixEcDtwZGH/2wx/+MH3lK19JCxcubJ5rFzu/Rgr1Op8x1z4DsX2u3j333JNGCus6uUY61ng/AzFulfmBD3wgLViwYJWuDhbkdT4L8g1veEPaf//9s66E0gHiN7/5zXTJJZeM+TMQ77rrrnTyySenadOmFXsG4ki3mRUgpvTFtaZlXVcGESBAgAABAgQIPD8BAeLz8/NuAr0o4AvWXuy6cyZAgMDkF7C+5fVYgJjnZFRhgeECxDhUu2MrnoUYt3WMYDBeg4VtETTGswIfe+yx5rmJm2+++SqzHew9bWjz+OOPD/qe9laq8fPDDz985a1UzzvvvCaQjGfkxbFmz569yrEicIvbVXY+u3F1A8ROh7glauwAHHjb1KuvvjrFnNZbb730/ve/f6XTYO2Kc/nUpz7VBLQDg9kYH46f/vSnm5937ja8/PLL0/nnn5/WWmutdOyxx6Z11llnlfIRtob93LlzV94idnUDxMGC2QiHTznllHT33XenAw44IO28887N8Uc6RnsNjcYuehcBYhwrwtL2WO0JD2U03Fw6g9nBnlMZtzX9zGc+4xamhf+NUY4AAQIECBAgQOC5AgJEVwUBAqMV8AXraMWMJ0CAAIFuELC+5XVJgJjnZFRhgZECxIcffjiddNJJ6aGHHlolyBksDIzQ7ktf+lK69tprm2DvkEMOacKueC1ZsiTF7rW4JWoEi0ceeWTzDLo21ItbXW644YZNYNYGY7HT8Iwzzki33Xbbc26jGrsPI2CKUGvrrbdudiLGjr54RYh27rnnNs+5e+c735m222675s/bY0X4dNhhh6UItDpf7TlNmTKlCehiPu2rDTKj9hvf+Ma0xx57NPOP0C6em3f22Wc3geVggeBgLYsw8IILLmiCz3e9611NMBrPhWznfvPNNzdv6wwQ42exI/S+++57jm/srotbzkaQufvuuzf/H6+Rwr3OuXUGbPPnz0+HHnpo2mSTTVb2L0yjt9Gf8Gl7O9IxVtdudYyGm0v06qyzzkrXXXddWn/99ZtAOs4lds7ecMMN6Wtf+1pzPcV15BmIhf+hUY4AAQIECBAgQGAVAQGiC4IAgdEK+IJ1tGLGEyBAgEA3CFjf8rokQMxzMqqwwEgBYhyufQZhZ3A03PMCTz/99BQBXwRi7W64CAMjRIxnzkVwE89VjFdnqDdjxowUQVj7ntipF6HkwPe0BDfeeGMTWEbwFTsCY7dhuwsv/hsBYYRz7e7EqBXnG++LucVuytjZ1j6Psd31FrfPjHoRJEUguNVWWzWHjKDwi1/8YopzifAw5hXnFL+Peq973euakHXg7sTBWhbvi7lff/31zY/jWHG7zgiwZs6c2fw6zn/g8w5jbhGqhlunb2sVoWf4trdFHSnc65xbZ4AYNnFe7a1o2/7FuYXptttuu/KtOcdYHbvoV4SW7SLSaRTziKB38eLFqxiNNJfwO/XUUxvneEUfn3nmmea6mTdvXhMCx687d9AOfAbnwH56BmLhf5SUI0CAAAECBAj0gIAAsQea7BQJFBbwBWthUOUIECBAoAoB61teGwSIeU5GFRbICRA7bxe55557NrvbhgoQY3oRjl155ZXpiiuuaIKuCGQi/IlAb6+99lq5cy3Gdt5WNMKyW2+9tdlFF7vtIiTabLPNmttlxo6xwV6xQzJ2Nt50001NkBih2rrrrtuEghFyRcjU+YqdjmeeeWa64447mj/ed9990y677LJySARMERLGrrl4b+xUfPnLX77y5wOPF3OM0G7vvfdudlbG8XNfrdNll13W3LY0wqwtt9yymdO3vvWtJlwcGCBG7TjP9ufhFMeMHYM77bRTev3rX9/UaV8jBWqdcx14i8/4/aWXXtr0KF5xG9uY28Bb0+YeY3XsBjPadNNNU1yHX//619Ptt98+qgAxzqOdR8y7DbVf/epXNztL49qIHa/77bffyutCgJh7RRtHgAABAgQIECCQIzB1wdpp03MuyhlqDAECBFYK+ILVxUCAAAECk1HA+pbXVQFinpNRk0xgpOcSTrLTrfp0OgPEwYLLmiYfc43nMUaQXftca3Ibai6/93u/1/zoi2tN64bpmiMBAgQIECBAoKsF5u6xT1r/T/9PV5+DyRMgMP4CvmAdf3NHJECAAIGxF7C+5RkLEPOcjJpkAgLEehpaW4AYtzCNHaHxPM2BOzvbHbCxA/S4445LG2ywQT2QXTgTAWIXNs2UCRAgQIAAga4UmLZw3fSik76Qpsyd15XzN2kCBCZOwBesE2fvyAQIECAwdgLWtzxbAWKek1GTTECAWE9DawsQv/e976WLL764eU7lHnvs0TwbMl5xC9K49W6EiPF8ykMOOSTruZP1SNc3EwFifT0xIwIECBAgQGByCUyZNz/NevlWaf3/9Rdp6trrTK6TczYECIyLgC9Yx4XZQQgQIEBgnAWsb3ngAsQ8J6MmmYAAsZ6G1hYgPvjgg+kzn/lMuu+++5qAcM0112yepxnPfYz/rrfeeumII45I66zjC5jnexW1AeI111zzfEt5PwECBAgQqEbAB9FqWmEiBAgQIFBAwLpWAFEJAgQIEKhOwPqW1xIBYp6TUZNMQIBYT0NrCxBDZsmSJekHP/hBuuqqq1IEivGaP39+2mGHHZqdibNmzaoHsItnIkDs4uaZOgECBAgMKeCDqItdcp8xAAAgAElEQVSDAAECBCaTgHVtMnXTuRAgQIBAK2B9y7sWBIh5TkYRIECAQGGBNkD8r7/678KVlSNAgACBCRWYvjBNXet1aearTkx9M18woVOZiIP7IDoR6o5JgAABAmMlYF0bK1l1CRAgQGAiBaxvefoCxDwno3pUIG5ZefPNN6fvfOc76e67725uYRm7zzbffPO00047pS222GJSyMS5xTP+ttxyy5XP/JsUJzZJTiJ2Qd51113NdRe3VK3ptWjRovTLX/4yrbXWWmmjjTYa1dQEiKPiMpgAAQJdJ9A3a+M0Z5frU5q+dtfN/flM2AfR56PnvQQIECBQm4B1rbaOmA8BAgQIlBCwvuUpChDznIzqQYEICy+55JL07W9/uwkOB77e/OY3p7322qvrZR599NF0wgknNAHiW97ylrTbbrt1/TlNphOIgO60005Lt912W9puu+3Su9/97qpO79JLL00XX3xxEyB+4AMfSPPmzcuenwAxm8pAAgQIdK3AtI3fl2Zuc3rXzn91Ju6D6OqoeQ8BAgQI1CpgXau1M+ZFgAABAs9HwPqWpydAzHMyqgcFHnjggXTiiSemCNje8IY3pD322KPZnbd06dJ07733Nr9euHBhV8gM98zHeN7f5z//+XTLLbekgw8+OG299dZdcU69MskIr7/2ta81z2SMwHrXXXcd91OPHbjf+ta30jbbbJMOOeSQVY7/s5/9LH3uc59Lm2yySTrssMNG9XxIAeK4t9IBCRAgMO4CfTPWT3P2uHfcjzuRB/RBdCL1HZsAAQIESgtY10qLqkeAAAECNQhY3/K6IEDMczKqBwUiGDn99NPTOuusk44//vjqbh05mpYMFyCOpo6xvSkwXID4fEQEiM9Hz3sJECDQPQJr7PvcOzl0z+xHP1MfREdv5h0ECBAgUK+Ada3e3pgZAQIECKy+gPUtz06AmOdkVA8K/OQnP2l2Vr34xS9ORx555Kh2VtXGJUCsrSPdNR8BYnf1y2wJECBQm4AAsbaOmA8BAgQIEMgX8AVrvpWRBAgQINA9Ata3vF4JEPOcjBongTboisMde+yx6ac//Wm67LLLmtuITp06NW222WbpgAMOSOuvv/4qM+oMOHbYYYfmlo/3339/2nbbbVd5ZlzUj2ca3nDDDenpp59O06dPT5tuumnad9990wte8IKmZhscDnbKe+65Z9p9991Te7zBwsW4xWn8A/S9730vPfjgg83zE+fOndvc/jHeP2vWrFVKx89vvvnmpubdd9/djI8xr3jFK5pbVsaz5Qa+4rajV155ZbriiitSnNNQx8g5l3CIZ+zdfvvt6b3vfW/2LUzjfXGOP/rRj9Jjjz3W9GfDDTdMe++9d9p8881TX19f9lXzm9/8prlF5i9+8YsU5zZYXzqLLVu2LF133XUpnr8XfR7JuHWIHuyzzz7pm9/8ZtPn9livec1rmj8P91/96lfpwgsvXNmLeKZf3ML29a9/fTOv9jVSwPyFL3whXX/99U3P45qJV+f1/Qd/8Afp1ltvbfoe10m8Ntpoo+ZaDL/O12C12p/HOcTtTa+66qqVdebPn5922mmn58w53hNWcY7f+MY30j333NPckncw787rYmAjFyxY0DzvMI4zksNwF4EdiNl/RQwkQIBAVwsIELu6fSZPgAABAj0u4AvWHr8AnD4BAgQmqYD1La+xAsQ8J6PGSaBzp9ycOXPSQw891IQ606ZNS0888UQTfsSfH3744c3OwPbVBnprrrlmWrRoURMMxavzmW2//vWv02c+85mmTtSMZxjG2DZIPPDAA5vA8a677mqCuYcffrgJeNZYY4205ZZbNgHZVlttlV75ylcOGSBGrS9+8YvppptuagK0CA7jFQFbzH299dZLRxxxRHNb1HhFeBNhVRwvXnGsOM7jjz/e/Cx+H+Nf9KIXrTzXCJviPO67775mbJxz1G6PEYFo+MyePXvluSxevDjFLVmj5kte8pKmbnsuqxMgds4hwqfoSZg/+eSTzXm3z+rLCREjCDznnHOa9w/XlxYgehbjIwSO+gPNInANsw022GClWRtyxc/CIuYZvYlfx/nHK9wiuPvud7/b/D5cY1x7LUXY9Y53vKMxj9dIwdlwAWIcM8LW2267rbm2o1dt/wa7vocKEJ966qlml2w8v3Kw622LLbZoQuGo315v5513XhNwd15v7Xl2HjvO+/vf/36KZ4FGwBthY/hFiB/14pmg8d+RHIb7p0OAOE7/sDoMAQIEJlhAgDjBDXB4AgQIECDwPAR8wfo88LyVAAECBKoVsL7ltUaAmOdk1DgJtAHiI4880oQVhx12WLMrK14R6EWQEkHgxhtvnI455piVwUgbIMa4CPtiF9zChQubYC1Cjqh30kknNTUi3Npll13SlClTUuxki110sfstxh933HErQ7/hgpGhdiBec801Tbi19tprN7c9XXfddZu5R+AWz1P87W9/m2KHZARREfhEgHTKKac0O8DiXCOciVcEOmeeeWazIy9CragVYyIADIMbb7yx2SkYoWe7ozF24sVOwjjWfvvt15xj+xruFqajDRBjfJxLzP21r31tc6yYW1iH2dlnn51mzJjR9CdCsuFed955Zzr11FObIHdgXyK8ip2CEeRFX9p+RuAaP4vdb4ceemjaZJNNmkPEvMI+5hDXzNFHH92Ei/Hq3InZ6RZz/vGPf5zOPffcxjZ6suOOOza7ACNgjusjdvZdcMEFjXPsim3PaaTgbLgAMa7HqBfXQcwnrsXo+RlnnNG4tjtn2wB2sFox3wgD45qLOUVQ2AbTcQ1EsBih35ve9KZmd2W82uszdhB2/t2KsDAMrr322lWut7Z3w93CdCSH4fovQBynf1gdhgABAhMsIECc4AY4PAECBAgQeB4CvmB9HnjeSoAAAQLVCljf8lojQMxzMmqcBNqgK3bgxS662C3X+YpA5OSTT06x8yoCkLjNZ7zagCN26h111FErg8X2vRdddFETFHaGd+3PIjyJ4C12G0Yg14YaqxMgnnXWWU0I8+Y3v7kJxDpfsdMuQsHO257GLTgvvvjiJkSKMKxzx94dd9zRhIsRgLa3i4zzjluwxpwjIGwDyvY4l19+eTr//PPTy1/+8san3S1XMkBsQ6gIO9tgsz1+BHIRal199dWrBFeDXT6dY7fbbrt00EEHrZxvjI+ALEKw2M0Zt63deeedm91wJ554YrND833ve1962ctetkrp2F0aZnGdvPWtb21u4Rmvtpdxm9oIAdtgsT3OZz/72eY2sgODx/h5BHsRPkfNzlu8jhScDRcgxi1541qLW6cOdo3EdRwBaBsOD1Yr5hPzipAzxnbuUo2asSsxdqpGWHj88cc3QWzc9jZC27g+XvWqV61y7HvvvbexjTAzxkdg274EiOP0D6DDECBAYJIKCBAnaWOdFgECBAj0hIAvWHuizU6SAAECPSdgfctruQAxz8mocRIYLugaGPZ0hnTDBRztDrvYuRih5MDQKeq274/dZ7ErLF6rEyB2BpkRrsUtIYd7xW04IxyKkCeCz7jF6fN5DTXnUgFihH4RkkYY2oZ6A+fbziF2goZ353MDO8e2wVwEV0P1JZ6BGbstI0iOkDGetxi7DAd79mRbu+1BZ4g6UtgXOx0vueSSVW5529br3KH5lre8Je22224jXh8xYKRbmA4W+sU1GgFoBIdtaDxUrdZiKOc2bI6e7brrrime5Tjca7hrRID4fP5Wei8BAgQICBBdAwQIECBAoHsFfMHavb0zcwIECBAYWsD6lnd1CBDznIwaJ4GRAsSYxmBhxnABR+dtUUc6jc5nJq5OgDjw+YSxKyx2F0aYFbc1HfhMwIHPsIsdcvFswvj/CBNjN9hgrwi1YvdiBJBxW9YIiTpfAwO2UgFiZ5g2kuVwIV+8N6fXA48xXNDXjo3QMXYUvvCFL1y5i2+kADEngL799tvTnnvumXbffffmUCPVHOsAcbg5D9eb2LEY103cBjZuqds+47F9T4SXA8NNAeJIV7ufEyBAgMBwAgJE1wcBAgQIEOheAV+wdm/vzJwAAQIEhhawvuVdHQLEPCejxkkgJ1Ra3QAxasetK9vbeg52SnFL1Le97W0jBkRDPQMx3hghWzxTMZ6tF7vs2lcEiLGDLULKziAxApy4teRll12W4taW7StuORnPr9tpp51WmXPsUotbU8btOmNX2aabbpqmTZvWvC3CxLgV63gEiLG7cqjdhTGXeE7lwQcf3DxLcLBXu9sufjbYbrzB3tOGcp1B78Bxg+3iGyns68YAMcdioE1nYB29i9vQxnUWr8WLF6ef/exnzbUmQBynf/AchgABAj0iIEDskUY7TQIECBCYlAK+YJ2UbXVSBAgQ6HkB61veJSBAzHMyapwExjJAjGAvN6iK012dHYidTLErMALBn//85ymeGxjPNIxXPBuxvQ3mQNYIBSMAjH/A4pl8USOeyRi3VY1gJwKgeAbk3Xff3TxnMXbDde5SHOtbmHbuQOx8HuDqXB45vR5YN2cHYmuw4YYbNs87jKBzMgaIq7MDsX0WaITO8QzJzlvsuoXp6lzF3kOAAIHJLRD3N+hr/uf5nacA8fn5eTcBAgQIEJhIAV+wTqS+YxMgQIDAWAlY3/JkBYh5TkaNk8BIoVIEap///OebQCj3GYjts/buueeedOCBB6btt98+62xGGyDGrSEjAIw5DtzpGH/2wx/+MH3lK19JCxcuTMcff3wzJub2zDPPNEHOwN18ETzGrThnzJiRjjvuuLTBBhuku+66qwkQ48/iGXnx7MTO11gHiEuXLm3mFOHmG97whrT//vtnWQ42KOcZiBFYLlq0qDnf2bNnj9kzELtxB+JIz0AceD3GdXbaaael2267Lb3nPe9J22677SptESCu9qXsjQQIEJg8Am1YWCA07EQRIE6eS8SZECBAgEDvCfiCtfd67owJECDQCwLWt7wuCxDznIwaJ4E2xHj88cfTUUcdlTbffPNVjnz//fenE088McXPDz/88PSyl72s+flIu7HOO++8JsCLZxJG3QijOl8RjMXuvvZ2jvGz0QaIsdvwhBNOSI899tigcx94a8141lwb6AwWbA4W6LQ14ragAwPECCkvvPDC5tl2Y3UL03C5/PLL0/nnn5/WWmutZoffOuuss4plzCMM5s6d+5xnPnYOjHHRl6uvvjrtsMMOzS7Lzlu7dv48bv0auzYfeOCBpv8RPh5xxBFpiy22WOXYEeCecsopKcLit771ren1r3998/Ox2IHYPmsxnlvZ7nRsJxPX0xlnnNHcErTzuYkjBeSD3X41ag72PMU4x5NOOqk5ZBw/dlx2vtqft9dKhLBxvcWzHAcLEG+55Zbm1rhuYTpO/9g5DAECBMZRYNg8cJRh4SiHN2cpQBzHZjsUAQIECBAoLOAL1sKgyhEgQIBAFQLWt7w2CBDznIwaJ4E2YHnkkUeaQCRuk9kGVBEaRSgTO6gGBmQjBYgRpsTOvQiYtt5662YnYgR48Yqw69xzz00RoLzzne9M2223XfPnow0QIzT60pe+lK699tomqDzkkEOakC1e8ZzDuP1mhHsRih555JHNjsN23jHusMMOSxtttFEzPnaPXXXVVemCCy5I8ezE97///c3zDsPlk5/8ZPPfHXfcMR1wwAFNnfa5i1dccUWzA3KoADFCzjhOPOuxfY32tqThFSHefffd95zzjN2CEWJGKBi3V43/H+515513plNPPbXZZRi7GV/72tc2t2SN8//BD37QnH/s1IwdmOuuu25zbm1IOtAszuOcc85p+haOcbvaeO9IvYyfr84OxAgzP/WpTzVh9j777NPsyIy5x7l8+9vfbp5pGfMdqwAxrrcIYOP2uAOvt3gWZoSOEUjusssuad99920czjrrrHTdddel9ddfvwng4+9WWN9www3pa1/7WvP3I/5eDPUMxM5rt+3rSOHscP2P2/PG67/+6r/H6V8YhyFAgACB5wisTiI4yvcIEF13BAgQIECgewV8wdq9vTNzAgQIEBhawPqWd3UIEPOcjBongTZAjKArdkxFGNPuZIugJkKTuN1nhB8RkrWvkQLEGHfjjTc2AV8ETbHLKnYbtrvl4r8Rqr3rXe9auTtxtAFiHCOCvdNPP73ZARe76dq5R/gZIeLAuceux7PPPjvddNNNzfj21qdx3u08Y06dt5v87ne/my6++OJm7vGe1il+HWHjgw8+2ISvnbviwi0CpTBoj7Pzzjs3u/pGGyDGecatVCPMjX51nmfbozh+9GjgLVYHu4wi0IrgL3wivIodc+35x+8POuigtNVWW618a/wsxkfo1WnWHnv+/PnN8/023njjle8ZKeRanQAx/L/xjW+k//qv/2p6EXONXkTAGq/oZcxprALEOEZcP5/73Oea8LvtQ/x5zGGwazr6FoFtBIXxivA5bm0aYyOgjnrx64G7fyO0j52dbY/COELG+O9ItsP90yFAHKd/WB2GAIHeFegI+vr7Uzr9myl98D9T2v3VKZ36oZTWmfdcmjt+m9KnL0jpm9ek9Iu7UnrReintum1Kh+2R0vYvTWnKlOXvGU2GKEDs3UvQmRMgQIBA9wv4grX7e+gMCBAgQOC5Ata3vKtCgJjnZNQ4CXTe4jF2H956663NbrYIRCL022yzzZpdd7GDqvOVEyDG+NiZFTsBI7CL4CxCl9jZFkFahHSxg6x9rU6AGO+NkOXKK69MsRswzqcNlyKg3GuvvVbuSmyPEzvAIkS79NJLU9yiNcZHsLPppps2O8fiFpmdr/j5r371q3TRRRelu+++u/lR7CSL3X5xLhH0xHkNvK1lhJtnnnlmuuOOO5r3RO3YnbY6AWK8v931eP311zf9iWNGoLTTTjs1tw4d+EzH4S6h3/zmN83Owgiqwi/eGztFB/OKOoOZRVi7zTbbNIFdu7s0p5cxZnUCxHhfBLPR59hZGqF3GMTux9iRGOcSOxHHMkAc7HrrvB4GXtOdfwfi+m5D7Ve/+tXpjW98Y3N9xLz322+/5tpoX3HNxa1rL7nkkub2seutt16zKzTMBYjj9I+jwxAgQGC0AgMSvhtvS+nwj6f0szs7AsS5KaW+5YUjYDz/qpQ+fEpKv74vpW02T2nhvJQeeyqlq3+W0tzZKf3ZwSn94e+nNG3qigQx3rji/cNNT4A42uYZT4AAAQIE6hHwBWs9vTATAgQIECgnYH3LsxQg5jkZNU4CIz0jbpym4TAECIyDgB2I44DsEAQI9K5AR4D46JMpfejTKZ156XKOlTsQOwLEm+9I6b3/L6UnF6X0L8entOdrlu82jGDxx79M6UMnpvTbh1P6/IdTevWWK1gztyEKEHv3MnTmBAgQIND9Ar5g7f4eOgMCBAgQeK6A9S3vqhAg5jkZNU4CAsRxgnYYAhUICBAraIIpECAwOQWGuHXp0XundNXNKb1g7efewvQ/v5rSn5+S0t8ftXyXYV/HzsIIEePnHz41pX//QEpH7T06NgHi6LyMJkCAAAECNQn4grWmbpgLAQIECJQSsL7lSQoQ85yMGicBAeI4QTsMgQoEBIgVNMEUCBCYlAKdGwPbW5fGrsHj9kvpD/8jpfXXWjVAjIDwk+en9K1rUjpm35T2e+1zWc7+XkpH/VNKHz00pT8/eHRsAsTReRlNgAABAgRqEvAFa03dMBcCBAgQKCVgfcuTFCDmORk1TgICxHGCdhgCFQgIECtogikQIDCpBdpbl8YtSE//05RmTE/pff/w3ABxJIRnlqb0V59N6V/PS+nsj6W0744r3uEWpoPS+SA60hXl5wQIECDQTQLWtW7qlrkSIECAQK6A9S1PSoCY52TUOAkIEMcJ2mEIVCAgQKygCaZAgMCkFYhdhad/M6UP/mdK//GHKR2+V0q/vHt0AWLUuO+RlL5wSUr/eHZKB++W0t8ckdIas0bHZgfi6LyMJkCAAAECNQn4grWmbpgLAQIECJQSsL7lSQoQ85yMIkCAAIHCAgLEwqDKESBAoEOg89al//T+lObNSekXdw0SIA6yi7C9XWlbbu7slP783Skdvc/ow8OoIUB0aRIgQIAAge4V8AVr9/bOzAkQIEBgaAHrW97VIUDMczKKAAECBAoLCBALgypHgEBvC3QEgQNvXbrVpstpBg0Q4wcDQsSv/yClky9c/p4771/+vtdsmdI/HJvSji9Lqa9vdNQCxNF5GU2AAAECBGoS8AVrTd0wFwIECBAoJWB9y5MUIOY5GUWAAAEChQUEiIVBlSNAgEBkgYPcurQN/IYNEENvkGBw2bKUvnd9Sh85LaXfPZHS5z+c0qu3HB21AHF0XkYTIECAAIGaBHzBWlM3zIUAAQIESglY3/IkBYh5TkYRIECAQGEBAWJhUOUIEOhdgY4dhIPdurSFeU6AOHfw0HAwyDO+ldIHPpHShw5M6WOHpjR1aj63ADHfykgCBAgQIFCbgC9Ya+uI+RAgQIBACQHrW56iADHPySgCBAgQKCwgQCwMqhwBAj0v8PTilD586rO3H80BOfVDKb3rTSOPvOqmlPb405TevVtK//L+lObOGfk97QgBYr6VkQQIECBAoDYBX7DW1hHzIUCAAIESAta3PEUBYp6TUQQIECBQWECAWBhUOQIEel4gAsR/PDula34xOEX8/IZbU5o+LaV4LuL0qSkds29Ku7/62ff95ftS2m6L576/DRAP3yuljx+T0pxZz3124lANECD2/KUJgAABAgS6WMAXrF3cPFMnQIAAgSEFrG95F4cAMc/JKAIECBAoLCBALAyqHAECvSvQcQvT4RCGegbi0v+fvfsAs+yq7kS/q7NyakkoECSEhySiRRJIGBAZhmiCyQgw5o3H4xmbeR4Pz/Mc5jmMx+PPPAaRRTJGjDwmCxDRmCADwkhgkMlBQgKBJJS7a751um9zu1RVd1X36ta+dX/3eT5aXfuuu89vner9nft/+5wtrf3+m1r7s7e39vJfb+3ZD71pFbcwzZ9eLkTzVkYSIECAQP8C1rX+e2SGBAgQILByAetbzkyAmHMyigABAgSKBQSIxaDKESAwswLJ/LAtFSAG3Ce+1Npz/qS1ww9q7c9f3Np97tDa3Fxr8/Otfe5rrf2HV7Z2yeWtxS1P73vHlVHbgbgyL6MJECBAgEBPAr5g7akb5kKAAAECVQLWt5ykADHnZBQBAgQIFAsIEItBlSNAYLYFEinicgHijVtae817W/u9N7R25TWt3fW2rW0+cNufP/OV1g7Yp7X/8ZLWnnzqtmBxeCU+M4YJEGf71HT0BAgQIDDdAr5gne7+mT0BAgQILC5gfcudGQLEnJNRBAgQIFAsIEAsBlWOAAECEwRuEiAesP0N2wPB2G34pW+0duYHW/vQ59qwY/EXjm3twfdo7VkP2fbcxB3h4Qq0BYgrwDKUAAECBAh0JuAL1s4aYjoECBAgUCJgfcsxChBzTkYRIECAQLGAALEYVDkCBAjsikByF+HC0it5mwBxVxrjPQQIECBAoA8BX7D20QezIECAAIFaAetbzlOAmHMyigABAgSKBQSIxaDKESBAYFcEtieBKwkEVzI2piRA3JXGeA8BAgQIEOhDwBesffTBLAgQIECgVsD6lvMUIOacjCJAgACBYgEBYjGocgQIEOhUQIDYaWNMiwABAgQIJAR8wZpAMoQAAQIEpk7A+pZrmQAx52QUAQIECBQLCBCLQZUjQIBAtUBsNYzX9mck7mp5AeKuynkfAQIECBC4+QV8wXrz98AMCBAgQKBewPqWMxUg5pyMIkCAAIFiAQFiMahyBAgQ6FRAgNhpY0yLAAECBAgkBHzBmkAyhAABAgSmTsD6lmuZADHnZBQBAgQIFAsIEItBlSNAgECnAgLEThtjWgQIECBAICHgC9YEkiEECBAgMHUC1rdcywSIOSejCBAgQKBYQIBYDKocAQIEOhUQIHbaGNMiQIAAAQIJAV+wJpAMIUCAAIGpE7C+5VomQMw5GUWAAAECxQICxGJQ5QgQINCpgACx08aYFgECBAgQSAj4gjWBZAgBAgQITJ2A9S3XMgFizskoAgQIECgWECAWgypHgACBTgUEiJ02xrQIECBAgEBCwBesCSRDCBAgQGDqBKxvuZYJEHNORhEgQIBAsYAAsRhUOQIECHQqIEDstDGmRYAAAQIEEgK+YE0gGUKAAAECUydgfcu1TICYczKKAAECBIoFBIjFoMoRIECgUwEBYqeNMS0CBAgQIJAQ8AVrAskQAgQIEJg6AetbrmUCxJyTUQQIECBQLCBALAZVjgABAp0KCBA7bYxpESBAgACBhIAvWBNIhhAgQIDA1AlY33ItEyDmnIwiQIAAgWIBAWIxqHIECBDoVECA2GljTIsAAQIECCQEfMGaQDKEAAECBKZOwPqWa5kAMedkFAECBAgUCwgQi0GVI0CAQKcCAsROG2NaBAgQIEAgIeAL1gSSIQQIECAwdQLWt1zLBIg5J6MIECBAoFhAgFgMqhwBAgQ6FJjbcGTb97SLO5zZnpuSC9E9Z6syAQIECOx9Aeva3jf3iQQIECCw5wWsbzljAWLOySgCBAgQKBYQIBaDKkeAAIEOBdYd++y28a6v73Bme25KLkT3nK3KBAgQILD3Baxre9/cJxIgQIDAnhewvuWMBYg5J6MIECBAoFhAgFgMqhwBAgQ6E5jbdGzb95Qvtrb+kM5mtmen40J0z/qqToAAAQJ7V8C6tne9fRoBAgQI7B0B61vOWYCYczKKAAECBIoFBIjFoMoRIECgF4H1m9vaQ+7TNt7lVW1u4y16mdVem4cL0b1G7YMIECBAYC8IWNf2ArKPIECAAIG9LmB9y5ELEHNORhEgQIBAscAoQDzvvPOKKytHgAABAgRuPgEXojefvU8mQIAAgXoB61q9qYoECBAgcPMLWN9yPRAg5pyMIkCAAIFiAQFiMahyBAgQINCFgAvRLjSPqwsAACAASURBVNpgEgQIECBQJGBdK4JUhgABAgS6ErC+5dohQMw5GUWAAAECxQKjAPGiX7tdcWXlCBBYrQKHbjyg3euI27W/OPn0dot9Z+u5equ1p6vxuFyIrsauOiYCBAjMroB1bXZ778gJECCwmgWsb7nuChBzTkYRIECAQLGAALEYVDkCMyRw9L6Htr9//B+3QzbuP0NH7VCnRcCF6LR0yjwJECBAICNgXcsoGUOAAAEC0yZgfct1TICYczKKAAECBIoFBIjFoMoRmDGBp51wSnvFKS+esaN2uNMg4EJ0GrpkjgQIECCQFbCuZaWMI0CAAIFpErC+5bolQMw5GUWAAAECxQICxGJQ5QjMmMDhmw5qX3v6/5yxo3a40yDgQnQaumSOBAgQIJAVsK5lpYwjQIAAgWkSsL7luiVAzDkZRYAAAQLFAgLEYlDlCMygwE+e99YZPGqH3LuAC9HeO2R+BAgQILASAevaSrSMJUCAAIFpEbC+5T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mMDhmw5qX3v6/5yxo3a40yDgQnQaumSOBAgQIJAVsK5lpYwjQIAAgWkSsL7luiVAzDkZRYAAAQLFAgLEYlDlCMyYwNNOOKW94pQXz9hRO9xpEHAhOg1dMkcCBAgQyApY17JSxhEgQIDANAlY33LdEiDmnIwiQIAAgWIBAWIxqHIEZkjg6H0PbZ98wp+0gzfsN0NH7VCnRcCF6LR0yjwJECBAICNgXcsoGUOAAAEC0yZgfct1TICYczKKAAECBIoFBIjFoMoRmAGBQzce0E464oT2l/d/YTtyn4Nn4Igd4jQKuBCdxq6ZMwECBAgsJWBdc24QIECAwGoUsL7luipAzDkZRYAAAQLFAqMA8bzzziuurBwBAgQIELj5BFyI3nz2PpkAAQIE6gWsa/WmKhIgQIDAzS9gfcv1QI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ovDPSQAAIABJREFU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KjAPGgJ3y0uLJyBAgQIECAAAECBAgQILCYwIH7tHanY9a2f/fIje2w/ecmIvmCdSKRAQQIECAwhQLWt1zTBIg5J6MIECBAoFhAgFgMqhwBAgQIECBAgAABAgSSApsPmGuvOn3fFoHici9fsCZBDSNAgACBqRKwvuXaJUDMORlFgAABAsUCAsRiUOUIECBAgAABAgQIECCwAoGHnriuvfQxGwWIKzAzlAABAgRWh4AAMddHAWLOySgCBAgQKBYQIBaDKkeAAAECBAgQIECAAIEVCByy31w769/uK0BcgZmhBAgQILA6BASIuT4KEHNORhEgQIBAsYAAsRhUOQIECBAgQIAAAQIECKxQ4EO/s58AcYVmhhMgQIDA9AsIEHM9FCDmnIwiQIAAgWIBAWIxqHIECBAgQIAAAQIECBBYoYAAcYVghhMgQIDAqhAQIObaKEDMORlFgAABAsUCAsRiUOUIECBAgAABAgQIECCwQgEB4grBDCdAgACBVSEgQMy1UYCYczKKAAECBIoFBIjFoMoRIECAAAECBAgQIEBghQICxBWCGU6AAAECq0JAgJhrowAx52QUAQIECBQLCBCLQZUjQIAAAQIECBAgQIDACgUEiCsEM5wAAQIEVoWAADHXRgFizskoAgQIECgWECAWgypHgAABAgQIECBAgACBFQoIEFcIZjgBAgQIrAoBAWKujQLEnJNRBAgQIFAsIEAsBlWOAAECBAgQIECAAAECKxQQIK4QzHACBAgQWBUCAsRcGwWIOSejCBAgQKBYQIBYDKocAQIECBAgQIAAAQIEViggQFwhmOEECBAgsCoEBIi5NgoQc05GESBAgECxgACxGFQ5AgQIECBAgAABAgQIrFBAgLhCMMMJECBAYFUICBBzbRQg5pyMIkCAAIFiAQFiMahyBAgQIECAAAECBAhMncD8/PYpz/186mN/XPZ4hvfODf+3yy8B4i7TeSMBAgQITLGAADHXPAFizskoAgQIECgWECAWgypHgAABAgQIECBAgMDUCAy54fbwcG4sAdyeCW772YJkcBQ2jo8fHfBS9SaBCBAnCfk5AQIECKxGAQFirqsCxJyTUQQIECBQLCBALAZVjgABAgQIECBAgACBqRCIIHCxEPAmk59vbX77DsPlwsPx942CxFT91poAcSpOGZMkQIAAgWIBAWIOVICYczKKAAECBIoFBIjFoMoRIECAAAECBAgQINC9wCIbC5edcwSHw3vm5ttc8malQ0AZVRP3NhUgdn/KmCABAgQI7AEBAWIOVYCYczKKAAECBIoFBIjFoMoRIECAAAECBAgQINC5wM7x4S8ev7Y9+wEb2vFHrGmb1re2db61y3823z584Y3t9R+7vl1z/fbDGduyuM+G1p5zyob2S3dc1w7Zb66tmWvt2hta+/oPt7Y3fPz6dt7Xtwxvmt9+D9RJGaIAsfNTxvQIECBAYI8ICBBzrALEnJNRBAgQIFAsIEAsBlWOAAECBAgQIECAAIGuBcZvXfqYu69rp//Sxrb/pm07DK+7obW1a1pbv3bbf//j17e03/tf17arr/v57U4jPPwvT9zU7nHc2mFz4Q1bWtuytbWN67dtNrzimtZe+5Hr2js/f+O2EDFxq1QBYtenjMkRIECAwB4SECDmYAWIOSejCBAgQKBYQIBYDKocAQIECBAgQIAAAQLdCoyHeXc4ek37T4/b1I46eK5deuV8+8v3Xdc++bUtLQLC3370pnb/f7V22I149mdvaK/40PU77kT6bx62oT32HuuHYzz3ghvbX7zvumGX4kPuvK694EEb2ub959p3fzzfXnbWNe1bl8UexG07HpfbhShA7PaUMTECBAgQ2IMCAsQcrgAx52QUAQIECBQLCBCLQZUjQIAAAQIECBAgQKBbgfGbl8YtSJ963/XD7sFXf/j6dvZ5N+yYd4SI/99T92l3PnZN+86P5tt/+ptr2vcunx/Cxb969j7tNoevaV/67tb2H//6mp/f4rS19vhfXN9O/6UNbd3a1t7+6RuGuvGatAtRgNjtKWNiBAgQILAHBQSIOVwBYs7JKAIECBAoFhAgFoMqR4AAAQIECBAgQIBAvwJjCeLvPm7j8AzDCAZ/523XDLsGx1+jgPH6G1v7i/de18698MZ23xPWtn//qI3twH3m2js+e0N75YdGD0jc9s7xgDGeg/jSv742ZSFATDEZRIAAAQKrTECAmGuoADHnZBQBAgQIFAsIEItBlSNAgAABAgQIECBAoF+BsQDxT5++qd3jNmvbty7b2p53xjXb5jy2VfC0O69rv/7wjcPzEP/6H25or//Y9W2xv1v4vsXq2oHY7ylhZgQIECBw8wkIEHP2AsSck1EECBAgUCwgQCwGVY4AAQIECBAgQIAAgW4Fxm9h+vtP3tTud7u1O+1AHP/5eFj41n+4ob3hY9e3U2+/tv3GIza1/Ta2RXcgxoELELttv4kRIECAQGcCAsRcQwSIOSejCBAgQKBYQIBYDKocAQIECBAgQIAAAQLdCozvBHzRgze0J560vt2w5abPQIwDeP4DN7Qn33v9cCxv/eQN7Q0fv74de+hc+6On7NOOOWRu0Wcg3nrzXHvZ4zcNz0gc39loB2K3p4SJESBAgMDNKCBAzOELEHNORhEgQIBAsYAAsRhUOQIECBAgQIAAAQIEuhUYD/Luduu17f9+7Ma2+YC5dumV8+0v33dd++TXtgzPMYzw8GF3Wd/23dCGgHG0AzEO7LcfvbGdduK64RjPveDG9hfvu65dc31rv3j82vaCX9rQbnvkmjbX2s4BYmvD3y318gzEbk8ZEyNAgACBPSggQMzhChBzTkYRIECAQLGAALEYVDkCBAgQIECAAAECBPoWGLtP6fNO3bbLcMO61rbOt3bdDa2tWdPaxnWt/ey6Nvx9vEbPQIw/xy7D333cpnb8EWuGn113Y2tbt7a2cdtmxXbVta0duM/OAWIbvzfqIjoCxL5PGbMjQIAAgT0jIEDMuQoQc05GESBAgECxgACxGFQ5AgQIECBAgAABAgS6FliY5T3iruvaE05a3269eU1bu6YNuwm/+O0t7R+/saU999QNQ/YXuxPP+acb29z2bYSxa/H0X9rQ7nPCurb/ptZiZ+MPr5hv7/zcDe2k49e22N34uW9uab/1lmu3WQgQuz4nTI4AAQIEbh4BAWLOXYCYczKKAAECBIoFBIjFoMoRIECAAAECBAgQINC9wIQ8b5j/v3nYhvbYe6xvP7pqvv3h317b/uk7W4egcBQiLnaQ/+qoNe1lT9jUjjxorr378ze2//7e64Zhk95nB2L3p4wJEiBAgMAeEBAg5lAFiDknowgQIECgWECAWAyqHAECBAgQIECAAAEC3QtEgBi7ApcKA+M5iP/9Gfu0291iTfvid7a2f/fGa7YFgROeZfi0+61vz7r/hrZla2tnnHtd+7vP3bjtfROCRwFi96eMCRIgQIDAHhAQIOZQBYg5J6MIECBAoFhAgFgMqhwBAgQIECBAgAABAlMhsFwY+NLHbGwPufO6dv2Nrb36w9e3s8+7YTimeE7imu23MV14kPe67dr2m4/c2A4/YK596btb23/862uG26FOCh2jjgBxKk4ZkyRAgACBYgEBYg5UgJhzMooAAQIEigUEiMWgyhEgQIAAAQIECBAg0L3AUjsCH3Snde2JJ61vv3DUmmF34t9/dUv7f87a9hzDeE+bG/5vp9etN88Ntzp90J3WtwP3ae0nV8+3vzrn+vbhC7fvPpywazGKCRC7P2VMkAABAgT2gIAAMYcqQMw5GUWAAAECxQICxGJQ5QgQIECAAAECBAgQmAKBn+8LfPr91rcn33tD229ja2vXbJt63IL0E/98Y/vTd1+3bRfhcM/TnQPElz93n3abzWvaxvU/DxUvvXJ+2LH4wS/9/Nalw9uW2LU4ghIgTsEpY4oECBAgUC4gQMyRChBzTkYRIECAQLGAALEYVDkCBAgQIECAAAECBLoXGL+t6HNO2dCeet/1w61Jr7q2ta9dvKW983M3tE98dcvPj2P7G8bf99oX7tNutXlNu+6G1i69Yr598ms3tv/12RvaZVduSxvHMseJHgLEiUQGECBAgMAqFBAg5poqQMw5GUWAAAECxQICxGJQ5QgQIECAAAECBAgQ6F5gqVuYLpz4TZ5fmHmg4Sg8nJ+883D0eQLE7k8ZEyRAgACBPSAgQMyhChBzTkYRIECAQLGAALEYVDkCBAgQIECAAAECBKZCYFKIuNgzD7PvCYAJdy3dyUiAOBWnjEkSIECAQLGAADEHKkDMORlFgAABAsUCAsRiUOUIECBAgAABAgQIEJgKgSEMXHCr0WGD4dy2248uGQAOP5xv8/NzO8buOOAV7DocRxIgTsUpY5IECBAgUCwgQMyBChBzTkYRIECAQLGAALEYVDkCBAgQIECAAAECBAisUECAuEIwwwkQIEBgVQgIEHNtFCDmnIwiQIAAgWIBAWIxqHIECBAgQIAAAQIECBBYoYAAcYVghhMgQIDAqhAQIObaKEDMORlFgAABAsUCAsRiUOUIECBAgAABAgQIECCwQgEB4grBDCdAgACBVSEgQMy1UYCYczKKAAECBIoFBIjFoMoRIECAAAECBAgQIEBghQICxBWCGU6AAAECq0JAgJhrowAx52QUAQIECBQLCBCLQZUjQIAAAQIECBAgQIDACgUEiCsEM5wAAQIEVoWAADHXRgFizskoAgQIECgWECAWgypHgAABAgQIECBAgACBFQoIEFcIZjgBAgQIrAoBAWKujQLEnJNRBAgQIFAsIEAsBlWOAAECBAgQIECAAAECKxQQIK4QzHACBAgQWBUCAsRcGwWIOSejCBAgQKBYQIBYDKocAQIECBAgQIAAAQIEViggQFwhmOEECBAgsCoEBIi5NgoQc05GESBAgECxgACxGFQ5AgQIECBAgAABAgQIrFBAgLhCMMMJECBAYFUICBBzbRQg5pyMIkCAAIFiAQFiMahyBAgQIECAAAECBAgQWKGAAHGFYIYTIECAwKoQECDm2ihAzDkZRYAAAQLFAgLEYlDlCBAgQIAAAQIECBAgsEIBAeIKwQwnQIAAgVUhIEDMtVGAmHMyigABAgSKBQSIxaDKESBAgAABAgQIECBAYAUCh+w31876t/su+w5fsK4A1FACBAgQmBoB61uuVQLEnJNRBAgQIFAsIEAsBlWOAAECBAgQIECAAAECKxB46Inr2ksfs1GAuAIzQwkQIEBgdQgIEHN9FCDmnIwiQIAAgWIBAWIxqHIECBAgQIAAAQIECBBICmw+YK69+gX7tgM2Lf8GX7AmQQ0jQIAAgakSsL7l2iVAzDkZRYAAAQLFAgLEYlDlCBAgQIAAAQIECBAgMEHgwH1au+Mxa9u/f+TGduj+cxO9fME6kcgAAgQIEJhCAetbrmkCxJyTUQQIECBQLDAKEM8777ziysoRIECAAIGbT8CF6M1n75MJECBAoF7AulZvqiIBAgQI3PwC1rdcDwSIOSejCBAgQKBYQIBYDKocAQIECHQh4EK0izaYBAECBAgUCVjXiiCVIUCAAIGuBKxvuXYIEHNORhEgQIBAscAoQPzrQ9YVV1aOAAECBAi0tubAg9o+dzyxHfEb/7GtPWzzXiNxIbrXqH0QAQIECOwFAevaXkD2EQQIECCw1wWsbzlyAWLOySgCBAgQKBYQIBaDKkeAAAECiwqs23x4u9UZb25rDjhwrwi5EN0rzD6EAAECBPaSgHVtL0H7GAIECBDYqwLWtxy3ADHnZBQBAgQIFAsIEItBlSNAgACBJQUOOO2R7cjfftleEXIhuleYfQgBAgQI7CUB69pegvYxBAgQILBXBaxvOW4BYs7JKAIECBAoFhAgFoMqR4AAAQJLCqw9+NB23Nvfs1eEXIjuFWYfQoAAAQJ7ScC6tpegfQwBAgQI7FUB61uOW4CYczKKAAECBIoFBIjFoMoRIECAwLICJ3zgU3tFyIXoXmH2IQQIECCwlwSsa3sJ2scQIECAwF4VsL7luAWIOSejCBAgQKBYQIBYDKocAQIECAgQnQMECBAgQKBYwBesxaDKESBAgEAXAta3XBsEiDknowgQIECgWECAWAyqHAECBAgIEJ0DBAgQIECgWMAXrMWgyhEgQIBAFwLWt1wbBIg5J6MIECBAoFhAgFgMqhwBAgQICBCdAwQIECBAoFjAF6zFoMoRIECAQBcC1rdcGwSIOSejCBAgQKBYQIBYDKocAQIECAgQnQMECBAgQKBYwBesxaDKESBAgEAXAta3XBsEiDknowgQIECgWECAWAyqHAECBAgIEJ0DBAgQIECgWMAXrMWgyhEgQIBAFwLWt1wbBIg5J6MIECBAoFhAgFgMqhwBAgQICBCdAwQIECBAoFjAF6zFoMoRIECAQBcC1rdcGwSIOSejCBAgQKBYQIBYDKocAQIECAgQnQMECBAgQKBYwBesxaDKESBAgEAXAta3XBsEiDknowgQIECgWECAWAyqHAECBAgIEJ0DBAgQIECgWMAXrMWgyhEgQIBAFwLWt1wbBIg5J6MIECBAoFhAgFgMqhwBAgQICBCdAwQIECBAoFjAF6zFoMoRIECAQBcC1rdcGwSIOSejCBAgQKBYQIBYDKocAQIEpkFgfn77LOdam9v+x/i7ufk2Pz/X4v/b8feZ4xnVmxsVW/pNJ3zgU5mKuz3GhehuEypAgAABAh0JWNc6aoapECBAgECZgPUtRylAzDkZRYAAAQLFAgLEYlDlCBAgMAUC8/PzbW7RsC+Cxckh4LKHOASRS9cQIE7BCWKKBAgQINCdgC9Yu2uJCREgQIBAgYD1LYcoQMw5GUWAAAECxQICxGJQ5QgQINC5wNLhYdHEJ2SQAsQiZ2UIECBAYKYEfME6U+12sAQIEJgZAetbrtUCxJyTUQQIECBQLCBALAZVjgABAj0LLLjV6OYX/Xo7+HG/3Nq6de2K9/5d++F/+8Nh9+A+d7tnO/Klv9fWbT48dTQ3XnZpu+SPf69d84V/bK0tnyAKEFOkBhEgQIAAgZ0EfMHqhCBAgACB1Shgfct1VYCYczKKAAECBIoFBIjFoMoRIECga4Gfh3v7nXxqO+I3XtrWHnzoMOMIEC/58z8abmC66c53bUf+5u+0tYctHyDOrV/X5tZvaNdd9M/tu7/54jZ/zdUCxK77b3IECBAgMK0CvmCd1s6ZNwECBAgsJ2B9y50fAsSck1EECBAgUCwgQCwGVY4AAQK9CoztPpzbZ992zB/99yEoHL2GAPG//dFyjy/c6cj2Pem+7cjf+s9t7QEHtsvPekv70Wv+/20/9wzEXs8A8yJAgACBKRbwBesUN8/UCRAgQGBJAetb7uQQIOacjCJAgACBYgEBYjGocgQIEOhRIDYexq1F52J/YWujW5duvfaaIfBbc8CBO93CNHMIh//6b7eDHvW4dsMPvtd+8LLfatd/+5vb3uYZiBk+YwgQIECAwIoEfMG6Ii6DCRAgQGBKBKxvuUYJEHNORhEgQIBAsYAAsRhUOQIECPQoMLYrcMetS/c/sF1xzrvavvc6eXjW4fAMxD//o207CHe8tgWO214/DyA33eFO7Rb/6Q/ausOPbD9999+2S//yT7aPmG9zw01Ql355BmKPJ4g5ESBAgEDvAr5g7b1D5keAAAECuyJgfcupCRBzTkYRIECAQLGAALEYVDkCBAh0KbBtW+D4rUuv/dL57cdvfm074t//7s4BYsx/sduQjv3daAfjliuvaJf86e+3qz/7D9t2Ho6FjEsxCBC7PEFMigABAgQ6F/AFa+cNMj0CBAgQ2CUB61uOTYCYczKKAAECBIoFBIjFoMoRIECgN4HFgr+rrmg//Is/blt/dlU78qW/NzlAHHt+4vpjbtmO/v0/a+uPvVW76mMfahf/we9uO+IJzz4csQgQeztBzIcAAQIEpkHAF6zT0CVzJECAAIGVCljfcmICxJyTUQQIECBQLCBALAZVjgABAj0JLHHr0p/87d+0y175l22fu90zGSAOGxiH16HPfmE75CnPbPPXXtMu/as/a1eee862HwgQe+q8uRAgQIDAKhPwBesqa6jDIUCAAIFBwPqWOxEEiDknowgQIECgWECAWAyqHAECBLoRmN92W9G5m9669Hu/8+/a/DVXLx0gxhu3v3fbMxHntv3fPvu2Y//8FW3jCf+qXftPX2jf/c1fXVF4GIPtQOzmBDERAgQIEJgiAV+wTlGzTJUAAQIE0gLWtxyVADHnZBQBAgQIFAsIEItBlSNAgEAvAsvcuvRnf//RYZZL7kAcHcNYeBh/dchTn9UOfcbzW9u6pV32qpe3n77zHdtGJncfxlABYi8niHkQIECAwDQJ+IJ1mrplrgQIECCQFbC+5aQEiDknowgQIECgWECAWAyqHAECBLoQ2L5rsLW238mntiN+46Vt7f4HttGtS0dTnBQgzm+db3Nrtt+7tLV27J//z7bpxLu16y765/bd33zxsItxJeGhALGLk8MkCBAgQGAKBXzBOoVNM2UCBAgQmChgfZtINAwQIOacjCJAgACBYgEBYjGocgQIEOhBYGxH4NH/9X+0fX/x3ulZ3XjZpe2SP/69ds0X/rG1+a2tza0Z3nvQY57YNr/gJa2tW98uf9sb24/fcMb2mj8PKzMfYgdiRskYAgQIECCws4AvWJ0RBAgQILAaBaxvua4KEHNORhEgQIBAsYAAsRhUOQIECHQgMD8/3+bmtu0cPOr//dO2z13vueisYsjcxo2trVnb5q+7rs1v2dK2/OjSdsmf/9HwjMPhtb3O0X/w39q+9z653fCdb7Xv/+f/0G743ne2PSdxGJM/aAFi3spIAgQIECAwEvAFq3OBAAECBFajgPUt11UBYs7JKAIECBAoFhAgFoMqR4AAgSkSWP4Wpj/fWXjAgx7aDv+//kNbs9/+7afv/tt26V/+yfajXNnuw3iTAHGKThBTJUCAAIFuBHzB2k0rTIQAAQIECgWsbzlMAWLOySgCBAgQKBYQIBaDKkeAAIEuBHLB3rIB4thtUG/xu3/Q9j/lwe3GH17cLv7D323XfvmC7bsP53fsUMwetgAxK2UcAQIECBD4uYAvWJ0NBAgQILAaBaxvua4KEHNORnUm8MEPfrCdc8457a53vWv7lV/5lR2z+973vtcuv/zydrvb3a5tjNtieREg0K2AALHb1pgYAQIEdlNgfuwWo4vfY3TJAHEsPNz3pPu2I3/rP7e1Bx/SrvzwB9ol//Vl2+eVCykXHoQAcTfb6u0ECBAgMJMCvmCdybY7aAIECKx6AetbrsUCxJzTika9+c1vbueff/6K3rMwCFvRm2dw8GIB4hVXXNFe/vLS1CVDAAAgAElEQVSXDwHiwx/+8PagBz1oBmUcMoHpERAgTk+vzJQAAQJlAtsDwiUDxK3zra3ZFjpGeHjAQx7Rtv7sqnbpX/1Zu/Lcc1qL98eDD1fw7MPR3AWIZV1UiAABAgRmSMAXrDPUbIdKgACBGRKwvuWaLUDMOa1o1Nlnn90uvPDCnd6zZcuW9rOf/Wz4u/3226+tXbt2p5/f8Y53bI9//ONX9DmzPHixAPGGG25ob3rTm9pFF13UnvrUp7YTTzxxjxAttftx9GGTfr5HJqXoTAmslnNMgDhTp62DJUCAwDaBsR2Gi5Msv7tw4tuXcRYgOgkJECBAgMDKBXzBunIz7yBAgACB/gWsb7keCRBzTrs96tvf/nZ79atfPdQ5/fTT261udavdrjnLBW7OAGXSZ0/6+Sz3zbHXCKyWc0yAWHM+qEKAAIGpEphw99H5rfNtbvsOxJse13ybb3O7svlwKCVAnKozxWQJECBAoBMBX7B20gjTIECAAIFSAetbjlOAmHPa7VECxN0m3KnAzRmgTPrsST+vlVBtFgVWyzkmQJzFs9cxEyAw8wLzEQLGHUjHbkM6bCsMme33JR1uU7r9NTe3/balY/+9i4gCxF2E8zYCBAgQmGkBX7DOdPsdPAECBFatgPUt11oBYs5pt0etJED86U9/2j7wgQ+0L37xi+3aa69t69evb8cdd1x71KMe1Y466qgdc4mfvfa1r20XX3xxe97zntd+/OMftwgWfvSjHw1jDj/88PaYxzym/cIv/EK7/vrr2/vf//72uc99rl199dXDLVSPP/749uhHP3pFNY855phhHre97W0XNYk5nXPOOcMzIK+88so2Nzc3zCOeR3i3u92trVmzJm05Pz/f/uVf/qW95z3vad/73veG9x155JHD54dnGI0/O3Lk8c1vfrM985nPTN/C9Ac/+EF797vf3b7xjW+0uA1q2Bx99NHtEY94xHCccQzjtRcewMEHH9ye//znt3e84x0tPnuxn7/kJS9pBx100I4fZXs8esNVV1019PYLX/jC0L9JriO79773ve373/9+i1voLnUeLdeQUVD10Ic+tN3pTndq73rXu9rXv/71od6BBx7YTjnllHbyySff5Ja8UXPr1q3tS1/60jDvSy65ZPiYMIjx97vf/Yb5jF7/9E//1N74xje229zmNsM5+Xd/93ftO9/5zvDfcW5v3Lhx0WmO3hfnwSMf+cjhHI+/iz7uu+++7R73uEd72MMettP7x3v59Kc/ffi9+djHPtauueaa9qxnPWs4zniF4be+9a3h3Pjud787HPMBBxwwnHPhsWnTpp36Gc/fjNev/dqvDUbjv4vL/d4s1quoHbc1jrkfcsghQ91J5+DCcyxzXq/Uf6Xn7aRfdgHiJCE/J0CAAIFKAQFipaZaBAgQIDArAr5gnZVOO04CBAjMloD1LddvAWLOabdHZQPEGPe6171ueF5ihAgRnFx33XU7gsQnP/nJQxA3HihEuHHYYYe1H/7wh8P4DRs2DOFdBBMRhj384Q9vn//854cgKUKVCPGifvw8/jvCr1ve8pY3qRnBxaWXXjoEPfvss89ONZ/ylKfsmMcIJ4LMmPvll18+fO7+++8/hC6jz7rLXe7SYv5LhUHjyDG3D3/4w0MgNDqOeHZk1IpgKuYTQdruBIgLPyMs4lhH3nEMo+OMQCpCpssuu6xFMBOW4RMhbMzlgQ98YPvsZz+75M9PO+20YVy8VtLjGB/h6etf//oW4U3ML+YZ8xkFife85z3bE5/4xB0hXphHmDn6R3D0zM0YPwrWnvOc5wzh3KTXKEA84ogjhmA67CNEi7AtasUrPv9JT3rSTiHiwjnEe+I1Oi9POOGEIeQdmYyCwJjrjTfeOPQgXqMAcTysG5/z6H0R4kZIHvMa1YjALV4Rvsfxjj5rPIiLHsb5OnqNgufxcyN+NjKMIDeOLTye+9znDr938YreRIAYtSN8jjB63bp1O/3eRN8WuketOMc/+tGP7vh9jB6P9yqe53n7299+8F7uHBydYys5r0fHnfFf6Xk76dyKnwsQM0rGECBAgECVgACxSlIdAgQIEJglAV+wzlK3HSsBAgRmR8D6luu1ADHntNujMgHiT37yk3bGGWcMgUbsPIrdXRH2RWjzkY98ZNjZt3nz5vaiF71oCHHGg5AIJyLsiqAhdqdFAPGGN7xhCDLiFTu/YrdVBDLx8/iM2PEV4eO97nWvIYBauNNuYc34vLe//e3DDq+oF/OI+cQrgr14xmOEXXe4wx2GucT74xV/d+aZZw6fGccUOwjjs5Z7xe6z17zmNUMgdOqpp7YIRyJYicAlQpSwiD/vToAYNjHnqDtuF94RnH3oQx8aAqJf/dVfHXbbjV6Tbh+53M9X2uM4xje/+c3DTr673/3uQ1AX842QKPrwtre9bXCInXOxYy1e55133tCnCNXi72P3W7wigDrrrLOGMDl2VsbOvvFdgIv1Y3Qs0a/xPoTRpz71qfbOd75zOD8jGB6FQVHn3HPPHYKx2DEbodwoaIsQMsLQCLtjd+z973//4WNHAVb8+Ra3uEV77GMfO8w7jjOCv6XOl/H3nXjiicM8ImyM933lK18ZfOJ3IQLe2KEYr/HfmwiJ45y8z33uM7wvQr8wid2/b33rW4cQ/BnPeEa79a1vPbw3ar3lLW9pX/3qV4f3PP7xjx/mNgoQo79RJ36fYj7x+zv+uxjh/9Oe9rQdx/OZz3xmCHsjVI/exnuiXvQqdthGsBi/6/G7Fjt5M+fgrpzXk/zj+Fbyb1P2H0wBYlbKOAIECBCoEBAgViiqQYAAAQKzJuAL1lnruOMlQIDAbAhY33J9FiDmnHZ7VCZAjFt1RlA4HuiNPjgChbhdadwacRTWjAchT3jCE4ZAY/wVt/+MEC4Cpgg0ou74K3bMRdA0vstrUs3YQfbKV75yCIDiVpMRvsRrFFpFyDEKOMc/66KLLhp2J0a48sIXvnC4FelyrwhVPv3pTw+hWARQEfSMXhEORXD1iU98YrcCxAsuuGAI5o499tjhlprjIVXsNHvFK14xhJ6xQ3P8lq27EyCutMdXXHHFsLMtQqjTTz99R5AVFuHwpje9aQjf4paaD3nIQwaiT37yk8PtPyPIjV2f46/YJRr9i2DrxS9+8Y4AeKlejI41gulnP/vZN+nD2WefPQSJ44Fk7NKMz4hzNnodO/LGXxdeeOEQKMffv+AFLxgCwlGAFTsC4z2jwHHSL97ofRFUxvtip+D4K86ROFfGg+DxczzMIpwe732E1q961auGXabjweyobvx9hGkRNI5C9FGAGP2K38/YlTn+ilvPRvB4q1vdauhj/B6MPicC9vEwdfS++L2NkD+84vx83OMet6PkcufgrpzXk/xXet5O6tvo5wLErJRxBAgQIFAhIECsUFSDAAECBGZNwBess9Zxx0uAAIHZELC+5fosQMw57faoSQHiKNSIcXGbwwhsFr5GocG9733vIRCc9My/2A0V4VPcDjJCiwgvxl/joUE8Py122U2qGe+PQObjH//4sFsqdmfFDrQIhL785S/vFGSNf9Z43QhYTjrppCVNY2zsDAyLpcYuFqBk5p5t5HK1djVA3N0ex3MkIyhcyXMkFx7v+K02Fzsnljrnxnd6jo8ZhdQR3MU5FLseY/de7JqM25TGubxwl+NoDhEwRgAXOw7Hn4EYOyOXumXpwvlNel+EmREEx+1NRwHspPNk9LsaO/8iZI1diIudy+O/q5NcRzXjuEbPKhzZRf14bmLYLXyNLEcB6WhX76RzcKnzfKljX85xV87b7O+ZADErZRwBAgQIVAgIECsU1SBAgACBWRPwBeusddzxEiBAYDYErG+5PgsQc067PWpSgDh+C8RJHzYKcyYFIZNCjfHnx41CjUk1Y24Lw4b4u1HgN3qG3GLHELeEjNtnPvjBDx5u0brUa9K8431VAWLs4osgJ25XGjvBRs/NG5/bwmOaFN4s9fNd6XHMI3avxU7R0fMLb3e72w07CyOgGz3Xb6FlhLoRPsXtXi+55JIdzyscjYsgqyJAXKxXo+OfdB6Pz2FSELhUrUnvW+x8nnSOj9/Oc9IxjM6NSefsYgHiaFfics95jFsMx27IeK7pKKBd6vwfn+tKz+vlHHf1vJ1kFz8XIGaUjCFAgACBKgEBYpWkOgQIECAwSwK+YJ2lbjtWAgQIzI6A9S3XawFizmm3R2UDxPiyPnZzjd+yc+GHx20949lrk4KQSaFGVYAYOxxjp2PseFwuQJwUvI2Oc9K8lwpQJnksdIxbRMatUuMfi9jVFzs0Dz300GFY/OxrX/va8GzH6gBxJT0ezfkHP/hBe9e73jXcwjbmFq+47WbcOvRf/+t/vdMtYePWmHHry7htbOz+O/7443fsooudePFswDi/9nSAGJ892jG32C9QPPcvngcYzzqcFAQu9Qs46X27EyCG0cLdhwvnETuBY7fwpHN2sQBx9PuwXIC4VN3lfpd25bzOBIi7ct5O+odTgDhJyM8JECBAoFJAgFipqRYBAgQIzIqAL1hnpdOOkwABArMlYH3L9VuAmHPa7VHZADECj0ywExOaFJhNCjWqAsSYS2YHYtzW8vzzz28PeMADhme+LfWaNO94X8UOxNFzGyM0jNtmxvMbR689cQvTzHFNOtEiHIodhfHsxph/hLYR0sVzGm95y1sObx89r+64444bnls4HuKtdA6TQt/ldiAuddvTxY5xUhC4lMuk9+1OgLhcsLdwPpNcd3UH4uh9EcaOP7Nyub7synmdCRBX8m/TpPN49HMBYlbKOAIECBCoEBAgViiqQYAAAQKzJuAL1lnruOMlQIDAbAhY33J9FiDmnHZ71KQA8eqrr25nnHFG+/73v7/kc/8WTuLmChDf//73D7f83BvPQHz605/e7na3u93EvyJAXO6WqnsiQNyVHsdtS+N969atG4LA2HU4esXP3vSmNw3Pnhw9FzN2g772ta9t3/jGN9pidpOCroXQkwLEb33rW0N4PHq2XzzH77Of/exwy9Wjjz66vfCFL1x2F+Lo8yYFgUv9Ak563+g5oKPw69a3vvXE4H30bMK4Pex4aLfcPwKTXPfmMxB35bxeznFXztvsP5gCxKyUcQQIECBQISBArFBUgwABAgRmTcAXrLPWccdLgACB2RCwvuX6LEDMOe32qEkBYnxA3E7z05/+9HArzdhRtvD5drH7LG5PObqt4p4OEJ/85Ce3k046aadjj1t6RmAUzwt87GMf2+5///sPPx/teorQKHZQxm1Yx19xO83Xve51Q9AUodKRRx65rOnIIm7XGrcQHb+lazzfLX7+mc98po3vcpvksfADRzsiF3sm46WXXtpe+cpXtiuuuKLsFqa70uMLLrignXnmme2oo45aNIxbGPCNGywWII76sNJbmN7hDndoz3rWs27Sh3e/+93DcxbjuYzPec5zhlumXnzxxYNdnKtxDt3znve8Sa8jlIqx8f/iNSkIXOpkGb1vqbAyzpE4VzZv3jyEgfG7M+k8ueqqq9orXvGKFufAQx7ykHbaaaftFNzGXKJGhLlxG9Z47UqAGD7xfMP4XYpbod7rXvfa6TDj9z1uRXvhhRe2+93vfu1xj3vcjp8vF+zuynk9yX+l/zZl/8EUIGaljCNAgACBCgEBYoWiGgQIECAwawK+YJ21jjteAgQIzIaA9S3XZwFizmm3R2UCxNh9GIFChHSxuy/Clwjc4nXllVe2s846a3iu3ZOe9KR297vffWIQMinUmHQL04MOOqg94xnPaLFrK16x4y3m8PnPf74ddthhQ6B1yCGHDD8bDxYXzj0CkgjBLr/88nbKKae0Rz3qUTcJZBYCjywiaDr11FOHECfCpghVIrA655xzhj/vToA4CmEOPPDA4TjjlpURTsbuvTjOyy67bJjWUs9AjOcPxq1PRyHY6BhGdRf7+Up7HGaxM/XHP/7xTg7xWfGzCJi++93vtkc/+tGDbcw/dqB94QtfGELaCPWiV1u3bm1f/OIX2//+3/976FWcV5lb5Y6OJQLHhz3sYcNnxPMi43M+97nPDU7x56c+9ak7dorGf5999tntU5/61LD78ClPecrwnMAI3GIecd5FIBWhX8wv5jIpwFrqF3D0vqh9n/vcZ3AY9SOeFxnnXZxDD33oQ4cwMF6TAsQY84lPfKK9853vHI41brcbtUfH/c1vfrO95S1vaRs2bBj6H76TftcW24EYnzMKOOP/Z4Fxp/hd+8AHPtA++tGPtgMOOKC96EUv2ukWu8udY7tyXk/yX+l5m/0HU4CYlTKOAAECBCoEBIgVimoQIECAwKwJ+IJ11jrueAkQIDAbAta3XJ8FiDmn3R6VCRDjQ+LZdn/zN38zhBwR2sSOqQhkIkCM/40deRE0ROAwKQiZFGpMChBjF2GEL/G/MZf4cwQb8eeYw8Jbi8bOs9hlGMHWaO4R8kVgtXDuGdAIVyKIihpRL+YRtSKEiucW/uhHP9qtADFub/ma17xmeKZgvOI2oTHP+LwIvuLPo1104zsxI2CMXZhhEeFXBK0RxsX/xmvSz1fS44XnRIRjo7mNzol41mEEcaMdqxEoxnGFVbziPTfeeONwPBGWxjHFn2OXa4Scy71GYVQcZxxv1Ipdd6Nbq8Z7Y4dhhNrju0TjM972trcNu+fiFXOO98YtVuO8jXq//Mu/3O585zsPP58UYC01x9H7IsyL8yKCxPis8fNuoc+k35v4rHh/BIj/8A//MFjFfMePO471EY94xPA8z/jMSb9rSwWI8TlxS+AICuNzRk6j37WFTiOH5c6xXTmvM/4rPW8zv+MCxIySMQQIECBQIbD24EPbcW9/T0WpiTVciE4kMoAAAQIEpkjAujZFzTJVAgQIEEgLWN9yVALEnNNuj8oGiPFBEcBFqBDhy+hWiYcffnh70IMeNIR2sRMqXpOCkEmhxqQAMW6BGZ9x7rnnDgFJvI455phhB+FSwVOMj92B559//hB6Rriy2NwzoBGoxPPo3vOe9wy3eYxX7KqL3WQRFsXz/3ZnB+LIMOYbu+lGt9WMHZSx2+5973vfsNsybi0Zt5gcPX8w5hU71OI5kPGeI444YtghFjvF4jXp5yvp8chpsXMiAsuTTz55uL3lwl2Qo/HR4wj7Ipi6xz3uMexijN1zEUCNdi0u14vxW2VGWBahWgSUEXxFGBk7EmMO4+HhqF70KHZCxvkTtwMdBXERgofvaPdqjM8EWIvNc/x9cUvdmO/Xvva1nY45Pmt0q9HM783oc0bn33vf+97h2aRxzOEcgWT8DsRtZUevSb9rSwWIo/MlzvPxz4ngcDGn8bktdw6Ofg+z53XWP/tvU+b3O8YIELNSxhEgQIDA7goccNoj25G//bLdLZN6vwvRFJNBBAgQIDAlAta1KWmUaRIgQIDAigSsbzkuAWLOaWZGTQolZwbCgQ4Cyz1rrweibPDVw1zN4aYCAkRnBQECBAjsDYF1mw9vtzrjzW3NAQfujY9rLkT3CrMPIUCAAIG9JGBd20vQPoYAAQIE9qqA9S3HLUDMOc3MKAHizLQ6daACxBSTQbsoIEDcRThvI0CAAIGUwJoDD2qb7nDnduRv/k5be+hhqfdUDHIhWqGoBgECBAj0ImBd66UT5kGAAAEClQLWt5ymADHnNDOjBIgz0+rUgQoQU0wG7aLAKEA877zzdrGCtxEgQIAAgf4EXIj21xMzIkCAAIFdF7Cu7bqddxIgQIBAvwLWt1xvBIg5p5kZJUCcmVanDlSAmGIyaBcFBIi7COdtBAgQINC1gAvRrttjcgQIECCwQgHr2grBDCdAgACBqRCwvuXaJEDMOc3MKAHizLQ6daACxBSTQbsoMAoQP/pf/nEXK3gbAQITBdZvbmsPuW/beJdXtrmNR00cbgABArsv4EJ09w1VIECAAIF+BKxr/fTCTAgQIECgTsD6lrMUIOacjCJAgACBYgEBYjGocgSWEZjbdGzb95TzW1t/KCcCBPawgAvRPQysPAECBAjsVQHr2l7l9mEECBAgsJcErG85aAFizskoAqtW4Nvf/nZ79atf3TZt2tRe8pKXtIMOOmjVHus0HtiWLVvaRRdd1NavX9+OO+64Njc3N42HseicBYirppUOZEoE1h377Lbxrq+fktmaJoHpFXAhOr29M3MCBAgQuKmAdc1ZQYAAAQKrUcD6luuqADHnZBSBVSsgQOy7tRdccEE788wzh4D3BS94QTv22GP7nvAKZidAXAGWoQQKBOY2HNn2Pe3igkpKECCwnIALUecHAQIECKwmAevaauqmYyFAgACBkYD1LXcuCBBzTkYRWLUCAsTlW3tz+1x88cXtVa96Vdt3333b85///HbwwQevmnNRgLhqWulApkhgv0fNT9FsTZXAdAq4EJ3Ovpk1AQIECCwuYF1zZhAgQIDAahSwvuW6KkDMORlFYNUK3NwBWe+wfPZchwSIe85WZQJLCQgQnRsE9ryAC9E9b+wTCBAgQGDvCVjX9p61TyJAgACBvSdgfctZCxBzTkYRWLUCArLlW8tnz536AsQ9Z6syAQGic4DAzSfgQvTms/fJBAgQIFAvYF2rN1WRAAECBG5+AetbrgcCxJyTUQRWrcByAdn8/Hz7l3/5l/be9763ff/7329btmxp69evb8cdd1x71KMe1Y466qiUywc/+MF2zjnntIc+9KHtTne6U3vXu97Vvv71rw/1DjzwwHbKKae0k08+ua1du3ZHvZ/+9Kft5S9/ebv22mvbM5/5zPalL32pnXfeeW3dunU7PQtw69atw8/iMy655JLh/QcddNBQ7373u98w3/FXHNOXv/zlYfz3vve9Fv8dzxe84x3v2B72sIe1Qw45ZBg+mvNiBxjzOfHEE3f8KOYYx3f++ee3K6+8ss3NzS05h+XqjgrGfE4//fR2q1vdqk0KMBf77MMPP7w96EEPane7293amjVrdprna1/72ha3RY36119/fXvPe94zOMTrsMMOG3p017vedTiGha/oyQc+8IH2xS9+cejLrpwL4zUFiKlfH4MIlArYgVjKqRiBRQVciDoxCBAgQGA1CVjXVlM3HQsBAgQIjASsb7lzQYCYczKKwKoVWCqginDvHe94Rxv9Y7rffvsNAd/VV1/dbrjhhuGZfM95znPabW5zm4k2o9DsiCOOaD/60Y9ahH4HHHBAu+aaa4Za8brnPe/ZnvSkJ+0IEUcB4lVXXdX22WefIZiL13i4tnCOUTNeMTaCwRNOOGEIH+P98Yrx7373u9vf//3fD/89Oqb4jPhZ/Pdzn/vcIbi74IILhmDyZz/7WfvqV786zOv2t79927BhwxBOHnvssUON8Hvd6143jItALVyiVvx3zGHhcX3iE59oH/3oRxc1G9nGcbzwhS9sRx555LIBYgSB8dmXX375ML/9999/p8++y13u0p785Ce3jRs3Dp8XoV8EiDHn2972tkOIO3KI+ca8o85TnvKUIXwcf40fZ/Qgal533XU7gsT4nIXvmXRiCBAnCfk5gXoBAWK9qYoEFgq4EHVOECBAgMBqErCuraZuOhYCBAgQGAlY33LnggAx52QUgVUrsFSAGLv93v72t7eDDz64PetZz2rHHHPMYBCB31lnndU+//nPDyHU8573vJvs8luINQoQY1fbqaee2k477bThPREkfupTn2rvfOc7hz9HCDUKlUYB4k9+8pMhNIzdgRGIRcAV4VX877nnntve//73DzshIyiMHXTxipDy9a9/ffvhD3/YHvOYx7T73//+w99/4xvfaK9+9auHz45jOv7444e/j+DuLW95yxAULjym5XYARgD6qle9atjBN35cUTPCuTPPPHMI2OKzYofjcq9vfvObw5xjfDhE8BivpT4/Ar84lvjsO9zhDkPoF+FlvOLv4rMjWIzdnbFbNOxHAWJ8VvjFbsP4efx5vK8RCkdfwz1e0YMzzjhjqBd9iPfEzsbo2Uc+8pFh9+XmzZvbi170oiEYzr4EiFkp4wjUCQgQ6yxVIrCUgAtR5wYBAgQIrCYB69pq6qZjIUCAAIGRgPUtdy4IEHNORhFYtQJLBVSf/OQn23e+850hnIrgbvwVO99e+cpXDiHSi1/84iE8Wu41ChBjB9+zn/3snW5VGrv0zj777CFIHA/vRgHiFVdcsVOgNvqcyy67bJhDBF+xW+/oo4/eaQoXXnjhEKLF37/gBS8YdiFG4Pi+971vuP3oM57xjJ1u0/mtb31rCORi3Ete8pLhFqTxWi5AjKAyArQIJB/84AcPOxjHX7GD89Of/nR7wAMeMASZS70iiHzNa14zfNbCHYuTAt64Xeliwd1FF1007E6MEHC0m3E8QHzIQx4yBLnjtyodGcR7wiDC43jFbU7jOO91r3u1Jz7xiTu9J/xjV2MEpuMBcOYXRoCYUTKGQK2AALHWUzUCiwm4EHVeECBAgMBqErCuraZuOhYCBAgQGAlY33LnggAx52QUgVUrMOkZe4sd+PjzCUfP6lsOaBQgxrP1fuVXfuUmQ+M5ixGgRQA3Cq4mfUY8h+/Nb37zcJvSuJXqwmcdjt4fAVcEbLe4xS2GZ/fFeyIYe/7zn9/ilqqTXrviM6o56bhj3Og2rLHjM+azMAxc7PPjPRGOxrMcYxdhhIELX+NhYQR7J5100k47EBc+xzHev5j5+G1PwzlC4IWv0XHe+973HgLG7EuAmJUyjkCdgACxzlIlAksJuBB1bhAgQIDAahKwrq2mbjoWAgQIEBgJWN9y54IAMedkFIFVK7BcQBa3qIzQ7WMf+1i75JJLdjyvcIQx/jzC5YAmBWmLBVeTAsRRzUmNGZ9j7PR74xvf2GJ3Xuy8i1uf3vnOdx7+X4R3saNy4SsTIMatPWM+//zP/7zj+YvjdZYKTmPMF77whfa2t71tuC3rYs+UXOzzI9SL3ZLxs8WCwNFnv/Wtb50N06QAACAASURBVB1uNRu7I+PWo+OhYjZAHL+V7CTr5Y5zsfcKECeJ+jmBegEBYr2pigQWCrgQdU4QIECAwGoSsK6tpm46FgIECBAYCVjfcueCADHnZBSBVSuwVEA2HrbF7r54XuD+++8/OFx//fXtK1/5ynAr0oodiLsTIMbcRs/+W6xJEcw97WlP2+kZjnF71o9//OMtbo86esWxPfCBD2wnn3zyTrdYnRQgRgAYz4q88cYbh2cw3vKWt9wRRP7gBz9o3//+99tSwVrcAjWeLRjPGIzbiUbQN35L0ZjbYp8/HuotFyAuDG53J0CMz4wdotHzpV7xnMfHP/7x6d8VAWKaysDVIjDfWptrrY3+92Y4LgHizYDuI2dOwIXozLXcARMgQGBVC1jX/k97dx5sa1ndCXgBwmXGixAQDUiDBChRgqUZZBCCEFETjQNRIgYZjG2Szh/pJN1dbVe6010ZTLpjxUYKZTBRJIQMUMSgCYlDJ9DgAApaDkENRCLaaBgMEqTr3ZdzPPeeO6y79+Kw7tnPqUrFyPut/e5nfWTVe37n23tVt9ebI0CAwNwKmG+51gsQc05WEVi1ApsKyBa+9+7ggw+efG/h0pBuS08Hboj1WD6BuLVPvS3d2/333z/57r4xMMbHgY7vYxyh1vgYzoWgbHMB4sL3MN53333xile8Io455pj1AsDNve8R5l1yySWT1x/B2wgCNxbOzfIE4vi41ptvvnnxOxhnCRDHtZmweGv+RREgbo2Wtdu8wKZCw439949hwChA3ObvJG9gGxBwEN0GmmSLBAgQIJAWMNfSVBYSIECAwDYkYL7lmiVAzDlZRWDVCmwsoHrwwQfjoosuittvvz1e85rXxNFHH73e+68OEL/0pS9NPpJzfNxo9jsQb7zxxsmTfwcccECcd955m30KcWx+hIMPPPDA5EnBEYZu+J2J4+NHx/cK7rTTTovfmTiu21yAeOutt06uGU8djnBt7H/pz6YCxLGXv/qrv4oPfOADsffee0+uHU8vbuzn8f4OxGE2npIcT1IufJdi1b8MAsQqSXVaCzyGYeA071uAOI2aawhsnYCD6NZ5WU2AAAECvQXMtd79sTsCBAgQmE7AfMu5CRBzTlYRWLUCm3rCbQSIX/ziFzcaII7vELz44ou3+iNMjzjiiDjzzDPXe9JuhGnXXHPN5HsWn/70p0++B3CEe1sKKe+666644IILYnzU6gi2nv3sZy/r0Qi/Rq3xP0tD0Y0FYZt6vc0FiJ/85Ccn36l44IEHLgsQH3744ck/u+2225Z9hOmC3/iOyfHxqs985jM3eX9t6vVvuummxQB1BJDj40WX/iy8xgg1R8C63377TfUdiKPmlVdeGTfccMPkfZ599tmxyy67rPda472OPix8xG32XxYBYlbKOgJ1AgLEOkuVCGxKwEHUvUGAAAECq0nAXFtN3fReCBAgQGBBwHzL3QsCxJyTVQRWrcDGAqoR6l122WUxvt9vBE8j1BtPyI3A65Zbbok/+7M/i/HxnyOcynys5cKTeOMjOk899dQ4/vjjJ98TOF7nYx/7WPzRH/3R5D//5E/+5OLTjlsKEMf6P/mTP4nrr79+8kTh6aefHocffvjkI0THPke4N4Kv8YTi2P/Y68I+1q5dOwkyn/KUp0z6Otb/3d/9XVx99dWTJwJ/5md+Jvbcc8/JP1vwGfsdQdyot/Cz8M/Gd0Kecsopk+9QHOvG3q+66qr41Kc+NXlfSz9mdXzv4Xjacvzvk08+efLdhxt+7+HSm21TAeLwH3XuvPPOOOqooyYh6sITkOO/G09G3nPPPRPrF73oRZPXmOYjTMdextOHF1544aTnG77WvffeO+nfCCzHx7h+//d/f/rfFQFimsrCbVzgwYci3vd/Iy59f8T1t0Xc+62IZx0S8RPHRpx5SsS+ey1/g99+KOLNl0b83p9u+s2ffEzEO38x4knr/t9V6keAmGKyiMBMAg6iM/G5mAABAgSaCZhrzRpiOwQIECBQImC+5RgFiDknqwisWoFNBVR33HFHvPOd75yERuNnPMU3Pv5zBGIjXBtPnI3/PJ5IO+SQQzbrsxDcjYDroYcemtRas2bN5D+PpwTHz3iCcARQC98DuKUAcVwz9nD55ZdPnvIbPwsfTTqeNhxh2Xi9V73qVfGMZzxj8s+Xrh+B2nhqb7zewvrxn0cQufQjW8c1IzwbHuOfj5rjOxJHzfHk3Qgxx8epDotR8wlPeMLkfY21e+yxR3zjG9+IpU9e/umf/mn87d/+7WTtwutvDO+EE06IY489drMfoTqewhxPgo6gcLzeeAJw7Gn0bOxnfLfieD8LTwxOGyCO/Y0w9A//8A8nrguvNV5jBIgbe63MvzACxIySNdukwJKPLb37mxH/8Z0Rl10XsccuEc/8NxE77RjxhX+M+PJXI57zfRHn/0LE4d+7/jv91oMRv/KOiHe+b9MCAsRt8u6w6TkQcBCdgyZ7iwQIEJgjAXNtjprtrRIgQGCOBMy3XLMFiDknqwisWoHNfUTnCKauvfbaydN8IxQbAd0xxxwTI9x6z3veM/mOxBe/+MWTp9w297P0uwCPO+64yZN+I5AbYdcII8f1z3ve89b7aNNMgDheczw9OJ6UvO666+Luu++ehFkj5Bvh2XjacTxtuPRnY+tHoHnwwQdPntR78pOfvOytjL2+973vndQfTxiOpxdHKLj09cd7HE8Vjp/xZONpp502CdvGx5iOpzcXnmp897vfHTfffPMW76fxRON4QnFz/RlFxmu8//3vn9QcYd4IJvfdd9846aSTJkHo2O/CzywB4qixcD+MwHbU2txrbfENRoQAMaNkzbYs8K8PR/z3d0f81h9GnHVqxJvP/O7Thvc+EPHmSyIu/POInzo54rd/JmK3JV+j+vV/jjj7LRHj6cWLfjHiyRv/mtSt5vEE4laTuYDAVgs4iG41mQsIECBAoLGAuda4ObZGgAABAlMLmG85OgFizskqAgRmEFgaIJ5xxhkzVHLpahIQIK6mbnoviwJLnj787B0Rr/uNiJ13irj430c8bf/1nb54V8RZvxVxz70Rf/AfIp5x8Hf/+Ve+HvH6t0Ss2XHrP6Z0c90QILpXCTz2Ag6ij72xVyBAgACBlRMw11bO2isRIECAwMoJmG85awFizskqAgRmEBAgzoC3ii8VIK7i5nprE4G/uy3iBb8UcfYLI379nIhd1jwK82jIuPRjSj/wmxE/NB5s3m7dmoXw8bmHb3DtjLYCxBkBXU4gIeAgmkCyhAABAgS2GQFzbZtplY0SIECAwFYImG85LAFizskqAgRmEBAgzoC3ii8VIK7i5nprE4FvPxRx77cinrBDxJ67Rmz3aDi4wPPN+yN+9q0Rn//HiEt/OeKwp3w3QPz45yNe+V8jfupHIv7zT0XssMMmUJc88ZhhFyBmlKwhMJuAg+hsfq4mQIAAgV4C5lqvftgNAQIECNQImG85RwFizskqAgRmEBAgzoC3ii8VIK7i5nprKYGbPhvxk78WcfIxj34H4nhC8dGQceHpxVefFLHPnhHX3rTuqcTDnhpxxo9EnHnKd79PMbYiRBQgplpjEYGZBBxEZ+JzMQECBAg0EzDXmjXEdggQIECgRMB8yzEKEHNOVhEgMIOAAHEGvFV8qQBxFTd33t9aItC7576In/+9dR9zeskvRRz7jPXRLv+biLPfsmnIHzoy4m0/vy5QnPwkXnMsEyDO+83p/a+EgIPoSih7DQIECBBYKQFzbaWkvQ4BAgQIrKSA+ZbTFiDmnKwiQIAAgWIBAWIxqHJ9BUa4N34efbrwXx+OeOufRLz5koj/+tMRP/+ydR9zujQE/ODNEb/+3ohjnh7xcy+N2H/viEceifjCP0b8yjsi/uLGiJ86+dEnF3cWIPZtvp3No4CD6Dx23XsmQIDA6hUw11Zvb70zAgQIzLOA+ZbrvgAx52QVAQIECBQLCBCLQZXrK7Dk6cCl4eG5L4r4tbMidhsB4PhJPkU4Psr0db8Rcfc3I654c8T3H5p/655AzFtZSWBaAQfRaeVcR4AAAQIdBcy1jl2xJwIECBCYVcB8ywkKEHNOVhEgQIBAsYAAsRhUufYC4wnCKz4Y8e/eFnHCsyLe+qaI71m79dt++OGI//YHEW+5IuLSX4p4+fH5GgLEvJWVBKYVcBCdVs51BAgQINBRwFzr2BV7IkCAAIFZBcy3nKAAMedkFQECBAgUCwgQi0GVay2wYXj4O2+MOOBJ67Y8efDwOxGxff4tjI83/bU/iHjnL0ac/vxHr0s8wShAzBtbSWBaAQfRaeVcR4AAAQIdBcy1jl2xJwIECBCYVcB8ywkKEHNOVhEgQIBAsYAAsRhUubYCIzz80C0Rb/zdiKfsE/G2n4847Knrb3dp9nf7XRH/5dKIp+4T8Z/O+O5HnC6s8QRi21bbGIGJgIOoG4EAAQIEVpOAubaauum9ECBAgMCCgPmWuxcEiDknqwgQIECgWECAWAyqXBuBDR8E/PAnI97wPyP2Wxtx/i9EHP69m9/qN++P+Nm3Rnz6yxG//ysRRxy0/vq7/l/Eub+z7p/7DsQ2bbcRAosCDqJuBgIECBBYTQLm2mrqpvdCgAABAgLErbsHBIhb52U1AQIECBQJCBCLIJXpJ7AkQbztSxFveuu6LY4nD4/cIAxcb/OPXjeeWLzk2oif+72IV58U8WtnrQsfx8/9/xLxu38c8T/eE3H2CyN+/ZyIXdbkCXyEad7KSgLTCvhF67RyriNAgACBjgLmWseu2BMBAgQIzCpgvuUEBYg5J6sIECBAoFhAgFgMqlwPgSXh4T33RZz72xF/ceO6jyz93n03vcW9do/41TMjDn7yujUjKPzVd0X876si9t4j4hkHR+ywfcQX/jHiy1+N+KEjN/5RqFtCECBuScg/JzC7gIPo7IYqECBAgEAfAXOtTy/shAABAgTqBMy3nKUAMedkFQECBAgUCwgQi0GVayfw9X+OOPstEX/5sS1v7aiDIy795fW/G/HBh9Z9d+JF74v4m5sj7v1WxHFHRbz0eRGvOD7iSXsuqbvh56Zu4iUFiFvuhRUEZhVwEJ1V0PUECBAg0EnAXOvUDXshQIAAgSoB8y0nKUDMOVlFgAABAsUCAsRiUOV6CCSDvMdrswLEx0ve686TgIPoPHXbeyVAgMDqFzDXVn+PvUMCBAjMo4D5luu6ADHnZBUBAgQIFAsIEItBlZs/gRFWjp/t8m9dgJi3spLAtAIOotPKuY4AAQIEOgqYax27Yk8ECBAgMKuA+ZYTFCDmnKwiQIAAgWIBAWIxqHKrT+AxeJpRgLj6bhPvqJ+Ag2i/ntgRAQIECEwvYK5Nb+dKAgQIEOgrYL7leiNAzDlZRYAAAQLFAgLEYlDlVq9AYZAoQFy9t4l31kfAQbRPL+yEAAECBGYXMNdmN1SBAAECBPoJmG+5nggQc05WESBAgECxgACxGFQ5AgkBAWICyRICMwo4iM4I6HICBAgQaCVgrrVqh80QIECAQJGA+ZaDFCDmnKwiQIAAgWIBAWIxqHIEEgICxASSJQRmFHAQnRHQ5QQIECDQSsBca9UOmyFAgACBIgHzLQcpQMw5WUWAAAECxQICxGJQ5QgkBASICSRLCMwo4CA6I6DLCRAgQKCVgLnWqh02Q4AAAQJFAuZbDlKAmHOyigABAgSKBQSIxaDKEUgICBATSJYQmFHAQXRGQJcTIECAQCsBc61VO2yGAAECBIoEzLccpAAx52QVAQIECBQLCBCLQZUjkBAQICaQLCEwo4CD6IyALidAgACBVgLmWqt22AwBAgQIFAmYbzlIAWLOySoCBAgQKBYQIBaDKkcgISBATCBZQmBGAQfRGQFdToAAAQKtBMy1Vu2wGQIECBAoEjDfcpACxJyTVQQIECBQLCBALAZVjkBCQICYQLKEwIwCDqIzArqcAAECBFoJmGut2mEzBAgQIFAkYL7lIAWIOSerCBAgQKBYQIBYDKocgYSAADGBZAmBGQUcRGcEdDkBAgQItBIw11q1w2YIECBAoEjAfMtBChBzTlYRIECAQLGAALEYVDkCCQEBYgLJEgIzCjiIzgjocgIECBBoJWCutWqHzRAgQIBAkYD5loMUIOacrCJAgACBYgEBYjGocgQSAgLEBJIlBGYUcBCdEdDlBAgQINBKwFxr1Q6bIUCAAIEiAfMtBylAzDlZRYAAAQLFAgLEYlDlCGxBYLud9otdX3AXJwIEHmMBB9HHGFh5AgQIEFhRAXNtRbm9GAECBAiskID5loMWIOacrCJAgACBYgEBYjGocgS2IPCEp74u1jzrEk4ECDzGAg6ijzGw8gQIECCwogLm2opyezECBAgQWCEB8y0HLUDMOVlFgAABAsUCAsRiUOUIbEZgu52fGrsef0vEjms5ESDwGAs4iD7GwMoTIECAwIoKmGsryu3FCBAgQGCFBMy3HLQAMedkFQECBAgUCwgQi0GVI7AxgR33iR3W/mCseeaFsd2a/RkRILACAg6iK4DsJQgQIEBgxQTMtRWj9kIECBAgsIIC5lsOW4CYc7KKAAECBIoFFgLEm266qbiycgQIECBA4PETcBB9/Oy9MgECBAjUC5hr9aYqEiBAgMDjL2C+5XogQMw5WUWAAAECxQICxGJQ5QgQIECghYCDaIs22AQBAgQIFAmYa0WQyhAgQIBAKwHzLdcOAWLOySoCBAgQKBZYCBA//2+fXlxZOQIECBCYRmDvNXvEc7/n6fG/nndO7L+r78ucxnBc4yA6rZzrCBAgQKCjgLnWsSv2RIAAAQKzCphvOUEBYs7JKgIECBAoFhAgFoMqR4AAgSKBA3bdO/7Py34j1q7ZvajifJVxEJ2vfnu3BAgQWO0C5tpq77D3R4AAgfkUMN9yfRcg5pysIkCAAIFiAQFiMahyBAgQKBR49aHHx/nHv7Gw4vyUchCdn157pwQIEJgHAXNtHrrsPRIgQGD+BMy3XM8FiDknqwgQIECgWECAWAyqHAECBAoF9t15r/jca95eWHF+SjmIzk+vvVMCBAjMg4C5Ng9d9h4JECAwfwLmW67nAsSck1UECBAgUCwgQCwGVY4AAQLFAt94/WXFFeejnIPofPTZuyRAgMC8CJhr89Jp75MAAQLzJWC+5fot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KFAvvuvFd87jVvL6w4P6UcROen194pAQIE5kHAXJuHLnuPBAgQmD8B8y3XcwFizskqAgQIECgWECAWgypHgACBQoFXH3p8nH/8Gwsrzk8pB9H56bV3SoAAgXkQMNfmocveIwECBOZPwHzL9VyAmHOyigABAgSKBQSIxaDKESBAoEjggF33jr/9id+MJ+60W1HF+SrjIDpf/fZuCRAgsNoFzLXV3mHvjwABAvMpYL7l+i5AzDlZRYAAAQLFAgLEYlDlCBAgMKPA3mv2iOd8z6Hx1mPPi/12eeKM1eb3cgfR+e29d06AAIHVKGCurcauek8ECBAgYL7l7gEBYs7JKgIECBAoFlgIEG+66abiysoRIECAAIHHT8BB9PGz98oECBAgUC9grtWbqkiAAAECj7+A+ZbrgQAx52QVAQIECBQLCBCLQZUjQIAAgRYCDqIt2mATBAgQIFAkYK4VQSpDgAABAq0EzLdcOwSIOSerCBAgQKBYQIBYDKocAQIECLQQcBBt0QabIECAAIEiAXOtCFIZAgQIEGglYL7l2iFAzDlZRYAAAQLFAgLEYlDlCBAgQKCFgINoizbYBAECBAgUCZhrRZDKECBAgEArAfMt1w4BYs7JKgIECBAoFhAgFoMqZIPsmgAAIABJREFU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AgQIAAAQIECBAgQIAAAQIECBAgQIAAgbkQECDORZu9SQIECBAgQIAAAQIECBAgQIAAAQIECBAgQIAAAQI5AQFizskqAgQIECBAgAABAgQIECBAgAABAgQIECBAgAABAnMhIECcizZ7kwQIECBAgAABAgQIECBAgAABAgQIECBAgAABAgRyAgLEnJNVBAgQIECAAAECBAgQIECAAAECBAgQIECAAAECBOZCQIA4F232JgkQIECAAAECBAgQIECAAAECBAgQIECAAAECBAjkBASIOSerCBAgQIAAAQIECBAgQIAAAQIECBAgQIAAAQIECMyFgABxLtrsTRIgQIAAAQIECBAgQIAAAQIECBAgQIAAAQIECBDICQgQc05WESBAgAABAgQIECBAgAABAgQIECBAgAABAgQIEJgLAQHiXLTZmyRAgAABAgQIECBAgAABAgQIECBAgAABAgQIECCQExAg5pysIkCAAAECBAgQIECAAAECBAgQIECAAAECBAgQIDAXAgLEuWizN0mAAAECBAgQIECAAAECBAgQIECAAAECBAgQIEAgJyBAzDlZRYAAAQIECBAgQIAAAQIECBAgQIAAAQIECBAgQGAuBASIc9Fmb5IAAQIECBAgQIAAAQIECBAgQIAAAQIECBAgQIBATkCAmHOyigABAgSKBL7yla/ENddcE7fffns89NBDscMOO8QBBxwQL3zhC+OQQw6J7bbbruiVlCFAgAABAnUCH/nIR+Kqq67abMHXvva1cdRRRy2u+c53vhOf+MQn4rrrrou77747Hnnkkdh5553jyCOPjFNPPTXWrl1bt0GVCBAgQIDAZgQefvjh+PKXvxw33nhj/MM//EOcc845sddee23yinvuuSeuvfbauO222+Jf/uVfJue0fffdN0466aQ4+uijY/vtt192rbnnFiRAgACBlRTYmtk2fgd5ySWXxOc+97lNbvGJT3xivOlNb1pvPs77bBMgruQd7bUIECAw5wLjl6hXXHHFJDjccccdY9ddd40HH3xw8UA6fpl64oknChHn/D7x9gkQINBR4C//8i/j/e9/fzpAHIfZK6+8Mj760Y9OgsMx88bsu++++2L8s9122y3OOuusOPDAAzu+XXsiQIAAgVUgMObNF7/4xRh/BPPZz352cg4bPxv7BenStzuCxosvvjjuv//+yR987r777pNrH3jggclZ7dnPfna8/OUvn/yzhR9zbxXcMN4CAQIEtgGBaWfb+GOYiy66aDIXN/Wz4Xw02yIEiNvAvxS2SIAAgdUgcO+998YFF1wweQLjhBNOiBe84AWTX6SOv+S5/vrr4+qrr548lXHuuedOnkj0Q4AAAQIEOgm8+93vjptvvjle+cpXxnOe85wtbu0zn/lMXHrppbFmzZo4/fTT4/DDD5/80nUcXMcf03zyk5+Mww47LF73utdN5qEfAgQIECBQLbD0j1/GPHryk588eQpxzz33XPaExcJrj6BwzK8ROI6n6sfcG+e08ccwY7Zdfvnlkz8CHfNrzLaFH3OvunvqESBAgMDGBKaZbaPON7/5zXjb2942+WPON77xjbHPPvtsEdhsEyBu8SaxgAABAgRqBG655ZYYv3x9ylOeMgkJd9lll8XCY3j//u///uTjcU455ZQ4+eSTa15UFQIECBAgUCAw5tS73vWu+PSnPx0bfkzpxsqPX7Jedtllk48vff7znx+nnXbaesvGH9OMP6r59re/PfkIOU8hFjRJCQIECBBYJvDBD34w7rzzzvjhH/7hyay544474h3veMckENzwI9oWLh4B41gzAsc3vOEN6/2Cdcy38XUUH/rQhyYfY/rqV7968scx5p6bjwABAgRWSmCa2Tb29rWvfS3OP//8ydPzm5qBS9+D2bZOwxOIK3Vnex0CBAjMucD4GLcbbrghjjvuuHjJS16yTGPhu6WOOOKIOPPMM9f7OJw5p/P2CRAgQOBxFlj4uJu77rorFfiNjykdh9Px/VFnn3325Dt+l/4s/f6N7BONjzOBlydAgACBVSCwEA5uLkDc0rlsPI0xvkNq//33j/POO2/yEd3m3iq4ObwFAgQIbKMCmdk23trCujG/Xv/610/+mGZzP2bbOh0B4jb6L4ZtEyBAYFsSWPrkxqZ+UXrrrbdOnu446KCDUoN8W3r/9kqAAAEC27bAwuFxBImZj7tZ+OvW8a43tX48ofjxj3/ck/fb9q1h9wQIENimBDK/ZB1fLfHhD394k3/4OZ5ivPDCCydPKC48wWHubVO3gc0SIEBgVQlkZtt4wwt/APN93/d9qQcXzDYB4qr6F8WbIUCAQGeBpV9UvKmPfssO/M7v094IECBAYHUKLHxfxvjI0UMPPTRuv/32GN/tOz62bXw09/iI0vGU4fi/x09mpi18d8eznvWsOOOMM1YnnHdFgAABAq0EMvNp4Tt/N/XVEgszcZzxFj6GO1PX3Gt1K9gMAQIEVo1AZgaNNzu+g358fdIBBxwQu+++++RMNz4ZZnwf/fjO31NPPTXWrl276JKpOw+zzROIq+ZfFW+EAAECfQUEiH17Y2cECBAgsGWBhcPjmGcb+xnB4ThwnnjiiZMQ0WFzy6ZWECBAgMDKC2TmkwBx5fviFQkQIEBgeoHMbBvVF8K+Tb3SbrvtFmedddbi99Nn6goQp++bKwkQIECAwKKAANHNQIAAAQLbssDdd98d73nPe+KBBx6Il73sZXHYYYfF9ttvH/fff3/88R//8eSvWcdfro4nMQ4++GAB4rbcbHsnQIDAKhbI/DJUgLiKbwBvjQABAqtQIDPbxtv+6Ec/Gn/+538+eQLxx3/8x2OfffaJRx55JO68887Jk4nj++uf+tSnxrnnnhu77LKLM92j94onEFfhvzTeEgECBLoJCBC7dcR+CBAgQKBKYOmM+4Hznh0yAAAQPklEQVQf+IF4+ctf7rBZhasOAQIECJQKZH7JKkAsJVeMAAECBB5jgcxs29IWFmqMr6z46Z/+6Tj88MOd6QSIW7pt/HMCBAgQqBIQIFZJqkOAAAECHQVuvPHGuOKKKyZPH77+9a+Pf/qnf4p3vOMdsfPOO8eb3vSm2GuvvZZtex4+7qZjr+yJAAEC8yyQ+SWrAHGe7xDvnQABAtueQGa2beldPfzww/Gud70rPv3pT8eP/uiPxkknnSRAFCBu6bbxzwkQIECgSmDpIP6xH/uxOPbYY5eVvvXWWyfD+qCDDpr88nX80tUPAQIECBDYFgTGR5iOj7152tOeNplh9913X5x//vnxne98J97whjfE/vvvv+xtXHbZZfHxj388TjnllDj55JO3hbdpjwQIECCwjQtkfsl69dVXx4c//OFYeKp+w7d8xx13xIUXXhhr1qxZ/COZr33ta+beNn5v2D4BAgS2VYHMbMu8tw3/gMZsW6fmI0wzd481BAgQIDCzwJVXXhk33HBDHHfccfGSl7xkWb2PfOQjcdVVV8URRxwRZ555Zuywww4zv6YCBAgQIEBgVoEHH3ww3vve906eKnzVq141CQk3/NnwCcSHHnpo8ovU8T0aZ599dhxyyCHrXTL++SWXXBKf+9zn4pWvfGU85znPmXWbridAgAABAlsUyPySdUvnss985jOTGTb+OOa8886LXXfddfEPZ8y9LbbAAgIECBAoFsjMtvE9h+MPOJ/4xCfGGWecMfmOw6U/G3sCceGPQud9tgkQi29Y5QgQIEBg4wK33HJLjL/mGV9WfM4558Ruu+22uHAM6ksvvTTGYfTFL35xHH/88RgJECBAgEAbgYU/gnn+858fp5122rLD5phvn/rUpxaf1njkkUcmB9RPfOITk5n2ohe9KLbbbrvF67761a/G29/+9skTiuOXr2M2+iFAgAABAo+1QOaXrAtrdtppp8lT9Pvuu+/itsZ8G08ojpDxuc997uR7f8d8M/ce686pT4AAAQKbEsjMtoUw8Bvf+Mbkd5LjqyeW/oynDS+44IK49957F78D0WxbJyRA9O8eAQIECKyIwBjCYxjffffd8YM/+IOToHDHHXec/PL0+uuvnxxER6i44SF1RTbnRQgQIECAwGYEPv/5z8fFF188eTr+Fa94RRx11FGTX5gunWFjpo3D6IEHHjipNP4oZvxxzPjvl14zvhd4fF/i+NjTI488Ml772td66t7dR4AAAQIrIpD5Jet4Sn7Mr89+9rOTT4c5/fTTJ08Zjl+kjtl2+eWXx1hz1llnxaGHHrq4b3NvRVroRQgQIEBgA4HMbBsz7JprrokPfehDkz/eHGewJz3pSZNKS89nC19JsfC1SmabANG/cAQIECCwggJf+MIXJofRMZzHL1THQXR8NNz4v8cvZV/60pdOnt7wQ4AAAQIEOgmMA+df//Vfx7XXXjv5BeqYX2OOLcywESaeeuqpceKJJy4+aTjWve9974sPfvCD610z/vp1PHm/du3ayfcl7rfffp3eqr0QIECAwCoWyPySdbz98bHdF1100eSjuMc5bffdd5+Ehg888MBkzp1wwgnxwhe+cL2n6829VXzjeGsECBBoLJCdbd/61rcm31s//jh0zLI99thj8r8XzmfjoYbxxzELfxA63rLZJkBsfOvbGgECBFanwFe+8pXJX/3cfvvtk0PoOJCOv/4ZB9DxHVFLP+JtdQp4VwQIECCwLQqMw+OXvvSl+MAHPhB///d/PwkBR4g4Pv7m5JNPjoMOOmjZDBtPKI6PMb3uuusmT+CPGuOvWceThyNwHCGiHwIECBAgsFIC2V+yjv2M8HD84cxtt902+YPPcU4bH2d60kknxdFHHx3bb7/9sm2beyvVSa9DgAABAgsCWzPbxu8hP/axj03+yPPrX//65Hw2gsTxCTPjj0H32msvs20DAR9h6t81AgQIECBAgAABAgQIECBAgAABAgQIECBAgAABAgQWBQSIbgYCBAgQIECAAAECBAgQIECAAAECBAgQIECAAAECBASI7gECBAgQIECAAAECBAgQIECAAAECBAgQIECAAAECBJYLeALRXUGAAAECBAgQIECAAAECBAgQIECAAAECBAgQIECAwKKAANHNQIAAAQIECBAgQIAAAQIECBAgQIAAAQIECBAgQICAANE9QIAAAQIECBAgQIAAAQIECBAgQIAAAQIECBAgQIDAcgFPILorCBAgQIAAAQIECBAgQIAAAQIECBAgQIAAAQIECBBYFBAguhkIECBAgAABAgQIECBAgAABAgQIECBAgAABAgQIEBAgugcIECBAgAABAgQIECBAgAABAgQIECBAgAABAgQIEFgu4AlEdwUBAgQIECBAgAABAgQIECBAgAABAgQIECBAgAABAosCAkQ3AwECBAgQIECAAAECBAgQIECAAAECBAgQIECAAAECAkT3AAECBAgQIECAAAECBAgQIECAAAECBAgQIECAAAECywU8geiuIECAAAECBAgQIECAAAECBAgQIECAAAECBAgQIEBgUUCA6GYgQIAAAQIECBAgQIAAAQIECBAgQIAAAQIECBAgQECA6B4gQIAAAQIECBAgQIAAAQIECBAgQIAAAQIECBAgQGC5gCcQ3RUECBAgQIAAAQIECBAgQIAAAQIECBAgQIAAAQIECCwKCBDdDAQIECBAgAABAgQIECBAgAABAgQIECBAgAABAgQICBDdAwQIECBAgAABAgQIECBAgAABAgQIECBAgAABAgQILBfwBKK7ggABAgQIECBAgAABAgQIECBAgAABAgQIECBAgACBRQEBopuBAAECBAgQIECAAAECBAgQIECAAAECBAgQIECAAAEBonuAAAECBAgQIECAAAECBAgQIECAAAECBAgQIECAAIHlAp5AdFcQIECAAAECBAgQIECAAAECBAgQIECAAAECBAgQILAoIEB0MxAgQIAAAQIECBAgQIAAAQIECBAgQIAAAQIECBAgIEB0DxAgQIAAAQIECBAgQIAAAQIECBAgQIAAAQIECBAgsFzAE4juCgIECBAgQIAAAQIECBAgQIAAAQIECBAgQIAAAQIEFgUEiG4GAgQIECBAgAABAgQIECBAgAABAgQIECBAgAABAgQEiO4BAgQIECBAgAABAgQIECBAgAABAgQIECBAgAABAgSWC3gC0V1BgAABAgQIECBAgAABAgQIECBAgAABAgQIECBAgMCigADRzUCAAAECBAgQIECAAAECBAgQIECAAAECBAgQIECAgADRPUCAAAECBAgQIECAAAECBAgQIECAAAECBAgQIECAwHIBTyC6KwgQIECAAAECBAgQIECAAAECBAgQIECAAAECBAgQWBQQILoZCBAgQIAAAQIECBAgQIAAAQIECBAgQIAAAQIECBAQILoHCBAgQIAAAQIECBAgQIAAAQIECBAgQIAAAQIECBBYLuAJRHcFAQIECBAgQIAAAQIECBAgQIAAAQIECBAgQIAAAQKLAgJENwMBAgQIECBAgAABAgQIECBAgAABAgQIECBAgAABAgJE9wABAgQIECBAgAABAgQIECBAgAABAgQIECBAgAABAssFPIHoriBAgAABAgQIECBAgAABAgQIECBAgAABAgQIECBAYFFAgOhmIECAAAECBAgQIECAAAECBAgQIECAAAECBAgQIEBAgOgeIECAAAECBAgQIECAAAECBAgQIECAAAECBAgQIEBguYAnEN0VBAgQIECAAAECBAgQIECAAAECBAgQIECAAAECBAgsCggQ3QwECBAgQIAAAQIECBAgQIAAAQIECBAgQIAAAQIECAgQ3QMECBAgQIAAAQIECBAgQIAAAQIECBAgQIAAAQIECCwX8ASiu4IAAQIECBAgQIAAAQIECBAgQIAAAQIECBAgQIAAgUUBAaKbgQABAgQIECBAgAABAgQIECBAgAABAgQIECBAgAABAaJ7gAABAgQIECBAgAABAgQIECBAgAABAgQIECBAgACB5QKeQHRXECBAgAABAgQIECBAgAABAgQIECBAgAABAgQIECCwKCBAdDMQIECAAAECBAgQIECAAAECBAgQIECAAAECBAgQICBAdA8QIECAAAECBAgQIECAAAECBAgQIECAAAECBAgQILBcwBOI7goCBAgQIECAAAECBAgQIECAAAECBAgQIECAAAECBBYFBIhuBgIECBAgQIAAAQIECBAgQIAAAQIECBAgQIAAAQIEBIjuAQIECBAgQIAAAQIECBAgQIAAAQIECBAgQIAAAQIElgt4AtFdQYAAAQIECBAgQIAAAQIECBAgQIAAAQIECBAgQIDAooAA0c1AgAABAgQIECBAgAABAgQIECBAgAABAgQIECBAgIAA0T1AgAABAgQIECBAgAABAgQIECBAgAABAgQIECBAgMByAU8guisIECBAgAABAgQIECBAgAABAgQIECBAgAABAgQIEFgUECC6GQgQIECAAAECBAgQIECAAAECBAgQIECAAAECBAgQECC6BwgQIECAAAECBAgQIECAAAECBAgQIECAAAECBAgQWC7gCUR3BQECBAgQIECAAAECBAgQIECAAAECBAgQIECAAAECiwICRDcDAQIECBAgQIAAAQIECBAgQIAAAQIECBAgQIAAAQICRPcAAQIECBAgQIAAAQIECBAgQIAAAQIECBAgQIAAAQLLBTyB6K4gQIAAAQIECBAgQIAAAQIECBAgQIAAAQIECBAgQGBRQIDoZiBAgAABAgQIECBAgAABAgQIECBAgAABAgQIECBAQIDoHiBAgAABAgQIECBAgAABAgQIECBAgAABAgQIECBAYLmAJxDdFQQIECBAgAABAgQIECBAgAABAgQIECBAgAABAgQILAoIEN0MBAgQIECAAAECBAgQIECAAAECBAgQIECAAAECBAgIEN0DBAgQIECAAAECBAgQIECAAAECBAgQIECAAAECBAgsF/AEoruCAAECBAgQIECAAAECBAgQIECAAAECBAgQIECAAIFFAQGim4EAAQIECBAgQIAAAQIECBAgQIAAAQIECBAgQIAAAQGie4AAAQIECBAgQIAAAQIECBAgQIAAAQIECBAgQIAAgeUCnkB0VxAgQIAAAQIECBAgQIAAAQIECBAgQIAAAQIECBAgsCggQHQzECBAgAABAgQIECBAgAABAgQIECBAgAABAgQIECAgQHQPECBAgAABAgQIECBAgAABAgQIECBAgAABAgQIECCwXMATiO4KAgQIECBAgAABAgQIECBAgAABAgQIECBAgAABAgQWBQSIbgYCBAgQIECAAAECBAgQIECAAAECBAgQIECAAAECBASI7gECBAgQIECAAAECBAgQIECAAAECBAgQIECAAAECBJYLeALRXUGAAAECBAgQIECAAAECBAgQIECAAAECBAgQIECAwKKAANHNQIAAAQIECBAgQIAAAQIECBAgQIAAAQIECBAgQICAANE9QIAAAQIECBAgQIAAAQIECBAgQIAAAQIECBAgQIDAcoH/D5WWKAFK0m3t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6" name="AutoShape 4" descr="data:image/png;base64,iVBORw0KGgoAAAANSUhEUgAAA9QAAAMOCAYAAAD/cU7NAAAgAElEQVR4XuzdD9RtZX0f+IcLciH+gWgEa9LLrcqVlYhUvaBNEWNLbBz+LA2wKvgnKTBmTU0yszJJmzHO6pqVTlf+1GbahDbLAWz8g7TAOBOgaQFjB12twrUGsP4BpwGMVolajI0CCnfWc+h+3ffcc973vPvdZ+/f8+zPu5bLy3v33s/zfH7Pc/f5nr3PPkccPHjwYPJDgAABAgQIECBAgAABAgQIbEvgCIF6W142JkCAAAECBAgQIECAAAECMwGB2kQ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KCpQP/jgg+nKK69MjzzyyEblTjvttPTGN74x3XzzzenMM89Mxx133CFVzdteffXV6f777z/k929+85vTqaeeuvG7+WO/5jWvSWefffZhM+S2225Lt9xyy8bvjznmmJT78PGPf3zL2ZTbzD/vfe97N912vm+LNp7vR96msWi2nx/73r1706WXXppyn9s/i1zz+PNPe6ybdXq+z6u6b4k2t0Ee9x133JHe9ra3HVbrvOn73//+dNddd832Ov744xdu941vfCNdccUV6eGHH944erZpz5FlNWgfv2njda97Xbr22msPmZf577aq4z333HPIXJivX3vo7XY3264ZW953mdH8+JfNi1VrE2UceV5ffvnlac+ePat2/ZDtxhjHorXXdGqn49kMYf7fj2X/3s2v42Xb5baasTznOc9Z+O/MfH/a3pvN6U7FtBMBAgQIECBAYCCBIgJ1OwDMh5TmheGiF5/N382/WGte+OV95kNH+0XeZoEoB5wXv/jFh4Ty/LvPfe5zC1/Uz2/f9K3dRvvF67IXmMv63t53vt9tv81euOax33333bM3KPJP7uNXvvKVjf9ujnPSSSdt/K5p95WvfOWGRRf3Veb7ZvOgvX/bYrOwmC1zXy+55JKNNxk2m09NG/n411xzzewNl3Z4a+bOZqGjOcZ8eGt+v6i/ee7ksTdvhuT/zj9NnZp92yFp2ZsJzfy56KKLZvVqrPIxFr3ZslVdxh7HWWedtfHGV+7Ldddd1ylUjzWORW+MNebrCpnL2lz2hlx+kzLPtWau7Nu377A3G9tv+Gz1Bk17Ha+yVraag/6eAAECBAgQIDCmQPhA3byI+/KXv7z0hfKiF9LNi8ZlL9g2u5rSvDjc7ApRPv6JJ554SKDOv7v99tsX9jO39+ijj6aTTz55Vu/mBfyy8JvHPX+1basrQJtZtQPDZiZ33nlnuuCCC2Z9PHDgwKy/zVX/RYE6b9ce207ct1oI27mi1b7ytyyY5PHcdNNNs/E2V+3bYXxZKM39vOGGG9Lpp5++MFBvdWV60ZsQ7f629180t+dD8bxbnr8PPPDAYW8WNe02AanZr6nrGWecsfCujGV1GWsczZs999577yFvAmwW+DabW2ONI7eb59G555572N0Wi96w22p9rPL3udZXXXVVuvDCCzfmbrOu5v+9W3Q3yGZvWqzy5sxW/4atMgbbECBAgAABAgQiCYQP1Muuds4jtgPOZleg2/stC3/NFcB86/CyULXdQD3f32WBelko3uwKdPvYy16w5vY+8pGPzG5zzv9bFPryvu1APd/nZYG62W6n7luFnnxVOF8Jv/XWW9Nmb7A0IT+H5eyWt130JsKyQJ3byT+f/exn07KrbTsJ1PNvrjTjXjQn5q9O522XBePmOMsCdVOf9lXdrfbZrCZjjaMJ1PNvXi0Kxqv8YzvWOB566KFZ90444YRDupnnZa5hvio8/xGWVcaz2Tb33Xdf2r1792G3xc+/GdjlzZetAvUqH0fY6fjsT4AAAQIECBAYWiB0oF71Ft+MlsNI/sm3sa4awpsAMx+am6tD+Xbn/BniRaF61UCdx/DRj340nXPOOYfUdqsr1Hnj9u3oq4bVZWbN7dw5kDafQ1/0OfKdBOqdum82+du3o291FbwJ1Hm7fPUvjze/iTAfqjcL1Pl27vwGRH5TZVGo3kmgXjbO+SuCm72BsSw052N3CdSb3V2x3X+U1j2Opr65rvmnuZNj/iMK2+33/PZDjGNRH+c/erHZOOY/g931NvH5N26WvfmyWWjeKlAv+pjLTmtkfwIECBAgQIDA2AKhA/WqIXIesblle6vP5zXHb78obwJJ8/no5ljzoWrVQL3sxfGiQL3stt/mDYP8MLOtPp/YvpLdHn+7H8tu8dzpFeqdum+2GNq3wK5y22j789H5SuCiNxG2CtT5ymHzQLv5oLKOQJ3HmD9G0DwMb7MrypsF4GWBugno+Q2i+c9Lb/b5/+3+I7XucTT9mQ+TW633qONY9O/X/PMZlgXv/KZPU8tmXW83VC+6sr/sDb/N3rDZLFC3517+aMG//Jf/cmNIW31EYrt1sz0BAgQIECBAYEiBSQfq5kXe/OeV2+Ft2YPClgXqRU/FXvQCd9FDkDb7zHaz/VaBunnBm6+sLgvUeZvmalH76vtQgXqZ+7KJv+jhYU14X/ZifH6fRW8ibBWo8wPHlj1Aqe9Anft7/fXXp8suu2zjNt++A3V7brTnZJ+34g41jmautNfRKmtj1X9chx5H069Vb/de9GC8VZ43sUowb7+Bt2h9bfUZ/bz//Bs2i55psOrHWFatme0IECBAgAABAmMITDpQr3KFOhdlUaha9Qr1spA6fwVoq6u7qwbqVa5QNxNt/up7vpK7k1u+txpD0+4y92ULYNEDmra6GrcohM+/iZDbW/RQsvkneC+6c6DPQL3sqeFdP/O82e3g7TdT5r13GkjHGEfzFPpm7m32ILlV/4Edehztfq16u/f81fn5sa161XdZgN/qGQ+LQvNmV6iXHW+Vu01WrZvtCBAgQIAAAQJjCIQO1Nu9ktkArvpZ3mUv5hYFuPnPJucX8qs85XvVz1BvdXVp1dvflx1n2Qv1JojkK5b589U7CdQ7dV+0ANrui/5+2VX9RYG6HSZzeMxPOs4POJt/yveir8SafxMgO3V9yvf8OBa9OdN+I6f9NWXtN0MWPck7//1WgXpR+/nOilVD2LJ/qIYcx6KnTa86/7b6h3bIccz3ZdWne+f5+L73vS+96U1v6vy927ntRW8M5d/3/RnqrQJ6fsbBsu9N36pe/p4AAQIECBAgMKZA6EDdhIP525e3Als1fG72lO9Fn2Fsh6ocyHKgyg9Bawf5ZV+bNd/nzT5Dvej7sVe9PXLZmwTLAnX7uKeccsrsduPma7Pm+zzGU75zjfJP87nidp82ezjZskDdnlO5hs1421+btShQ5/3aD7F7znOes/R7qLcTTDcb37Irfl2f8r1o3Wz2ueqt1tl8LZbVaR3jWPamwaKnokceR7tvq97uvVng3c5YNwvvy9b6Zl+xttkV6q3utsjH7fI96NsZr20JECBAgAABAusQCB+oV71KncNOvmrcBK+trlZtdqvhZi8025/ZnA9O23lS8rIrNpvd2r3VGwWbXeXe7FbS9lXgzR5otFWgzhN0J+6LAvxmXx+0WQ03C9TtNxHmb3Nedrtv+02TfDV30ZXxzR7ktGjxLgrTuf32dxMvuhLbjPuiiy465A2dpo1Vr1D39dnpMcaxbIy5L/PfT73qP5xjjKPdt1Vv9877LPtsf/67/K0C+fP/+X/LfpbdhdP+CMT8U86bN5Wuu+66jSert4/f5QngzT779u3b1negr1pT2xEgQIAAAQIE1i0QPlBngPbnBRc9yTe/OMw/+Xtb2z/Lwt1Wn0fe6rbLZV//sp0nJW/2FTKbfR50Waje6o2HrV6sN8d94QtfeJhjY7rq1cyu7vOTfVld29u1b1lv13+zQN0OJPNPvN4qUOd9l9W5mVerPG26MVq0wNtvasxfjd7q6nTTv2W3gzftNe0v+tz0ss/hL+rrWONY9GbK/BsNJYxjfi6v8nTvZp9FDzbMf7fVZ+GbNbOonu25O381erOr0/lYmwXq9r/j7X9jVn3zZ90nQscnQIAAAQIECHQVKCJQz4eA+cFudovtss/gLtpnPhxs9tTtduheFCqWPRxplad7t4NAHuuiYy16Ubzo6vKihxctC3yr3Bbetl/lanb+bGT7Z5XboedrtqgOi+qat7v44ovTBz/4wdn3Tjc/y/o5H7rnTZfVcD50L3tA1LKxbhZCc5+XPVk5f/Qh/2xWv/zVastq1J5Xm83t9nabPeRrrHE045t3nx9TKeNowub8U95X+Ud93mAnYXrRnJj/t2g7c3rRPJ1ft1v1dxUD2xAgQIAAAQIExhQoKlCPCaVtAlMUuPnmm9OZZ5658VVepRrUMo5S/fWbAAECBAgQIFCrgEBda2WNi8AOBfLVz/y/HKhL/qllHCXXQN8JECBAgAABArUKCNS1Vta4CHQU2OqzsB0PO/hutYxjcDgNEiBAgAABAgQIrCwgUK9MZUMCBAgQIECAAAECBAgQIPA9AYHabCBAgAABAgQIECBAgAABAh0EBOoOaHYhQIAAAQIECBAgQIAAAQICtTlAgAABAgQIECBAgAABAgQ6CAjUHdDsQoAAAQIECBAgQIAAAQIEBGpzgAABAgQIECBAgAABAgQIdBAQqDug2YUAAQIECBAgQIAAAQIECAjU5gABAgQIECBAgAABAgQIEOggIFB3QLMLAQIECBAgQIAAAQIECBAQqM0BAgQIECBAgAABAgQIECDQQUCg7oBmFwIECBAgQIAAAQIECBAgIFCbAwQIECBAgAABAgQIECBAoIOAQN0BzS4ECBAgQIAAAQIECBAgQECgNgcIECBAgAABAgQIECBAgEAHAYG6A5pdCBAgQIAAAQIECBAgQICAQG0OECBAgAABAgQIECBAgACBDgICdQc0uxAgQIAAAQIECBAgQIAAAYHaHCBAgAABAgQIECBAgAABAh0EBOoOaHYhQIAAAQIECBAgQIAAAQICtTlAgAABAgQIECBAgAABAgQ6CAjUHdDsQoAAAQIECBAgQIAAAQIEBGpzgAABAgQIECBAgAABAgQIdBAQqDug2YUAAQIECBAgQIAAAQIECAjU5gABAgQIECBAgAABAgQIEOggIFB3QLMLAQIECBAgQIAAAQIECBAQqM0BAgQIECBAgAABAgQIECDQQUCg7oBmFwIECBAgQIAAAQIECBAgIFCbAwQIEKhc4HdueSx98v7HVxrlS/YemX72NUevtG3Ujf70in+Uvv3JAyt179iX7E/PftsvrLRt1I0e+48/nx7/2h+u1L0jn/XX0tE/8k9W2jbqRn/3Y7+X/t8vfWql7r3quS9Kv/6Kn1ppWxsRIECAAIEuAgJ1FzX7ECBAoCCBv/4P/nxbvf3Q25+66faPPPJIuvrqq9P999+fjj/++PS2t70tHXfccbN9HnzwwXTllVfO/nz55ZenPXv2bBzr/e9/fzrxxBPT2WefvfG7e+65J733ve+d/feb3/zmdOqpp26rr4s2/vyPv2Jbx3jBrR8rerx/fvMR2xrvU885OMh4v/GNb6QrrrgiPfzww7P2jjnmmMPmxLY6/t82Pv7qi7e128OXfmCQ8TaNtNdHX3N6WwO2MQECBAgMKiBQD8qtMQIECAwv0Heg/uhHPzoLyvl/OSTn4HTppZfOBnbNNdfMAnMO2DfddFO64IILZkHqtttuS7fcckt6zWtesxGoc/jOv7/kkkvSQw89lK6//vp02WWXbYTzrlJ9B+q+xpudrrrqqnThhRfOxpjt3vjGN+54vH0H6r7G+4UvfCE94xnP2BjfzTffnM4888wdj7fvQN3XePN8bd5EOOmkk2a19UOAAAEC9QsI1PXX2AgJEJi4QN+Bus2ZQ3EThPOf77777o0gkQPji1/84o2rzjk855/mCvX8f89v37VsfQfqvsbbfgMhH/OGG25I55577o4DZt+Buq/xto+Tr9rmeufa5zdYdvLTd6Duc7yL7sLYyVjtS4AAAQLxBQTq+DXSQwIECOxIYJ2BOl+Ra6603nnnnZsG5q0C9fzfdx30OgP1Tsbb3Aq8b9++lP+XvfIV/J3+rDNQ72S880E1v6GQr1Dv9GedgXon423eXMpvGOSPQ5x22mmuUu+02PYnQIBAAQICdQFF0kUCBAjsRGCdgTqHiCYobTcw589P33jjjRufwe7r6t46A/VOxptr2HzG/DnPec7sNvmdXq3Nx1xnoN7peJt5276teidzOe+7zkC9k/Hm+X/vvfem8847b3are/78eP5zH88F2KmZ/QkQIEBgfQIC9fpsHZkAAQIhBNYZqHNQ2r9//8bnpPOAl93SvegKdA7Rd91118ypr4dWrTNQ73S89913X8pXqvMbCX19znadgXqn48117fN273UH6p2Md9FHGOYfwhfiHwSdIECAAIFeBQTqXjkdjAABAvEE1hWoc4DIgaG5ApevOG/nM9RtqXxlsK9boNcVqHc63vnPUDcPcGs/Cb3L7FlXoN7peJux5Nuoc1A955xzugzvsH3WdYV6p+Odn/99fYShFzQHIUCAAIG1CQjUa6N1YAIECMQQWEegboeFHJjyldcXvehFG0/5ziNvnuDd3Na8LGDM3/q9U7V1BOo+xtt+gNvu3bs3rCIG6j7G29Qx1zf/9HXr8zoCdR/jbT/F/YQTTuitvjtdD/YnQIAAgfUKCNTr9XV0AgQIjC7Qd6Bu36adB9e+VXvZ91A3X5uVt2++Oqv5Duq9e/f29nnifPy+A3Vf423eZMhfH9Z22OkE6fsKdZ/jzWPr6+uyGqe+A3Wf413H96rvdH7YnwABAgTWKyBQr9fX0QkQIDC6QN+BevQBbdGBvgN19PH2Haijj7fvQB19vPpHgAABArEFBOrY9dE7AgQI7FjgDb/zrfSnf3ZwpeM8+xlHpGt/9vtW2jbqRvdfcn767p8+tFL3jnr2CWnvNb+/0rZRN/rWh/5iOvjIn6zUvSOO+aH0fX/9CyttG3WjH/kXP5u++OdfW6l7P/jUZ6X/+Dd/Z6VtbUSAAAECBLoICNRd1OxDgACBggS++0RKf/L1J1bq8Q89c1c6atdKm4bd6OB3v5u+88UHV+rfU35wTzriqKNW2jbsRk98Jz3x5/eu1L1dT92X0q6nrLRt1I2+88Tj6f/7s/+8Uvee/4y/kJ6y68iVtrURAQIECBDoIiBQd1GzDwECBAgQIECAAAECBAhMXkCgnvwUAECAAAECBAgQIECAAAECXQQE6i5q9iFAgAABAgQIECBAgACByQsI1JOfAgAIECBAgAABAgQIECBAoIuAQN1FzT4ECBAgQIAAAQIECBAgMHkBgXryUwAAAQIECBAgQIAAAQIECHQREKi7qNmHAAECBAgQIECAAAECBCYvIFBPfgoAIECAAAECBAgQIECAAIEuAgJ1FzX7ECBAgAABAgQIECBAgMDkBQTqyU8BAAQIECBAgAABAgQIECDQRUCg7qJmHwIECBAgQIAAAQIECBCYvIBAPfkpAIAAAQIECBAgQIAAAQIEuggI1F3U7EOAAAECBAgQIECAAAECkxcQqCc/BQAQIECAAAECBAgQIECAQBcBgbqLmn0IECBAgAABAgQIECBAYPICAvXkpwAAAgQIECBAgAABAgQIEOgiIFB3UbMPAQIECBAgQIAAAQIECExeQKCe/BQAQIAAAQIECBAgQIAAAQJdBATqLmr2IUCAAAECBAgQIECAAIHJCwjUk58CAAgQIECAAAECBAgQIECgi4BA3UXNPgQIECBAgAABAgQIECAweQGBevJTAAABAgQIECBAgAABAgQIdBEQqLuo2YcAAQIECBAgQIAAAQIEJi8gUE9+CgAgQIAAAQIECBAgQIAAgS4CAnUXNfsQIECAAAECBAgQIECAwOQFBOrJTwEAYwu8613vSm9961vH7ob2CRDYhsCXvvSl9NznPncbe9iUAIEIAtZuhCroA4HtCURftwL19uppawK9C+zfvz8dOHCg9+M6IAEC6xP4xCc+kV72spetrwFHJkBgLQLW7lpYHZTAWgWir1uBeq3ld3ACWwsI1Fsb2YJANIHoJ/doXvpDIIqAtRulEvpBYHWB6OtWoF69lrYksBYBgXotrA5KYK0C0U/uax28gxMoWMDaLbh4uj5ZgejrVqCe7NQ08CgCAnWUSugHgdUFop/cVx+JLQlMS8DanVa9jbYOgejrVqCuY54ZRcECAnXBxdP1yQpEP7lPtjAGTmALAWvXFCF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CNTl1UyPCUQ/uasQAQKLBaxdM4NAeQLR161AXd6c0uPKBATqygpqOJMQiH5yn0QRDJJABwFrtwOaXQiMLBB93QrUI08QzRMQqM0BAuUJRD+5lyeqxwSGEbB2h3HWCoE+BaKvW4G6z2o7FoEOAgJ1BzS7EBhZIPrJfWQezRMIK2Dthi2NjhFYKhB93QrUJi+BkQUE6pELoHkCHQSin9w7DMkuBCYhYO1OoswGWZlA9HUrUFc24QynPAGBurya6TGB6Cd3FSJAYLGAtWtmEChPIPq6FajLm1N6XJmAQF1ZQQ1nEgLRT+6TKIJBEuggYO12QLMLgZEFoq9bgXrkCaJ5AgK1OUCgPIHoJ/fyRPWYwDAC1u4wzloh0KdA9HUrUPdZbcci0EFAoO6AZhcCIwtEP7mPzKN5AmEFrN2wpdExAksFoq9bgdrkJTCygEA9cgE0T6CDQPSTe4ch2YXAJASs3UmU2SArE4i+bgXqyiac4ZQnIFCXVzM9JhD95K5CBAgsFrB2zQw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R04RMYAACAASURBVC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4MyfvjLt3ndxhz3tQoAAAQIECBAgUJvAnmftSu94/e70/BN21Ta0TuMRqDux2YnAdAQE6unU2kgJECBAgAABAqsI5FD97p85dpVNq99GoK6+xAZIYGcCAvXO/OxNgAABAgQIEKhR4ENvf2qNw9r2mATqbZPZgcC0BATqadXbaAkQIECAAAECqwgI1E8qCdSrzBbbEJiwgEA94eIbOgECBAgQIEBgiYBALVBbHAQIrCAgUK+AZBMCBAgQIECAwMQEBGqBemJT3nAJdBMQqLu52YsAAQIECBAgULOAQC1Q1zy/jY1AbwICdW+UDkSAAAECBAgQqEZAoBaoq5nMBkJgnQIC9Tp1HZsAAQIECBAgUKaAQC1Qlzlz9ZrAwAIC9cDgmiNAgAABAgQI9Czwi+fsTqc/78j0azc+mj55/+Ozo//0WUeni//KU9JRR6b0H+5/PP3SNY8c0upvXnJMeuneI9MDX30iXfqubx/WI4FaoO55mjocgToFBOo662pUBAgQIECAwDQEmuD88LcObgTql+w9Mv2ts45O7779sXTaniPT+S89Kv2z2x5Lt37quzOUq996bHr2M45I/+Rff+9381oCtUA9jRVklAR2KCBQ7xDQ7gQIECBAgACBkQVyqD77RUeld/6r712hbrr04y86Kl38o09Jv33LY7Or14uuZi/qvkAtUI88rTVPoAwBgbqMOuklAQIECBAgQGCZwGaB+h2v250+/vnHZ1en85XrXz5vd/rzRw+mk35gV/rWYweXXqUWqAVqK44AgRUEBOoVkGxCgAABAgQIEAgssChQN+H5B55+RPrqN5+8Hby5/fvTX3wiveO6R2a3fucfn6FeXtxPfOIT6WUve1nY6h9x8ODBg2F7p2MEJiAgUE+gyIZIgAABAgQIVC2w2RXq/HcXnHFUuuGOJz8/3b41fLPbv12hfnLKCNRVLx2DI7BzAYF654aOQIAAAQIECBAYU2CzQJ379buXHps+9vnH0xe//kS6/NVHpys//OTDyDbbT6AWqMec09omUIyAQF1MqXSUAAECBAgQILBQYDsPJcu3eX/tvx6cfY1W/uqs/DP/lVr5dwK1QG25ESCwgoBAvQKSTQgQIECAAAECQQXa3zfd/qx08x3U8w8ey0/9/vmfODp939FHLP0OaoH6e8V2y3fQia9bBKIICNRRKqEfBAgQIECAAIE4Aq5Qu0IdZzbqCYHAAgJ14OLoGgECBAgQIEBgJAGBWqAeaepplkBZAgJ1WfXSWwIECBAgQIDAEAICtUA9xDzTBoHiBQTq4ktoAAQIECBAgACB3gUEaoG690nlgARqFBCoa6yqMREgQIAAAQIEdiYgUAvUO5tB9iYwEQGBeiKFNkwCBAgQIECAwDYEBGqBehvTxaYEpisgUE+39kZOgAABAgQIEFgmIFAL1FYHAQIrCAjUKyDZhAABAgQIECAwMQGBWqCe2JQ3XALdBATqbm72IkCAAAECBAjUKrDnWbvSu3/m2FqHt61xfeITn0gve9nLtrXPkBsfcfDgwYNDNqgtAgQOFRCozQgCBAgQIECAAIFGIIfpd7x+d3r+CbugpJQEatOAAIFNBfbv358OHDhAiQCBggSin9wLotRVAoMKWLuDcmuMQC8C0detK9S9lNlBCHQX+K1XnpHOO8Y7kN0F7UmAAAECBAgQ2Fzg6D1704m/8qtp9/NORlWYgEBdWMF0l8DQAgL10OLaI0CAAAECBKYokEP1nquuneLQix6zQF10+XSewPoFBOr1G2uBAAECBAgQIJAFXnDrx0AUJiBQF1Yw3SUwtIBAPbS49ggQIECAAIGpCgjU5VVeoC6vZnpMYFABgXpQbo0RIECAAAECExYQqMsrvkBdXs30mMCgAgL1oNwaI0CAAAECBCYsIFCXV3yBurya6TGBQQUE6kG5NUaAAAECBAhMWECgLq/4AnV5NdNjAoMKCNSDcmuMAAECBAgQmLCAQF1e8QXq8mqmxwQGFRCoB+XWGAECBAgQIDBhAYG6vOIL1OXVTI8JDCogUA/KrTECBAgQIECgEIFn/tRb03Hn/WT66u/+4/TN2/5g1usTfuHt6RmvPX/2529/8s70xb/zc7M//+Bv/HY69iWnb4zssQf+OD14+cWHjVSgLqT4rW4K1OXVTI8JDCogUA/KrTECBAgQIECgAIGnn/3a9Oyf+6VZT//0t39zFqjz74479/XpT/6nt6Yctr//DW9O37z1D9I3//CW9NQffWX66j/9rdn2+e92v2Bf+s//6y8K1AXUeqsuCtRbCfl7AhMXEKgnPgEMnwABAgQIEFgokAP0sy772+lrV/3TjSvU7Q33XPmB9PjXv7pxlbr5u3wVO/889I/+gUBdwdwSqCsooiEQWKeAQL1OXccmQIAAAQIEShXYKlDn27zzT3PbdzPOH/o/3pW+cdMHF4Zwt3yXNxsE6vJqpscEBhUQqAfl1hgBAgQIECBQiMBWgXpRcG7fFr5omAJ1IcVvdVOgLq9mekxgUAGBelBujREgQIAAAQKFCGwWqPPnpHc99akbn5tuhrTZ7d55G4G6kOIL1OUVSo8JjCUgUI8lr10CBAgQIEAgssCyQJ1///1veEv60995Z/r2Hx04ZAh/4Vf/YXr08/emr//euxYOTaCOXPHFfXOFurya6TGBQQUE6kG5NUaAAAECBAgUIrAoUM//7jlv/9X053f8u9nnpY/9y/vTs376relr//xdhwXtZsgCdSHFb3VToC6vZnpMYFABgXpQbo0RIECAAAECBQg0X5u16/u+Lz3xrW/NvjrrKT/4F2dflXXEUU/ZGEH7+6Y3+7osgbqAoi/pokBdbu069fz9739/uuuuuw7b97TTTktvfOMbOx2zj50eeeSRdPXVV6eHH344ve1tb0u7d+9O11xzTTr77LPTnj17+mjCMToKCNQd4exGgAABAgQIENimgCvU2wQLsLlAHaAIQ3Uhh9YbbrghnXvuubMmc7huQvRHP/rRdM455wzVlYXtfOMb39jo03HHHbetvjz44IMp/+/MM89MeZy33XbbLIwfc8wx2zrOmBvP9/uee+6ZdefUU08ds1tJoB6VX+MECBAgQIDAhAQE6vKKLVCXV7NeeryT8NpLBxYcZCd9ygE6/+QQnYN1/u9LLrmkqEA93+/8hseLX/xigXpdE85xCRAgQIAAAQLBBATqYAVZoTsC9QpINW6yKLzmQHfllVfOrvC+5jWvSSeeeGJ673vfm84666xZSP3yl7+cLr/88vSRj3xkdtt43ub0009PV1xxRTr++ONn4fWzn/1sat8+3r7F/M1vfvPCcJjD7y233JJe/vKXp6985Suzq+Y33XRT+tznPjdrb/6W72b7XJfch/yT988/J598cvrCF74wG0PuU759PI+1Pa4cuvMxbr/99o3985Xt+ePm7ZqffLU4W+Q+5n7lW9Ob8eTjZ4P8uzz2fAdA/u/m6nj+/0svvfSQcD/vkq/IN33M/X7uc5+bPv3pT8+abzvPt5G3zT55LIvcG4M777xzZpS3ybXLfW+3mdtoj7c9512hrvFfAGMiQIAAAQIEIgoI1BGrsnmfBOryatZLj+cDdfu/cwNXXXVVuvDCC9O99947C2s52OY/51CWw1j+ycE6B8WHHnpoFgYvuuiiWbjLYfK8886bbZMDcnPV+H3ve19605vedEhAzkH17rvvnoXoHGjvuOOOWQhu96EdqNv9zH9urkTnW9bzz/wV6kcfffSQW9vzuM4///xZ8H/lK185+7t9+/bN3hhoboFvH7d9y3i7f/kNhhtvvHHmksN/bveEE06YfQ48HzeH1UXjzX3MY17kkv+ufWW9uUKd3yRoPk8+30Z2z294tPufw3NjkY/XvEmRj5d/svWyei/6vLpA3cuScxACBAgQIECAwJYCAvWWROE2EKjDlWSYDs0H6vbV6aYHOTjnMNaEs3b4bd+enAP1fBDMV7fzvu1blnOgy79vXwlt39a8nZDXXDHeu3fvLNQvC9RN2M9XrNvjyiH+gQcemIX39ue15487H6gbi9zXHM5f+9rXpg9+8IOzq9PNT77am0P6stvO52/lblzm92m2a96k2KyN9hsHOeC3HzzXGOXPzzf1WFbvRZ/XFqiHWZNaIUCAAAECBAgI1OXNAYG6vJr10uNFgXpRAGx/NnnVQJ33ycE5h9Z2oG5+3w5t2w3UzdPAcwjOV4K3ukI9H/bbeM2t2mecccbsYWb56vL8cZcF6uYBb6961avS7//+78+u+raD+Waf454P1I1L3n/RFeocqJur58vamA/Uiz573W53O58zF6h7WXIOQoAAAQIECBDYUkCg3pIo3AYCdbiSDNOhRbd8N7dq58DbPGE6h+LmqvJmgfr6669Pl1122azzze3iuY18W3TzNVjNE8bboTAHyHwreb7KfN99921s3z5O+zbkZVfGN7vle35c3/nOd9JnPvOZjaed5yu6+bPR+db2/CCzZSG8fft0tsi3vOcg3dw23txunvuY+7zsCnXed5HL/K3m7Vu+c9jPV7DbbWTH5rb7dqDOt3w3ptmxeeJ5+wp182ZCvjW/XW9XqIdZf1ohQIAAAQIECCwSEKjLmxcCdXk123GP27f75iuwzYO/2r/Ptwm/4hWvSNdee+2sveZhVvnP7Qdz5d/nK8XXXXfd7HO5+cpt++FjWz2UrLnifP/996fcZr6t+aSTTpq1mW9bbm5Xbq4Utx8A1kDkPuQrsvmhYe2HguW/n38oWT5eDsE5iOY3C5qHiy26rXr+u7lzMM19yreyNw/7yqG23af8+7e85S3pPe95z8ZDyhZ9v/cil+Y4Tb+bB4nNP5Rsvo1TTjll5t4Y5jcncnhubvtubt3Pn3/frN7zD05rfF2h3vGScwACBAgQIECAwJYCR+/Zm/Zc9eRrbz/lCAjU5dQqbE+3c/tw2EGs0LH27e8rbF7NJgJ1NaU0EAIECBAgQCCoQA7TJ/7Kr6bdzzs5aA91a5mAQG1u7FhAoN4xYegD7N+/Px04cCB0H3WOAIFDBaKf3NWLAIHFAtaumUGgPIHo6/aIgwcPHiyPdTo9nv8O5kW3N9eg0Tz9O49l2fdp1zDORWO48u3PSRf/1Sef9u6HAAECBAgQIDAvsOtpp6TdL7k27XrGaXAITE5AoK6w5M1noV/4whduPDRr0VOfhx56/pxv833Ki77vuK/+zI9/0XHzZ5g/97nPzT4/nn/y9zk3Xn31Y93HGcpToF53JR2fAAECBAiUL5BD9bGv+kz5AzECAtsUEKi3CVbK5u0nUucHVJ1++umzJ09P5af9RPJFY26+R/rCCy/ceCJ3ftjYGFfYczBunsTd/pquKLUSqKNUQj8IECBAgEBsgaee48bS2BXSu3UICNTrUA1wzHagvvnmm2ffs9z+uqoAXVxrF0oK1NE/gy5Qr3WqOjgBAgQIEKhGQKCuppQGsg0BgXobWCVt2g7U7X43X9fUfO1T89VMzddi5c8H5+Cdb4HOV07bX1vV/hxxPub8MfLv8lc85fCevzc5f41T85OPn3+a26zz1fL5r+nKX9uUv086f73T+eefP/te6NyHRV/rldvJ38nc/mm+guvLX/5yOuOMM2ZfZ5WvOC/6nPdmV6jb45z/6qzmWHns+WryZz/72UO+qqu5wpz/v/31Ve2v2co1eOCBB9JZZ52V8ndif/jDH56NM5pnYytQl7Ty9ZUAAQIECIwnIFCPZ6/l8QQE6vHs19ryokDd/tqn9t/ngJd/cvjMwS7fIn7uuefOgnXzdxdccMHG559POOGEWWDO3z+dg3Hepgmu+bh52/w9zznwPvTQQ7PbmS+55JL06KOPpquuuirl26zzMRa1k4/TBM78HdI58OeffMt6007+7+Y47dvY89/nz4qffPLJs/7l/m/W7/YxGo/29s34c5/aV/ebNwIuuuii2fivuOKKdN555822ed/73pfe9KY3bdxGnvuaHZrjZ9f8pkF+06G9X9soiqdAvdYl6uAECBAgQKA6AYG6upIa0AoCAvUKSCVusihQN1enm/E0V59zsG0eWjZ/+3H+7+uvvz5ddtll6aabbtrYrgmvp5566uxwzVXd9hXtfDW3CYc5bLavCud9mhCZr+Yua6d5E2Dfvn0bV82b/reftj3fVnPLdw6wObg+/PDDG2XMV7dzQF8UqJvPUDehOfctB/v5QN3uex7jiSeemHIf539/1113bbSbbZo3DPIv8xXsZuzt/SJ4tue8K9Ql/gugzwQIECBAYHgBgXp4cy2OLyBQj1+DtfRgWaBe9LTvdjieD9Q5qOYgna/c5qvNza3gza3QzW3WOXDmK9bzgbLd3maBut1OO+C3A/V86GzDbRao26G+2WezW77z9vnv85X0/GbCoivU7b7kP+dAnQ02G3+7v+2r3O398jbN1fUxPQXqtSxLByVAgAABAlULCNRVl9fglggI1JVOjWW3fN97772zK6P5p3mydDvANgE5X23NtyrnK7356df5FuX2LdoNWzuAt2/vzrc15598jBxO77vvvtmt2O1bvnNwXNROczt5vvrdBOp8Rbm5RTr/Pvcr/zRXyOf73b5Vvd1O7m/+X95v0RXqfEW7fWv5ojDevpqe+9AcpzHNt7fnK8+57/Pe+bPdt95668YbFPmW9jy2Joi3Dcf0FKgr/YfBsAgQIECAwBoFBOo14jp0WAGBOmxpunes/bCv9m3R+Yjt277z3+WwnB8ClgPgood/tW/hnr9lPF+lXnRLdd6n/UCy3G6+zTq3lW+Bbo7ZvuLd/K55KFnuTw6f+cFk+Wezh6W1w337CnpuK+/XfM453/bdPPgrX3Vv+pL79p73vGf2+fE3vOEN6WMf+9gh/W8b5Lay73XXXTd7oyDvM99G+0Fm8965Lzk8N7eCZ/N8hTq/WZB/3vKWt8z60r5FfSzPxtUt393Xoj0JECBAgEBUgW8/ltIv/58pXfzqlF7xw9/r5cc+ndIHPpzSr/33KR179JO/b7a96g9SuuoXU/qbP7Z4VAJ11Grr1zoFBOp16lZ07BwcDxw4MLtS3fzk/85Xnaf0dVxNoN7s9vOKyj4bikBdW0WNhwABAgQIpPRr16b099+X0m2/8b1Afd+fpPSWX0/pjFMODdT/4t8+KZaD9O/83yn9jf0pnfxDhysK1GbWFAUE6ilWvcOY57/XeVHA7nDYIneJ/r3RfaMK1H2LOh4BAgQIEIghkEP1j7340CvUOVT/3q0p/cobn7xC/fVvpvS/vSelv/eWlJ759JTyFex/e3dKv/wGgTpGFfVibAGBeuwKFNJ+8xnl5lbu9i3ihQyhl24u+k7rXg4c+CACdeDi6BoBAgQIENiBwCqBej5gz/93u3lXqHdQDLsWKyBQF1s6HScwjIBAPYyzVggQIECAwNACAvXQ4tqrUUCgrrGqxkSgRwGBukdMhyJAgAABAoEEBOpAxdCVYgUE6mJLp+MEhhEQqIdx1goBAgQIEBhaYJVA7TPUQ1dFe6UJCNSlVUx/CQwsIFAPDK45AgQIECAwkMAqgTp3pXnK9/k/mtL//v6UfurHPeV7oBJppgABgbqAIukigTEFBOox9bVNgAABAgTWI9B8bVY+evPVWc3XZt3zxyld9trvfXWW76FeTw0ctQ4BgbqOOhoFgbUJCNRro3VgAgQIECBQlYCnfFdVToNZUUCgXhHKZgSmKiBQT7Xyxk2AAAECBLYnIFBvz8vWdQgI1HXU0SgIrE1AoF4brQMTIECAAIGqBATqqsppMCsKCNQrQtmMwFQFBOqpVt64CRAgQIDA9gQE6u152boOAYG6jjoaBYG1CQjUa6N1YAIECBAgUJWAQF1VOQ1mRQGBekUomxGYqoBAPdXKGzcBAgQIENiegEC9PS9b1yEgUNdRR6MgsDYBgXpttA5MgAABAgSqEhCoqyqnwawoIFCvCGUzAlMVEKinWnnjJkCAAAEC2xMQqLfnZes6BATqOupoFATWJiBQr43WgQkQIECAQDUCu552Sjr2VZ+pZjwGQmBVAYF6VSnbEZiogEA90cIbNgECBAgQWFEgh+ndL7k27XrGaSvuYTMC9QgI1PXU0kgIrEVg//796cCBA2s5toMSILAegegn9/WM2lEJlC9g7ZZfQyOYnkD0dXvEwYMHD06vLEZMII7AX/q5n0j/5SXfH6dDekKAAIEKBfYd99x09at/Pr3omSdVODpDWlUg+gvzVcdhOwJTEoi+bgXqKc1GYw0pIFCHLItOESBQocC+45+b7vjJd1Y4MkNaVSD6C/NVx2E7AlMSiL5uBeopzUZjDSkgUIcsi04RIFCpwMOXfqDSkRnWKgLRX5ivMgbbEJiaQPR1K1BPbUYabzgBgTpcSXSIAIGKBQTqiou7wtCivzBfYQg2ITA5gejrVqCe3JQ04GgCAnW0iugPAQI1CwjUNVd367FFf2G+9QhsQWB6AtHXrUA9vTlpxMEEBOpgBdEdAgSqFhCoqy7vloOL/sJ8ywHYgMAEBaKvW4F6gpPSkGMJCNSx6qE3BAjULSBQ113frUYX/YX5Vv339wSmKBB93QrUU5yVxhxKQKAOVQ6dIUCgcgGBuvICbzG86C/Mp10doyewWCD6uhWozVwCIwsI1CMXQPMECExKQKCeVLkPG2z0F+bTro7RExCozQECBDoICNQd0OxCgACBjgICdUe4SnYTqCsppGFMSiD6unWFelLT0WAjCgjUEauiTwQI1CogUNda2dXGFf2F+WqjsBWBaQlEX7cC9bTmo9EGFBCoAxZFlwgQqFZAoK62tCsNLPoL85UGYSMCExOIvm4F6olNSMONJyBQx6uJHhEgUK+AQF1vbVcZWfQX5quMwTYEpiYQfd0K1FObkcYbTkCgDlcSHSJAoGIBgbri4q4wtOgvzFcYgk0ITE4g+roVqCc3JQ04moBAHa0i+kOAQM0CAnXN1d16bNFfmG89AlsQmJ5A9HUrUE9vThpxMAGBOlhBdIcAgaoFBOqqy7vl4KK/MN9yADYgMEGB6OtWoJ7gpDTkWAICdax66A0BAnULCNR113er0UV/Yb5V//09gSkKRF+3AvUUZ6UxhxIQqEOVQ2cIEKhcQKCuvMBbDC/6C/NpV8foCSwWiL5uBWozl8DIAgL1yAXQPAECkxIQqCdV7sMGG/2F+bSrY/QEBGpzgACBDgICdQc0uxAgQKCjgEDdEa6S3QTqSgppGJMSiL5uXaGe1HQ02IgCAnXEqugTAQK1CgjUtVZ2tXFFf2G+2ihsRWBaAtHXrUA9rflotAEFBOqARdElAgSqFRCoqy3tSgOL/sJ8pUHYiMDEBKKvW4F6YhPScOMJCNTxaqJHBAjUKyBQ11vbVUYW/YX5KmOwDYGpCURftwL11Gak8YYTEKjDlUSHCBCoWECgrri4Kwwt+gvzFYZgEwKTE4i+bgXqyU1JA44mIFBHq4j+ECBQs4BAXXN1tx5b9BfmW4/AFgSmJxB93QrU05uTRhxMQKAOVhDdIUCgagGBuurybjm46C/MtxyADQhMUCD6uhWoJzgpDTmWgEAdqx56Q4BAvQL7jn9uuuMn31nvAI1sS4HoL8y3HIANCExQIPq6FagnOCkNOZaAQB2rHnpDgECdAvuOe266+tU/n170zJPqHKBRrSQQ/YX5SoOwEYGJCURftwL1xCak4cYT2L9/fzpw4EC8jukRAQJLBaKf3JWOAIHFAtaumUGgPIHo61agLm9O6XFlAgJ1ZQU1nEkIRD+5T6IIBkmgg4C12wHNLgRGFoi+bgXqkSeI5gkI1OYAgfIEop/cyxPVYwLDCFi7wzhrhUCfAtHXrUDdZ7Udi0AHAYG6A5pdCIwsEP3kPjKP5gmEFbB2w5ZGxwgsFYi+8isN/wAAIABJREFU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ATq8mqmxwSin9xViACBxQLWrplBoDyB6OtWoC5vTulxZQICdWUFNZxJCEQ/uU+iCAZJoIOAtdsBzS4ERhaIvm4F6pEniOYJCNTmAIHyBKKf3MsT1WMCwwhYu8M4a4VAnwLR161A3We1HYtABwGBugOaXQiMLBD95D4yj+YJhBWwdsOWRscILBWIvm4FapOXwMgCAvXIBdA8gQ4C0U/uHYZkFwKTELB2J1Fmg6xMIPq6Fagrm3CGU56AQF1ezfSYQPSTuwoRILBYwNo1MwiUJxB93QrU5c0pPa5MQKCurKCGMwmB6Cf3SRTBIAl0ELB2O6DZhcDIAtHXrUA98gTRPAGB2hwgUJ5A9JN7eaJ6TGAYAWt3GGetEOhTIPq6Faj7rLZjEeggIFB3QLMLgZEFop/cR+bRPIGwAtZu2NLoGIGlAtHXrUBt8hIYWUCgHrkAmifQQSD6yb3DkOxCYBIC1u4kymyQlQlEX7cCdWUTznDKExCoy6uZHhOIfnJXIQIEFgtYu2YGgfIEoq9bgbq8OaXHlQkI1JUV1HAmIRD95D6JIhgkgQ4C1m4HNLsQGFkg+roVqEeeIJonIFCbAwTKE4h+ci9PVI8JDCNg7Q7jrBUCfQpEX7cCdZ/VdiwCHQQE6g5odiEwskD0k/vIPJonEFbA2g1bGh0jsFQg+roVqE1eAiMLCNQjF0DzBDoIRD+5dxiSXQhMQsDanUSZDbIygejrVqCubMIZTnkCAnV5NdNjAtFP7ipEgMBiAWvXzCB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nPnTV6bd+y4ur+N6TIAAAQJLBfY8a1d6x+t3p+efsItSIIHoL8wDUekKgTAC0detQB1mqujIVAUE6qlW3rgJEKhdIIfqd//MsbUPs6jxRX9hXhSmzhIYSCD6uhWoB5oImiGwTECgNjcIECBQr8CH3v7UegdX4MiivzAvkFSXCaxdIPq6FajXPgU0QGBzAYHaDCFAgEC9AgJ1rNpGf2EeS0tvCMQQiL5uBeoY80QvJiwgUE+4+IZOgED1AgJ1rBJHf2EeS0tvCMQQiL5uBeoY80QvJiwgUE+4+IZOgED1AgJ1rBJHf2EeS0tvCMQQiL5uBeoY80QvJiwgUE+4+IZOgED1AgJ1rBJHf2EeS0tvCMQQiL5uBeoY80QvJiwgUE+4+IZOgED1AgJ1rBJHf2EeS0tvCMQQiL5uBeoY80QvJiwgUE+4+IZOgED1AgJ1rBJHf2EeS0tvCMQQiL5uBeoY80QvJiwgUE+4+IZOgEB4gd+85Jj00r1HbvTzga8+kS5917fTS/YemX75vN3pB55+RPrqNw+mX7vx0fTJ+x8/bDwCdawSR39hHktLbwjEEIi+bgXqGPNELyYsIFBPuPiGToBAaIEcmn/05CPTFbc+NuvnT591dHrBibvSO657JF391mPTp7/4RPqHNz86+/PX/uvB9EvXPCJQh65oStFfmAfn0z0CowhEX7cC9SjTQqMEvicgUJsNBAgQKEPgF8/ZPevoXQ88ni5/9dHpyg8/lm791HdnQfvsFx2V3vmvDr9K7Qp1rNpGf2EeS0tvCMQQiL5uBeoY80QvJiwgUE+4+IZOgEBRAv/4Lcekm/7Dd2d9bgfqH3/RUYf8d3tQAnWsEkd/YR5LS28IxBCIvm4F6hjzRC8mLCBQT7j4hk6AQDECOTSf+9Kj0v/4nkc2Pj/94NeemN3mna9Qn//So9I/u+3JK9YCddyyRn9hHldOzwiMJxB93QrU480NLROYCQjUJgIBAgTiCzS3e+fPTOefHKIv/itPSUf9t+eVNQ8rmx+JK9Sxahv9hXksLb0hEEMg+roVqGPME72YsIBAPeHiGzoBAsUI/P2Ljkmf/8oT6Z/f/uQDyto/v3vpseljn3984d8J1LFKHP2FeSwtvSEQQyD6uhWoY8wTvZiwgEA94eIbOgECRQjkp33/rbOOTu++/bFDvhqr+eqs5tbvRYMRqGOVOPoL81haekMghkD0dStQx5gnejFhAYF6wsU3dAIEihBof11W7nD7O6j/4K7vzr46a9mP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XAnmftSu/+mWOrHmNpg4v+wrw0T/0lMIRA9HUrUA8xC7RBYBMBgdr0IECAQH0COUy/4/W70/NP2FXf4AoeUfQX5gXT6jqBtQlEX7cC9dpK78AEVhPYv39/OnDgwGob24oAgRAC0U/uIZB0gkBAAWs3YFF0icAWAtHXrUBtChMYWeC3XnlGOu8YVzBGLoPmCRAIKHD0nr3pxF/51bT7eScH7J0ulSgQ/YV5iab6TGDdAtHXrUC97hng+AS2EBCoTRECBAgsF8ihes9V1yIi0ItA9BfmvQzSQQhUJhB93QrUlU04wylPQKAur2Z6TIDAsAIvuPVjwzaotWoFor8wrxbewAjsQCD6uhWod1BcuxLoQ0Cg7kPRMQgQqFlAoK65usOOLfoL82E1tEagDIHo61agLmMe6WXFAgJ1xcU1NAIEehEQqHthdJCUUvQX5opEgMDhAtHXrUBt1hIYWUCgHrkAmidAILyAQB2+RMV0MPoL82IgdZTAgALR161APeBk0BSBRQICtXlBgACBzQUEajOkL4HoL8z7GqfjEKhJIPq6Fahrmm3GUqSAQF1k2XSaAIEBBQTqAbErbyr6C/PK+Q2PQCeB6OtWoO5UVjsR6E9AoO7P0pEIEKhTQKCus65jjCr6C/MxTLRJILpA9HUrUEefQfpXvYBAXX2JDZAAgZTS089+bXr2z/1SOuLop6T/cu1709d/713pB3/jt9OxLzk9HfzudzZ+twhLoDaF+hKI/sK8r3E6DoGaBKKvW4G6ptlmLEUKCNRFlk2nCRDYhsAzf+qt6fvf8Ob0yD1/lL74d35utucJv/D2dMwPn5oevPzi2Z+/7/S/kr7y6/9b+vYfHTjsyAL1NrBtuqlA9BfmykeAwOEC0detQG3WEhhZQKAeuQCaJ0BgrQLH/uX96cS/+/fSt+789+mhf/QPNtrac+UH0iOfvmf2u7zNCb/wv6RvfujfzK5cz/8I1Gst0aQOHv2F+aSKYbAEVhSIvm4F6hULaTMC6xIQqNcl67gECEQQyFefn/qjZ826cuRxx6dvf/LO2VXqdqDOfzf/3+2+C9QRKllHH6K/MK9D2SgI9CsQfd0K1P3W29EIbFtAoN42mR0IEChIIAfl/PNnf/D7adfTnp6O/8k3pIf/r2vTsT9yanrKX9w7u807/yy6it0MU6AuqODBuxr9hXlwPt0jMIpA9HUrUI8yLTRK4HsCArXZQIBAzQLzt3Y3wfmbf3jLLEQf9QPPng3/iW99K/3pb/9m+uZtf3AYh0Bd8wwZdmzRX5gPq6E1AmUIRF+3AnUZ80gvKxYQqCsurqERIDB7knf+aR5GtujW7nxb+FOe8xc2tplnE6hNpL4Eor8w72ucjkOgJoHo61agrmm2GUuRAgJ1kWXTaQIEVhTIT/g+7ryfTF/93X882+NZl/3t9LWr/unGlegcuJtbvxc94TvvI1CviG2zLQWivzDfcgA2IDBBgejrVqCe4KQ05FgCAnWseugNAQL9Cyz6vunmd4898Mezr87a7Eeg7r8mUz1i9BfmU62LcRPYTCD6uq0mUN92223plltuOaQWe/fuTZdeemk65phjZr+/55570t13353e+MY3hpm1uU/vfe9702te85p09tlnL+zXgw8+mPL4Lrnkko2xhBlADx155JFH0jXXXDMb/549e3o44vcOke2uvPLKlNt47Wtfm/74j/+4V8c++i5Q91pyByNAoEIBgbrCoo40pOgvzEdi0SyB0ALR1201gTrPghw6v/KVr8wC8ze+8Y10xRVXpJNOOmktAToHtfy/M888cxbWcts5EDbhfTuzMu+bf5YF6u0cy7bfE8h1ueGGG9K55547q1Vfb6a0a9+Ht0Ddh6JjECBQs4BAXXN1hx1b9Bfmw2pojUAZAtHXbbWBugnY99577yFXqfuaNu0QvNMryAJ1X1U59Dj5TZX3v//9szdUjjvuuN4a6bteAnVvpXEgAgQqFRCoKy3sCMOK/sJ8BBJNEggvEH3dVhuom1t9zzrrrNmV3+a/X/jCF84CVg5Ft99+++xW6/yTr2bmW8bz9nfcccfsd5dffvnsFuT2bcPN9s3t5SeffHL6whe+MNv/+OOPT29729tmV8eb24znbztvZmxzBT3/d+5TDnztfubj5bZOP/302ZX2fOz27evN/vn3+ar4Zz/72XTaaafNrsbm7Zsr5fn/8375Su1dd901a/7Nb35zOvXUU2d9vvrqq9P999+/sZBe9apXzbZr73/hhRfOxvPwww9vjPHOO++ceZ1//vkzx8br+uuvnx0vt5F/8u3s2TQbfvnLX56ZfuQjH5m10dzmnkPv5z73uQ3vpjPNbfzzNclvkuS283jzcXJb2a8xb7vlPuefZlyN40MPPTTb/owzzpj9fbb/6Ec/esicyHcftD9KMF/73H7+WdT3/Pv5ebPsDgSBOvy/4zpIgMDIAgL1yAWoqPnoL8wrojYUAr0JRF+31QXqJujmQNgE4nZAy7eEX3DBBbOg9MpXvnJ2BXPfvn2zQJX/nINqDqA5XOXglsNkDonN566vuuqq2e/y3zVBrH2FOv+uuc04h7x8zPzT/tx2+3O3eZscgHOwy+G5uaKa92nayn3KIbQdqNuB7aKLLpoF/3yc8847bxYu3/e+96U3velNs9/nz2nncTeBvfm7fNzmNui8TdNGDpvt/dtXZHP/XvziF88Cef7zAw88MHsT4aabbtoIltmmufW+eeMi16IJwk3Ybtp79NFHN8Y6/xnqRTVp3iBoXNtXottujX9zhbo9xgMHDsxscp/y//I2uT/tOdGuR26j+Rx7nhtN7fPvmzq1+76sT4s+Iy5Q9/bvrQMRIFCpgEBdaWFHGFb0F+YjkGiSQHiB6Ou2ukCdg1y+SrvoVt/2Z6zbYbC5HbgdFnNIzkH6J37iJ9K11147u5rb/ORAmNtZFKhzGG0/QKw5zmWXXbZx2/H8LeJNYM3BvrnK2m4r/3lZoG63lft/4oknzt4gmP99E4LzsRZt1+73/BjyPu2r2c0V7rZXO3S3H/627Pdtg60CddP3tmUO8O3fL3LL4bU9D9qB+r777ptdPW/G0rg0bxC0bxFvHhzX3G2wSqBuX51u1zK/ETH/I1CH/3dcBwkQGFlAoB65ABU1H/2FeUXUhkKgN4Ho67bKQJ2vNi56onc7UOcKN7dN56vDzRXqJqTlv8uh7eUvf/nsNuD5J2wv+wz1fBhtjpOvije3UW8WqBc9zbsdBNsPPVt0nByocxjcLFDnv8vbNVeZm1u827e4t/fP7V933XUbt2u3r1A3fx4iULct810A7UC9yG3+M9SLHNtXwLNte07kW77zLfHZM1+53s4V6u18rl6g7u3fWwciQKBSAYG60sKOMKzoL8xHINEkgfAC0ddttYG6ueLYvjLbBOocbpvbsvN2OTg3v8tBM4frZtvmM8n5VuocQHMoyz/LrlDnv8shrLmNvH27dTNbm9CWj5k/g91s33xeer6tvN+yK9T5Knq++p1/mluP85/nA/GNN944uzV79+7dhzz5urkVvL2S5sPg/G3e2bTpdw6a2WVZoG6uhmfT9psc27lCPV+T/IZJu09tz3aNNrtCna8yN28q5LmQPw/98Y9/fHZ3QzMn2m+mtN8oWeUK9bI+uUId/t9sHSRAIKCAQB2wKIV2KfoL80JZdZvAWgWir9tqAnX74VE5HLW/Ois/mCp/B/GHP/zh2a3Lb3jDG9KXvvSl2eeH89+1b2HOD87KIbP9MLH27bvN75tbhtsPAsszadWHkjW3EeerovmY+UFe+Qpx/mk/0Kz9QLD576rO/cpXjnN4y+PK42g+S53H1Tg0by7MP5Rs/rbk3JeLL744ffCDH5y5NPu3bfOx8nZNAG36nx+Kln+aB4jl/jQPDcu/b/85B9X8IK+mjfz3uW+LHuCWg/N8TXKgzZ+Vb39Ofr5Gbbd8/PyGyYc+9KFZm9kxP5wsP3wuu+e+NZ+rb8+JtmXzr0TeNr+hkG8Xbx5Ktqzvi+bNoq9Vc4V6rf8GOzgBAoULHL1nb9pz1bWFj0L3owhEf2EexUk/CEQSiL5uqwnUfRS9fdWzj+Ot+xjbua14UV/ymwL5inXzoKwczPPv9u/fv+6ur3z80mqy8sBaGwrUXdTsQ4DAFARymD7xV3417X7eyVMYrjEOIBD9hfkABJogUJxA9HUrULemVGnhbSeBuv2k8SZQzwfsCKuttJp0MctvYOSnjvshQKAcgegn93Ik9ZTAsALW7rDeWiPQh0D0dStQ/7cqN7c1L/q6rT4mQt/HaD6jO39r93baaW47b/Zp3yK+neOsa9vSatLV4cq3Pydd/FeffGq8HwIENhfY9bRT0u6XXJt2PePJ74Ef6yf6yX0sF+0SiC5g7UavkP4ROFwg+roVqM1aAksEFl3F74K16Inz7eMI1F1U7TNlgRyqj33VZ0YliH5yHxVH4wQCC1i7gYujawSWCERftwK1qUugZ4EcxPPV9fxk80UPIZtvTqDuuQAONwmBp55zcNRxRj+5j4qjcQKBBazdwMXRNQICtTlAgEAW2O5n2wVq84bA9gUE6u2b2YMAgZQEarOAQHkC0detK9TlzanJ9Lj9tVOLvgotf/VV/pqyvF3+Gqv8lV35z/lrtvJXkOXv7s5faZW/Jqv5ju+8T/M91vnz5295y1vSe97zntnXaOWHs91+++0bXxeWH4iWv94rHyv/3aL+tD+HnvuYv5e7+dqzfMzXve516dprr00vfOELZ+0u+hGoJzOlDbRHAYG6R0yHIjAhgegvzCdUCkMlsLJA9HUrUK9cShsOKZAfunbVVVel/H3Sxx133Maf77zzzlk4zgE331Z97733pksvvTTl76bOYTiH3/y7/D3V+Xu5808O1nmb/BTz5s+PPvpoyoG5+b7yHIJzIM/Hbn6f913Uh6Y/559//qzNfGt3/l37eLlvl1xyyeyW7/zn/N3mAvWQM0hbtQsI1LVX2PgIrEcg+gvz9YzaUQmULRB93QrUZc+vanufrwbn8HzBBRdsjDGH7Ca05gDbDt05ROefHG7bDwFr33790EMPzcJtDrrzgXrR79uBOv95vj9Nx5or1zk85yvmuV8CdbVT08CCCAjUQQqhGwQKE4j+wrwwTt0lMIhA9HUrUA8yDTSyXYFFn0OeD9T54V833HBDOvfcc2dhd92Buh2Sm/HkgJ/7la+kX3/99RtXvAXq7Vbc9gS2JyBQb8/L1gQIPCkQ/YW5OhEgcLhA9HUrUJu1IQWa79k+77zz0qmnnjq76px/7r777tn/59un21exc7A98cQTV75CnW//vvHGGzc+g73oVvDcTvuW7yuuuCK1+/Otb31rdmJubuV2y3fIqaRTlQoI1JUW1rAIrFkg+gvzNQ/f4QkUKRB93QrURU6raXS6/RCwvXv3zj4HnW/VzsE2P1Bs/qFkWSU/GCw/iCz/vPzlL589VCxvm3+fbx+/+uqr0/3335/y8fLvn/70p6c/+7M/m11lPuWUU1K+6t38/dOe9rT0qU99arZtbjvfMt48cCz/rnm4Wd6++cm/z1er83b5p3koWT5u/kx3fnNg/sdDyaYxn41yscCvXZvSj704pVf88JN/n//7778vpbNfmtLVv5TSM5++eD+B2owiQKCLQPQX5l3GZB8CtQtEX7cCde0z0PjCCwjU4Uukg2sSuO9PUnrLr6f0W//Dk4H6Y59+sqH85xys/9JzUvqbPyZQr4nfYQlMUiD6C/NJFsWgCWwhEH3dCtSmMIGRBQTqkQug+VEEvv1YSh/4w5T+039O6dyXf+8KddOZf/FvUzrphMN/3/y9K9SjlE2jBIoXiP7CvHhgAyCwBoHo61agXkPRHZLAdgQE6u1o2bYWgbv/U0rHHp3SDR899JbvPL6vfzOlP/p8Sn/tJctHK1DXMhOMg8CwAtFfmA+roTUCZQhEX7cCdRnzSC8rFhCoKy6uoS0UyIH5//l3Kf2tv/Hkrd3tz1Dn277P/jtP7nbbb7hCbQoRINCvQPQX5v2O1tEI1CEQfd0K1HXMM6MoWECgLrh4ut5J4A8/mdJffsGTDxybD9TNAfPv888vv2FxE65Qd6K3E4HJC0R/YT75AgEgsEAg+roVqE1bAiMLCNQjF0Dzgwrkq9OX/mZKt/2HQ5udvxqdH1j2bw6k9LOvE6gHLZDGCFQuEP2FeeX8hkegk0D0dStQdyqrnQj0JyD6sDw+AAAgAElEQVRQ92fpSOUJLLtC7aFk5dVSjwmUIBD9hXkJhvpIYGiB6OtWoB56RmiPwJyAQG1KTFmgHaib76DOHlf94vKvzMp/75bvKc8aYyfQXSD6C/PuI7MngXoFoq9bgbreuWdkhQgI1IUUSjdDCQjUocqhMwSKEYj+wrwYSB0lMKBA9HUrUA84GTRFYJGAQG1eENi+gEC9fTN7ECCQUvQX5mpEgMDhAtHXrUBt1hIYWUCgHrkAmi9SQKAusmw6TWB0gegvzEcH0gECAQWir1uBOuCk0aVpCQjU06q30fYjIFD34+goBKYmEP2F+dTqYbwEVhGIvm4F6lWqaBsCaxQQqNeI69DVCgjU1ZbWwAisVSD6C/O1Dt7BCRQqEH3dCtSFTizdrkdAoK6nlkYynIBAPZy1lgjUJBD9hXlN1sZCoC+B6OtWoO6r0o5DoKOAQN0Rzm6TFhCoJ11+gyfQWSD6C/POA7MjgYoFoq9bgbriyWdoZQgI1GXUSS9jCQjUseqhNwRKEYj+wrwUR/0kMKRA9HUrUA85G7RFYIGAQG1aENiewK6nnZKOfdVntrdTz1tHP7n3PFyHI1CNgLVbTSkNZEIC0detQD2hyWioMQUE6ph10auYAjlM737JtWnXM04btYPRT+6j4micQGABazdwcXSNwBKB6OtWoDZ1CYwssH///nTgwIGRe6F5AgS2IxD95L6dsdiWwJQErN0pVdtYaxGIvm4F6lpmmnEUK/CXfu4n0n95yfcX238djyGw77jnpqtf/fPpRc88KUaHKu9F9JN75fyGR6CzgLXbmc6OBEYTiL5uBerRpoaGCTwpIFCbCX0J5FB9xwXv7OtwjrOJQPSTu+IRILBYwNo1MwiUJxB93QrU5c0pPa5MQKCurKAjD+fhSz8wcg+m0Xz0k/s0qmCUBLYvYO1u38weBMYWiL5uBeqxZ4j2Jy8gUE9+CvQKIFD3yrn0Y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U/L7jnpvuuOCdFY0o7lCin9zjyukZgXEFrN1x/bVOoItA9HUrUHepqn0I9CggUPeIOeFD5TB99at/Pr3omSdNWGG4oUc/uQ8noSUCZQlYu2XVS28JZIHo61agNk8JjCywf//+dODAgZF7oXkCBLYjEP3kvp2x2JbAlASs3SlV21hrEYi+bgXqWmaacRQrIFAXWzodn7BA9JP7hEtj6AQ2FbB2TRA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S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gTN/+sq0e9/FI/dC8wQIECBAoB6BPc/ald7x+t3p+SfsOmRQ0V+Y11MBIyHQn0D0dStQ91drRyLQSUCg7sRmJwIECBAgsKlADtXv/pljBWrzhEDhAgJ14QXUfQLrFhCo1y3s+AQIECAwVYEPvf2pAvVUi2/c1QgI1NWU0kAIrEdAoF6Pq6MSIECAAAGB2hwgUL6AQF1+DY2AwFoFBOq18jo4AQIECExYQKCecPENvRoBgbqaUhoIgfUICNTrcXVUAgQIECAgUJsDBMoXEKjLr6EREFirgEC9Vl4HJ0CAAIEJCwjUEy6+oVcjIFBXU0oDIbAeAYF6Pa6OSoAAAQIEBGpzgED5AgJ1+TU0AgJrFRCo18rr4AQIECAwYQGBesLFN/RqBATqakppIATWIyBQr8fVUQkQIECgfIHfvOSY9NK9R6bvPp7SB/79d9I/v/2x2aCW/X5+xAJ1+XPACAgI1OYAAQKbCgjUJggBAgQIEDhc4BfP2Z1++Ad3pUvf9e2U/3z6845Mv3bjo+mv/8hRC3//yfsfP+wgArWZRaB8AYG6/BoaAYG1CgjUa+V1cAIECBAoVODqtx6bPv3FJ9I/vPnR9JK9R6b/+b/bnW771HfTWaccufD3zdXr9nAF6kKLr9sEWgICtelAgIAr1OYAAQIECBDYpkA7UOddm//OV62boN3+fQ7e8z8C9TbRbU4goIBAHbAoukQgkoAr1JGqoS8ECBAgEEUgf056z7N2zW7zzj+/fN7udOd/ejydeNwRC38vUEepnH4Q6FdAoO7X09EIVCcgUFdXUgMiQIAAgR4E8m3eOUT/wNOPmB3tW48dTP/kXz+WvvpfDy78/a2f+u5hrbpC3UMhHILAyAIC9cgF0DyB6AICdfQK6R8BAgQIjC2QH0qWr0z/0jWPHNKVZb9vNhKox66c9gnsXECg3rmhIxCoWkCgrrq8BkeAAAECOxRo3/rdfpL3st+3mxOod4hvdwIBBATqAEXQBQKRBQTqyNXRNwIECBAYS6D5rukHvvrE7Kuzmp9lv1/UT4F6rOppl0B/AgJ1f5aORKBKAYG6yrIaFAECBAgEEBCoAxRBFwjsUECg3iGg3QnULiBQ115h4yNAgACBsQQE6rHktUugPwGBuj9LRyJQpYBAXWVZDYoAAQIEAggI1AGKoAsEdiggUO8Q0O4EahcQqGuvsPERIECAwFgCAvVY8tol0J+AQN2fpSMRqFJAoK6yrAZFgAABAgEEBOoARdAFAjsUEKh3CGh3ArULCNS1V9j4CBAgQGAsAYF6LHntEuhPQKDuz9KRCFQpIFBXWVaDIkCAAIEAAgJ1gCLoAoEdCgjUOwS0O4HaBQTq2itsfAQIECAwloBAPZa8dgn0JyBQ92fpSASqFBCoqyyrQREgQIDAyAJ7nrUrvftnjj2kF9FfmI9MpnkCIQWir9sjDh48eDCknE4RmIiAQD2RQhsmAQIECAwmkMP0O16/Oz3/hF0C9WDqGiKwHgGBej2ujkqgGoH9+/enAwcOVDMeAyEwBYHoJ/cp1MAYCXQRsHa7qNmHwLgC0detK9Tjzg+tE0i/9coz0nnHHPoOOhYCBNYvcPSevenEX/nVtPt5J2+7segn920PyA4EJiJg7U6k0IZZlUD0dStQVzXdDKZEAYG6xKrpcy0COVTvuerabQ8n+sl92wOyA4GJCFi7Eym0YVYlEH3dCtRVTTeDKVFAoC6xavpck8ALbv3YtocT/eS+7QHZgcBEBKzdiRTaMKsSiL5uBeqqppvBlCggUJdYNX2uSUCgrqmaxkJgc4HoL8zVjwCBwwWir1uB2qwlMLKAQD1yATQ/eQGBevJTAMCEBKK/MJ9QKQyVwMoC0detQL1yKW1IYD0CAvV6XB2VwKoCAvWqUrYjUL5A9Bfm5QsbAYH+BaKvW4G6/5o7IoFtCQjU2+KyMYHeBQTq3kkdkEBYgegvzMPC6RiBEQWir1uBesTJ8f+3d/8xk1XnfcBP3TYLqRMIadkUWZjUZY2qLNTRgpFqTJIiZCuA1GDUhAVaAUVKUaK2atrIaVVVbqu0adJWFf/QZZXwy1RAK+GVLAEuFaAoAloZkBIDcQXIcgyV0yWWY7aW0uqZ1V3fnZ3Zfd87P+5zzv2MZHn3Ze4953zOefbM9713ZjRNIAQEauuAwLgCAvW4/lonsE2B7C/Mt2mhLQK1CGSvW4G6lpWkn80KCNTNTq2BVSIgUFcyUbpJYA0C2V+Yr2GITkGgOYHsdStQN7fkDKg2AYG6thnT36wCFx76fHn/d18t7/7Gvyrn/a27yg/97K3lT/2ZPzvr7p/88R+X//0ff6186+kvntJ9gTrrjOoXgfULZH9hvv4ROyOB+gWy161AXf8aM4LKBQTqyidQ91MIdAH6W099cRao//zf/fvl27/9XPnOl18qZ//VA+WH//Zd5Zu/ee/s7/MPgTrFFOoEga0IZH9hvhUEjRCoTCB73QrUlS0o3W1PQKBub06NaLsCXWD+0+f9cPnOl//HLFD3Hz9wzafLOdf9jfK1v3fXwo4J1NudL60RGFMg+wvzMW20TSCrQPa6Faizrhz9moyAQD2ZqTbQDQnE1eg/+fa3ywev+skTt3z3mzr/H3x29tf5oN09R6De0MQ4LYGEAtlfmCck0yUCowtkr1uBevQlogNTFxCop74CjH8Vgf7V5/57qPvn/NC/v7e8d+S/Lnz/dDxPoF5lBhxLoC6B7C/M69LUWwLbEchetwL1dtaBVggsFRCoLQ4CwwV+5LOfK99+4bdnYXlRoD7T7d4C9XB7RxKoUSD7C/MaTfWZwKYFstetQL3pFeD8BM4gIFBbIgSGCURY/gu/8EvlA9///Sed4I+++MSJ27vjw8r2/OV95Q/+6T9c2ogr1MP8HUWgRoHsL8xrNNVnApsWyF63AvWmV4DzExCorQECWxFYdIX6L37u35Zjv/96+cPfuleg3sosaIRAboHsL8xz6+kdgXEEstetQF1Kefvtt8uhQ4fK+++/f9IqOeuss8qdd95ZLrzwwnFWT69vH/3oR8vBgwdnfX366afLzTffXKJ/HnkEHnroofLaa6/tes24Qp1nDvWkboH5QH2mr8vqRusKdd3zrvcEdiOQ/YX5bsbiuQSmIpC9bgXqUsqrr75a3nnnnXLNNdfMwmo84s/PP//8LEyPGaijL9G/V155ZRaod/uIY+Oxf//+WRiP/33iE5/Y7Wmae3788iTmOuZ5Xb+YeO+998p9991XPvOZz+xqzQjUzS0vA6pMQKCubMJ0l8AKAtlfmK8wNIcSaFYge90K1HNLrx+os6zKVQJ1XDW99NJLZ4E649jGMt7ElX6BeqzZ1C6B1QQE6tX8HE2gJoHsL8xrstRXAtsSyF63AvUOAnWE0pdffrmce+655e677y4vvvhiefLJJ8sNN9xQnn322dkZ4tbwxx57rLz55pvl1ltvnf3sgQceKB//+MdntwEfPXp09vMIthG87rnnntnPunOec845J/UkrqAePny4fOMb3yhXXHHF7Jjrrrtudlwcc/vtt590ZXXROY8cOTLrdzw+8pGPlK9+9auzP1922WWzq93z44o+xM/eeuut8slPfrLE3+Pq/On6GiE9LOL5L7zwwgmLOK5/K/21115b9u7dOzO55JJLZk5xTFwhjkf80mCRV+fYP+byyy8/0acYS98l2o056cYYx3fjjD/HHMS4ulv85+c0nrOsr/Ptzt8xMB+oO5vunN1Y5//xcYV6W/8ca4fAYgGB2sogMB2B7C/MpzMTRkpg5wLZ61agPkOg7l/VjT/HreFdGI3gGQE7gmv33tnXX3/9xHPi+REy4zkRLr/whS/M/hw/j3AW4S/+HMfMB+TuyvLFF188C9YRAqPdCJ7PPffcKc/v97N/VXrZFepF44pgGre5xy3hEaKvv/762VjiEWGwf64+W/w8wmSMIY6P8cRtz/ELhi50drdCx39bNN443zKv+AVGd0w87+GHH5715/zzz5/ZXHXVVSdCcoT0sI0+de85727njzl48MEHyy233DLrfvde9GPHjp14foyj+3k3lhjXsnbjFyTdox+ou19ORB/651x0e7lAvfN/UD2TwCYEBOpNqDongZwC2V+Y51TTKwLjCmSvW4H6DIG6f3UznnrRRRfNguPjjz++8Fbq/u3Z/dDaha1Pf/rT5ZlnnpmFvQhdi24Tjp91gTCe0z/nskAdfeuuandXySPsLQvUi8bV/aIgztUP+IvOOx+ou9vKI7RGkP7Upz5VHnnkkZM+6C2uDvcD+nxpLvKKYB5hugv1/Svx3fFxRXnfvn0LA3L8sqPrWzw/xh1XyvvP70Jud5W8m+MI1Gdqt3/VedFczp9ToB73H2StE1gkIFBbFwSmI5D9hfl0ZsJICexcIHvdCtQ7CNT9QNY9fVlQXRaoI5RGCL/66qvLE088cSJQdz+Pq8Pdbd9DAnW0++ijj85uPY8r2F2fTxeoF40rxtfdqn3TTTfNhrvovMsCdfQ9Qmzc6h63Xs9/Gvnp3sfd/299l7hC3Q+2/V82dP3ovye6f8V5PlBHGxGow7q7Eh3n6O4CiKvd/SvUZ2q379AP1N3V82inf06Beuf/eHomgW0JCNTbktYOgfEFsr8wH19IDwjkE8hetwL1GQJ1/5bseGr8PQJShLr4//kP+5oP1N0t4v0ryxGs49HdkhyB8cYbbzzRk+6KcFxF7W617p6/7Ar1stu8T3fLd/826hhXvFf7qaeemvXl3Xffnb1XPPqyKJzPB+oIqd2npMeYu/c1x23jYdR92viZrlAv8upfKZ636T65PIJrdyt8P1D3b7Xfs2fP7Jca0bf+bdgx1i5E9/+8k3b7n5jeD9TdWolfKPTPKVDn+0dajwgI1NYAgekIZH9hPp2ZMFICOxfIXrcCdW8u+7dBn+5DrSL0xQdxRTiK24O/8pWvzM7SfTBXhL64DTke8aFg8fz+h4/t5EPJ+h/oFX2J80TQ/dKXvjT7MLM4f/924/4HYEW73XdoR2iOvvY/aGv+Q8ni+XE7dvee7u6DzOJqd3d8x7Tou7nDLT48LcbZ3S4dz+uPIX5+5ZVXzm4D79rrv/+4C6DzXnGO+LCy/jHzfrfddlu5//77Zy7x4WXhH7e992/P78Y0/8Fwcd7+8d0449g4x+najffD9z9Mrls/cWzcqh4ffBZ96h79NdX/J8R7qHf+D6pnEtiEgEC9CVXnJJBTIPsL85xqekVgXIHsdStQb3B9TOVrqpZ9WNluaafiNe8iUO92pXg+gfUJfN+FF5UL7zv+i77dPLJv7rsZi+cSmJKA2p3SbBtrKwLZ61ag3uBKm0pAFKhXW0QC9Wp+jiYwVCDC9N5f+VzZ85cu3vUpsm/uux6QAwhMREDtTmSiDbMpgex1K1BvaLl1n+4cp+9uM95QU6OetrvVfNGt4Lvp2FS8FpkcOHCgvPTSS7vh8lwCBEYWyL65j/6EsnoAAB1HSURBVMyjeQJpBdRu2qnRMQJLBbLXrUBt8RJYIhDvxe6+8zreX76px6HP/kj5ub92/Pu+PdoR+MAHLyl7PvZI+cAPXtbOoIzkhED2zd1UESCwWEDtWhkE6hPIXrcCdX1rSo93KRDBOK6kx4e4LfqU7V2ebu1PF6jXTprmhBGqz77699L0R0fWJ5B9c1/fSJ2JQFsCaret+TSaaQhkr1uBehrrcNKj7H9HtUA96aUwyuD/3E//v1Ha1ehmBbJv7psdvbMTqFdA7dY7d3o+XYHsdStQT3dtphx595VY8TVjEX7jK8ni66a677XuAnH8/+233z77Xun4Sqz+15LFh6S99dZbs68x++53v1ueeeaZ2Vdpdc+J79eOrxKLR3ydWHyX9OHDh098TVb8PNqMx2uvvVbi68Pilu/5rwGL9uO7quNcN9xwQ3n22Wdn7Sx6/vzXnPXxXaFOuRTX1imBem2UqU6UfXNPhaUzBBIJqN1Ek6ErBHYokL1uBeodTqSnbU+gC6433XTTLMjec8895frrr5995/ODDz5YbrnllhPfmR29ilu545bu+B7sCN4RciMk94+L/37zzTeXY8eOlQjcBw8eLBHe4+fx/d7PPffc7Dzvvvvu7Gfdc++7777Zd0qff/75s/Ae549+xDniEefpAnx8L3WE9XhcfvnlJ9qJv3fnWfRebIF6e2trjJYE6jHUN99m9s198wJaIFCngNqtc970etoC2etWoJ72+kw5+vlbtCOw7t27t+zbt+9E2I0r1PHzuDrdPS666KITATd+FleQ43mLbvnuPlU8jumeFwG7C9sRmuPvXRCO83VBuzvnY489Vu64445y5MiRcumll5b9+/fPnhOP6OuhQ4dmV6y7x7JPexeoUy7DtXVKoF4bZaoTZd/cU2HpDIFEAmo30WToCoEdCmSvW4F6hxPpadsTmA/AEVIjUEfI7Yfa033/df8qd/+4GEXc3h0/u+qqq057vtMF6vhvEaTj6nZcuV4UqPt9PZ2eQL29tTVGSwL1GOqbbzP75r55AS0QqFNA7dY5b3o9bYHsdStQT3t9phx9hOHu6m90cNlV4gisr7/++uwKczzi71dccUV56qmnZkE3bt+OW7Dj9usu3PZv6e7/OW4Tj0fc9h1h+Y033igXX3zxibbjlu8I4nHlOZ4TV7jjFvPu/dcRzvtXqKPN7pbz+Hk8Px7x5/mHQJ1yGa6tUwL12ihTnSj75p4KS2cIJBJQu4kmQ1cI7FAge90K1DucSE/bnkAE6kcffXQWbOOW6bhVunsv9dGjR2cfGBbvXY5H/7bv7nkRnrtbweMDwuJqdITbeNx2223l/vvvL3Ge7hG3fb/55psnDTA+RCwCc5ynuy08Anh3G3f3s+5DyeI28Ajz8cFk8Yi+RLvzz1/0KeMC9fbW1hgtCdRjqG++zeyb++YFtECgTgG1W+e86fW0BbLXrUA97fWZcvTZv+Zq3WgC9bpF13e+7/zfUn75P5Vy3xdLuebHSzn8S6Wc9wPHz/+H3yrl9l8r5en/eep/6/dAoF7ffGQ6U/bNPZOVvhDIJKB2M82GvhDYmUD2uhWodzaPnrVFAYF6i9iaOq3Akd8p5aMfKuXiD5Xyq4+U8gffLOVX/04pZ39fKa/8r+P/H//tdA+Bus1Fln1zb1PdqAisLqB2Vzd0BgLbFshetwL1tleE9k4r0H0P9fyt3S2zuUJdx+y+8bVS/uXDpfzGz5dy9p7vXbl++t+UcuVfWT4GgbqO+d1tL7Nv7rsdj+cTmIqA2p3KTBtnSwLZ61agbmm1GUuVAgJ1HdMWt3j/8/tL+We3HQ/U3zlWyjffK+W2f13Kv/v55aFaoK5jfnfby+yb+27H4/kEpiKgdqcy08bZkkD2uhWoW1ptxlKlgEBdx7TFFerXvlbKdVee3N/4+W89VcqvHDx+C/j8Q6CuY35328vsm/tux+P5BKYioHanMtPG2ZJA9roVqFtabcZSpYBAXce0xfup//qPnxqa44PL/sN/KeWun/7eB5b1RyRQ1zG/u+1l9s19t+PxfAJTEVC7U5lp42xJIHvdCtQtrTZjqVJAoM4/bf/5v5fy4fMX39Ydgfrz/62Un/spV6jzz+T6eph9c1/fSJ2JQFsCaret+TSaaQhkr1uBehrr0CgTCwjUiSenlBJhOh5/8yeOf1XWl3+/lJ/62Pf6/Du/W8pb7x7/74serlDnnt+hvcu+uQ8dl+MItC6gdlufYeNrUSB73QrULa46Y6pKQKDOO13xVVn/4sHv9W//j5Zy/z8u5Zt/VMo1/+j4z//JLaX88s8uH4NAnXd+V+lZ9s19lbE5lkDLAmq35dk1tlYFstetQN3qyjOuagQE6mqmalBHBepBbOkPyr65pwfUQQIjCajdkeA1S2AFgex1K1CvMLkOJbAOAYF6HYp5zyFQ552bVXqWfXNfZWyOJdCygNpteXaNrVWB7HUrULe68oyrGgGBupqpGtRRgXoQW/qDsm/u6QF1kMBIAmp3JHjNElhBIHvdCtQrTK5DCaxDQKBeh2LecwjUeedmlZ5l39xXGZtjCbQsoHZbnl1ja1Uge90K1K2uPOOqRkCgrmaqBnVUoB7Elv6g7Jt7ekAdJDCSgNodCV6zBFYQyF63AvUKk+tQAusQEKjXoZj3HAJ13rlZpWfZN/dVxuZYAi0LqN2WZ9fYWhXIXrcCdasrz7iqERCoq5mqQR0VqAexpT8o++aeHlAHCYwkoHZHgtcsgRUEstetQL3C5DqUwDoEBOp1KOY9h0Cdd25W6Vn2zX2VsTmWQMsCarfl2TW2VgWy161A3erKM65qBATqaqZq1x39wAcvKWdf/Xu7Ps4B+QWyb+75BfWQwDgCanccd60SWEUge90K1KvMrmMJrEFAoF4DYsJTRJje87FHygd+8LKEvdOlVQWyb+6rjs/xBFoVULutzqxxtSyQvW4F6pZXn7FVIXDgwIHy0ksvVdFXnSRA4LhA9s3dPBEgsFhA7VoZBOoTyF63AnV9a0qPGxP40V/4VPk/H/uhxkZlOAR2J7DvnAvK4Z/8xfJj5314dweO9Ozsm/tILJolkF5A7aafIh0kcIpA9roVqC1aAiMLCNQjT4Dm0wjsO/eC8sLP/Hqa/pyuI9k39yoQdZLACAJqdwR0TRJYUSB73QrUK06wwwmsKiBQryro+JYEjt7++SqGk31zrwJRJwmMIKB2R0DXJIEVBbLXrUC94gQ7nMCqAgL1qoKOb0lAoG5pNo2FQD6B7C/M84npEYHxBbLXrUA9/hrRg4kLCNQTXwCGf5KAQG1BECCwSYHsL8w3OXbnJlCrQPa6FahrXVn63YyAQN3MVBrIGgQE6jUgOgUBAksFsr8wN3UECJwqkL1uBWqrlsDIAgL1yBOg+VQCAnWq6dAZAs0JZH9h3hy4ARFYg0D2uhWo1zDJTkFgFQGBehU9x7YmIFC3NqPGQyCXQPYX5rm09IZADoHsdStQ51gnejFhAYF6wpNv6KcICNQWBQECmxTI/sJ8k2N3bgK1CmSvW4G61pWl380ICNTNTKWBrEFAoF4DolMQILBUIPsLc1NHgMCpAtnrVqC2agmMLCBQjzwBmk8lIFCnmg6dIdCcQPYX5s2BGxCBNQhkr1uBeg2T7BQEVhEQqFfRc2xrAgJ1azNqPARyCWR/YZ5LS28I5BDIXrcCdY51ohcTFhCoJzz5hn6KgEBtURAgsEmB7C/MNzl25yZQq0D2uhWoa11Z+t2MgEDdzFQayBoEBOo1IDoFAQJLBbK/MDd1BAicKpC9bgVqq5bAyAIC9cgToPlUAgJ1qunQGQLNCWR/Yd4cuAERWINA9roVqNcwyU5BYBUBgXoVPce2JiBQtzajxkMgl0D2F+a5tPSGQA6B7HUrUOdYJ3oxYQGBesKTb+inCAjUFgUBApsUyP7CfJNjd24CtQpkr1uButaVpd/NCAjUzUylgaxBQKBeA6JTECCwVCD7C3NTR4DAqQLZ61agtmoJjCwgUI88AZpPJSBQp5oOnSHQnED2F+bNgRsQgTUIZK9bgXoNk+wUBFYREKhX0XNsawICdWszajwEcglkf2GeS0tvCOQQyF63AnWOdaIXExYQqCc8+YZ+ioBAbVEQILBJgewvzDc5ducmUKtA9roVqGtdWfrdjIBA3cxUGsgaBATqNSA6BQECSwWyvzA3dQQInCqQvW4FaquWwMgCAvXIE6D5VAICdarp0BkCzQlkf2HeHLgBEViDQPa6FajXMMlOQWAVAYF6FT3HtiYgULc2o8ZDIJdA9hfmubT0hkAOgex1K1DnWCd6MWEBgXrCk2/opwgI1BYFAQKbFMj+wnyTY3duArUKZK9bgbrWlaXfzQgI1M1MpYGsQUCgXgOiUxAgsFQg+wtzU0eAwKkC2etWoLZqCYwsIFCPPAGaTyOw79wLygs/8+tp+nO6jmTf3KtA1EkCIwio3RHQNUlgRYHsdStQrzjBDiewqoBAvaqg41sQiDB9+Cd+sfzYeR+uYjjZN/cqEHWSwAgCancEdE0SWFEge90K1CtOsMMJrCpw4MCB8tJLL616GscTILBFgeyb+xYpNEWgKgG1W9V06SyBmUD2uhWoLVQCIwsI1CNPgOYJDBDIvrkPGJJDCExCQO1OYpoNsjGB7HUrUDe24AynPgGBur4502MC2Td3M0SAwGIBtWtlEKhPIHvdCtT1rSk9bkxAoG5sQg1nEgLZN/dJTIJBEhggoHYHoDmEwMgC2etWoB55gWiegEBtDRCoTyD75l6fqB4T2I6A2t2Os1YIrFMge90K1OucbeciMEBAoB6A5hACIwtk39xH5tE8gbQCajft1OgYgaUC2etWoLZ4CYwsIFCPPAGaJzBAIPvmPmBIDiEwCQG1O4lpNsjGBLLXrUDd2IIznPoEBOr65kyPCWTf3M0QAQKLBdSulUGgPoHsdStQ17em9LgxAYG6sQk1nEkIZN/cJzEJBklggIDaHYDmEAIjC2SvW4F65AWieQICtTVAoD6B7Jt7faJ6TGA7Amp3O85aIbBOgex1K1Cvc7adi8AAAYF6AJpDCIwskH1zH5lH8wTSCqjdtFOjYwSWCmSvW4Ha4iUwsoBAPfIEaJ7AAIHsm/uAITmEwCQE1O4kptkgGxPIXrcCdWMLznDqExCo65szPSaQfXM3QwQILBZQu1YGgfoEstetQF3fmtLjxgQE6sYm1HAmIZB9c5/EJBgkgQECancAmkMIjCyQvW4F6pEXiOYJCNTWAIH6BLJv7vWJ6jGB7Qio3e04a4XAOgWy161Avc7Zdi4CAwQE6gFoDiEwskD2zX1kHs0TSCugdtNOjY4RWCqQvW4FaouXwMgCAvXIE6B5AgMEsm/uA4bkEAKTEFC7k5hmg2xMIHvdCtSNLTjDqU9AoK5vzvSYQPbN3QwRILBYQO1aGQTqE8hetwJ1fWtKjxsTEKgbm1DDmYRA9s19EpNgkAQGCKjdAWgOITCyQPa6FahHXiCaJyBQWwME6hPIvrnXJ6rHBLYjoHa346wVAusUyF63AvU6Z9u5CAwQEKgHoDmEwMgC2Tf3kXk0TyCtgNpNOzU6RmCpQPa6FagtXgIjCwjUI0+A5gkMEMi+uQ8YkkMITEJA7U5img2yMYHsdStQN7bgDKc+AYG6vjnTYwLZN3czRIDAYgG1a2UQqE8ge90K1PWtKT1uTECgbmxCDWcSAtk390lMgkESGCCgdgegOYTAyALZ61agHnmBaJ6AQG0NEKhPIPvmXp+oHhPYjoDa3Y6zVgisUyB73QrU65xt5yIwQECgHoDmEAIjC2Tf3Efm0TyBtAJqN+3U6BiBpQLZ61agtngJjCwgUI88AZonMEAg++Y+YEgOITAJAbU7iWk2yMYEstetQN3YgjOc+gQE6vrmTI8JZN/czRABAosF1K6VQaA+gex1K1DXt6b0uDEBgbqxCTWcSQhk39wnMQkGSWCAgNodgOYQAiMLZK9bgXrkBaJ5AgK1NUCgPoHsm3t9onpMYDsCanc7zlohsE6B7HUrUK9ztp2LwAABgXoAmkMIjCyQfXMfmUfzBNIKqN20U6NjBJYKZK9bgdriJTCygEA98gRonsAAgeyb+4AhOYTAJATU7iSm2SAbE8hetwJ1YwvOcOoTEKjrmzM9JpB9czdDBAgsFlC7VgaB+gSy161AXd+a0uPGBATqxibUcCYhkH1zn8QkGCSBAQJqdwCaQwiMLJC9bgXqkReI5gkI1NYAgfoEsm/u9YnqMYHtCKjd7ThrhcA6BbLXrUC9ztl2LgIDBATqAWgOITCyQPbNfWQezRNIK6B2006NjhFYKpC9bgVqi5fAyAIC9cgToHkCAwSyb+4DhuQQApMQULuTmGaDbEwge90K1I0tOMOpT0Cgrm/O9JhA9s3dDBEgsFhA7VoZBOoTyF63AnV9a0qPGxMQqBubUMOZhED2zX0Sk2CQBAYIqN0BaA4hMLJA9roVqEdeIJonIFBbAwTqE8i+udcnqscEtiOgdrfjrBUC6xTIXrcC9Tpn27kIDBAQqAegOYTAyALZN/eReTRPIK2A2k07NTpGYKlA9roVqC1eAiMLCNQjT4DmCQwQyL65DxiSQwhMQkDtTmKaDbIxgex1K1A3tuAMpz4Bgbq+OdNjAtk3dzNEgMBiAbVrZRCoTyB73QrU9a0pPW5MQKBubEINZxIC2Tf3SUyCQRIYIKB2B6A5hMDIAtnrVqAeeYFonoBAbQ0QqE8g++Zen6geE9iOgNrdjrNWCKxTIHvdCtTrnG3nIjBAQKAegOYQAiMLZN/cR+bRPIG0Amo37dToGIGlAtnrVqC2eAmMLCBQjzwBmicwQCD75j5gSA4hMAkBtTuJaTbIxgSy161A3diCM5z6BATq+uZMjwlk39zNEAECiwXUrpVBoD6B7HUrUNe3pvS4MQGBurEJNZxJCGTf3CcxCQZJYICA2h2A5hACIwtkr1uBeuQFonkCArU1QKA+geybe32iekxgOwJqdzvOWiGwToHsdStQr3O2nYvAAAGBegCaQwiMLJB9cx+ZR/ME0gqo3bRTo2MElgpkr1uB2uIlMLKAQD3yBGiewACB7Jv7gCE5hMAkBNTuJKbZIBsTyF63AnVjC85w6hMQqOubMz0mkH1zN0MECCwWULtWBoH6BLLXrUBd35rS48YEBOrGJtRwJiGQfXOfxCQYJIEBAmp3AJpDCIwskL1uBeqRF4jmCQjU1gCB+gSyb+71ieoxge0IqN3tOGuFwDoFstetQL3O2XYuAgMEBOoBaA4hMLJA9s19ZB7NE0groHbTTo2OEVgqkL1uBWqLl8DIAgL1yBOgeQIDBLJv7gOG5BACkxBQu5OYZoNsTCB73QrUjS04w6lPQKCub870mED2zd0MESCwWEDtWhkE6hPIXrcCdX1rSo8bExCoG5tQw5mEQPbNfRKTYJAEBgio3QFoDiEwskD2uhWoR14gmicgUFsDBOoTyL651yeqxwS2I6B2t+OsFQLrFMhetwL1OmfbuQgMEBCoB6A5hMDIAtk395F5NE8grYDaTTs1OkZgqUD2uhWoLV4CIwsI1CNPgOYJDBDIvrkPGJJDCExCQO1OYpoNsjGB7HUrUDe24AynPgGBur4502MC2Td3M0SAwGIBtWtlEKhPIHvdCtT1rSk9bkzg3nvvLXfddVdjozIcAm0LfP3rXy8XXHBB24M0OgINCqjdBifVkJoXyF63AnXzS9AACRAgQIAAAQIECBAgQGATAgL1JlSdkwABAgQIECBAgAABAgSaFxCom59iAyRAgAABAgQIECBAgACBTQgI1JtQdU4CBAgQIECAAAECBAgQaF5AoG5+ig2QAAECBAgQIECAAAECBDYhIFBvQtU5CRAgQIAAAQIECBAgQKB5AYG6+Sk2QAIECBAgQIAAAQIECBDYhIBAvQlV5ySwQ4GHHnqovPzyy+Wyyy4rBw8e3OFRnkaAwLYF3nvvvXLPPfeUo0ePlnPPPbfcfffd5Zxzzilvv/12OXTo0Kw7d955Z7nwwgu33TXtESAwJxB1+dhjj5U77rhjVqfdY9meay+2hAjkEIha3Lt3b7nmmmtOdKiG/VegzrF+9GKCAq+++mp55ZVXZkH66aefnv0Dsn///glKGDKB/AJvvPFG2bNnz0mB+f333y8PP/zwbOOPF+1HjhwpN954YznrrLPyD0gPCTQq0L34juF1v/iKPy/bc+3FjS4Ew6pOIF4LP/nkk+Xaa689KVDXsP8K1NUtNx1uQaD/QjyuaMVv0+MfkptvvtmL8RYm2BiaEoh6PXz4cHnzzTfLrbfeeuIXX/0X4jHg+M36pZde6hdjTc2+wdQoEKE66jF+YR2/7Fq258YvwB5//PHZi3d7cY0zrc+tCcRr4Xh0V6hr2X8F6tZWovFUITC/2c//vYpB6CSBiQjEhn7s2LESdRq3d990002z0Dy/8c//fSI8hkkgncCZ9tjuv99www3liSeeOBG87cXpplKHJiawKFDXsP8K1BNbqIabQ+BMm32OXuoFAQLzAv27SZ5//vmTfpMuUFsvBHIInGmPFahzzJNeEJgXON0+mnn/FaitZQIjCJxpsx+hS5okQGAHAnG1Om4Rve6668qLL74oUO/AzFMIbFvgTHusQL3tGdEegZ0JnC5QZ95/Beqdza9nEVirgPdQr5XTyQhsTSBqNzb8eH9XfFBK98GC0QHvod7aNGiIwGkFvIfaAiFQp8CZAnXW/VegrnO96XUDAv0PNPJCvIEJNYRJCETdvvPOO7NA3f/FWAzeBwtOYgkYZAUCi94LvWzPtRdXMKG6OBmB0wXqzPuvQD2ZJWqgGQV892XGWdEnAicLxCb+wAMPzH44/53xvofaaiGQS2DZd9ZGL30Pda650hsCfYHua7PiZ91XZ9Wy/wrU1jI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L/H8Q1UPCjwx8m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8" name="AutoShape 6" descr="data:image/png;base64,iVBORw0KGgoAAAANSUhEUgAAA9QAAAMOCAYAAAD/cU7NAAAgAElEQVR4XuzdD9RtZX0f+IcLciH+gWgEa9LLrcqVlYhUvaBNEWNLbBz+LA2wKvgnKTBmTU0yszJJmzHO6pqVTlf+1GbahDbLAWz8g7TAOBOgaQFjB12twrUGsP4BpwGMVolajI0CCnfWc+h+3ffcc973vPvdZ+/f8+zPu5bLy3v33s/zfH7Pc/f5nr3PPkccPHjwYPJDgAABAgQIECBAgAABAgQIbEvgCIF6W142JkCAAAECBAgQIECAAAECMwGB2kQ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KCpQP/jgg+nKK69MjzzyyEblTjvttPTGN74x3XzzzenMM89Mxx133CFVzdteffXV6f777z/k929+85vTqaeeuvG7+WO/5jWvSWefffZhM+S2225Lt9xyy8bvjznmmJT78PGPf3zL2ZTbzD/vfe97N912vm+LNp7vR96msWi2nx/73r1706WXXppyn9s/i1zz+PNPe6ybdXq+z6u6b4k2t0Ee9x133JHe9ra3HVbrvOn73//+dNddd832Ov744xdu941vfCNdccUV6eGHH944erZpz5FlNWgfv2njda97Xbr22msPmZf577aq4z333HPIXJivX3vo7XY3264ZW953mdH8+JfNi1VrE2UceV5ffvnlac+ePat2/ZDtxhjHorXXdGqn49kMYf7fj2X/3s2v42Xb5baasTznOc9Z+O/MfH/a3pvN6U7FtBMBAgQIECBAYCCBIgJ1OwDMh5TmheGiF5/N382/WGte+OV95kNH+0XeZoEoB5wXv/jFh4Ty/LvPfe5zC1/Uz2/f9K3dRvvF67IXmMv63t53vt9tv81euOax33333bM3KPJP7uNXvvKVjf9ujnPSSSdt/K5p95WvfOWGRRf3Veb7ZvOgvX/bYrOwmC1zXy+55JKNNxk2m09NG/n411xzzewNl3Z4a+bOZqGjOcZ8eGt+v6i/ee7ksTdvhuT/zj9NnZp92yFp2ZsJzfy56KKLZvVqrPIxFr3ZslVdxh7HWWedtfHGV+7Ldddd1ylUjzWORW+MNebrCpnL2lz2hlx+kzLPtWau7Nu377A3G9tv+Gz1Bk17Ha+yVraag/6eAAECBAgQIDCmQPhA3byI+/KXv7z0hfKiF9LNi8ZlL9g2u5rSvDjc7ApRPv6JJ554SKDOv7v99tsX9jO39+ijj6aTTz55Vu/mBfyy8JvHPX+1basrQJtZtQPDZiZ33nlnuuCCC2Z9PHDgwKy/zVX/RYE6b9ce207ct1oI27mi1b7ytyyY5PHcdNNNs/E2V+3bYXxZKM39vOGGG9Lpp5++MFBvdWV60ZsQ7f629180t+dD8bxbnr8PPPDAYW8WNe02AanZr6nrGWecsfCujGV1GWsczZs999577yFvAmwW+DabW2ONI7eb59G555572N0Wi96w22p9rPL3udZXXXVVuvDCCzfmbrOu5v+9W3Q3yGZvWqzy5sxW/4atMgbbECBAgAABAgQiCYQP1Muuds4jtgPOZleg2/stC3/NFcB86/CyULXdQD3f32WBelko3uwKdPvYy16w5vY+8pGPzG5zzv9bFPryvu1APd/nZYG62W6n7luFnnxVOF8Jv/XWW9Nmb7A0IT+H5eyWt130JsKyQJ3byT+f/exn07KrbTsJ1PNvrjTjXjQn5q9O522XBePmOMsCdVOf9lXdrfbZrCZjjaMJ1PNvXi0Kxqv8YzvWOB566KFZ90444YRDupnnZa5hvio8/xGWVcaz2Tb33Xdf2r1792G3xc+/GdjlzZetAvUqH0fY6fjsT4AAAQIECBAYWiB0oF71Ft+MlsNI/sm3sa4awpsAMx+am6tD+Xbn/BniRaF61UCdx/DRj340nXPOOYfUdqsr1Hnj9u3oq4bVZWbN7dw5kDafQ1/0OfKdBOqdum82+du3o291FbwJ1Hm7fPUvjze/iTAfqjcL1Pl27vwGRH5TZVGo3kmgXjbO+SuCm72BsSw052N3CdSb3V2x3X+U1j2Opr65rvmnuZNj/iMK2+33/PZDjGNRH+c/erHZOOY/g931NvH5N26WvfmyWWjeKlAv+pjLTmtkfwIECBAgQIDA2AKhA/WqIXIesblle6vP5zXHb78obwJJ8/no5ljzoWrVQL3sxfGiQL3stt/mDYP8MLOtPp/YvpLdHn+7H8tu8dzpFeqdum+2GNq3wK5y22j789H5SuCiNxG2CtT5ymHzQLv5oLKOQJ3HmD9G0DwMb7MrypsF4GWBugno+Q2i+c9Lb/b5/+3+I7XucTT9mQ+TW633qONY9O/X/PMZlgXv/KZPU8tmXW83VC+6sr/sDb/N3rDZLFC3517+aMG//Jf/cmNIW31EYrt1sz0BAgQIECBAYEiBSQfq5kXe/OeV2+Ft2YPClgXqRU/FXvQCd9FDkDb7zHaz/VaBunnBm6+sLgvUeZvmalH76vtQgXqZ+7KJv+jhYU14X/ZifH6fRW8ibBWo8wPHlj1Aqe9Anft7/fXXp8suu2zjNt++A3V7brTnZJ+34g41jmautNfRKmtj1X9chx5H069Vb/de9GC8VZ43sUowb7+Bt2h9bfUZ/bz//Bs2i55psOrHWFatme0IECBAgAABAmMITDpQr3KFOhdlUaha9Qr1spA6fwVoq6u7qwbqVa5QNxNt/up7vpK7k1u+txpD0+4y92ULYNEDmra6GrcohM+/iZDbW/RQsvkneC+6c6DPQL3sqeFdP/O82e3g7TdT5r13GkjHGEfzFPpm7m32ILlV/4Edehztfq16u/f81fn5sa161XdZgN/qGQ+LQvNmV6iXHW+Vu01WrZvtCBAgQIAAAQJjCIQO1Nu9ktkArvpZ3mUv5hYFuPnPJucX8qs85XvVz1BvdXVp1dvflx1n2Qv1JojkK5b589U7CdQ7dV+0ANrui/5+2VX9RYG6HSZzeMxPOs4POJt/yveir8SafxMgO3V9yvf8OBa9OdN+I6f9NWXtN0MWPck7//1WgXpR+/nOilVD2LJ/qIYcx6KnTa86/7b6h3bIccz3ZdWne+f5+L73vS+96U1v6vy927ntRW8M5d/3/RnqrQJ6fsbBsu9N36pe/p4AAQIECBAgMKZA6EDdhIP525e3Als1fG72lO9Fn2Fsh6ocyHKgyg9Bawf5ZV+bNd/nzT5Dvej7sVe9PXLZmwTLAnX7uKeccsrsduPma7Pm+zzGU75zjfJP87nidp82ezjZskDdnlO5hs1421+btShQ5/3aD7F7znOes/R7qLcTTDcb37Irfl2f8r1o3Wz2ueqt1tl8LZbVaR3jWPamwaKnokceR7tvq97uvVng3c5YNwvvy9b6Zl+xttkV6q3utsjH7fI96NsZr20JECBAgAABAusQCB+oV71KncNOvmrcBK+trlZtdqvhZi8025/ZnA9O23lS8rIrNpvd2r3VGwWbXeXe7FbS9lXgzR5otFWgzhN0J+6LAvxmXx+0WQ03C9TtNxHmb3Nedrtv+02TfDV30ZXxzR7ktGjxLgrTuf32dxMvuhLbjPuiiy465A2dpo1Vr1D39dnpMcaxbIy5L/PfT73qP5xjjKPdt1Vv9877LPtsf/67/K0C+fP/+X/LfpbdhdP+CMT8U86bN5Wuu+66jSert4/f5QngzT779u3b1negr1pT2xEgQIAAAQIE1i0QPlBngPbnBRc9yTe/OMw/+Xtb2z/Lwt1Wn0fe6rbLZV//sp0nJW/2FTKbfR50Waje6o2HrV6sN8d94QtfeJhjY7rq1cyu7vOTfVld29u1b1lv13+zQN0OJPNPvN4qUOd9l9W5mVerPG26MVq0wNtvasxfjd7q6nTTv2W3gzftNe0v+tz0ss/hL+rrWONY9GbK/BsNJYxjfi6v8nTvZp9FDzbMf7fVZ+GbNbOonu25O381erOr0/lYmwXq9r/j7X9jVn3zZ90nQscnQIAAAQIECHQVKCJQz4eA+cFudovtss/gLtpnPhxs9tTtduheFCqWPRxplad7t4NAHuuiYy16Ubzo6vKihxctC3yr3Bbetl/lanb+bGT7Z5XboedrtqgOi+qat7v44ovTBz/4wdn3Tjc/y/o5H7rnTZfVcD50L3tA1LKxbhZCc5+XPVk5f/Qh/2xWv/zVastq1J5Xm83t9nabPeRrrHE045t3nx9TKeNowub8U95X+Ud93mAnYXrRnJj/t2g7c3rRPJ1ft1v1dxUD2xAgQIAAAQIExhQoKlCPCaVtAlMUuPnmm9OZZ5658VVepRrUMo5S/fWbAAECBAgQIFCrgEBda2WNi8AOBfLVz/y/HKhL/qllHCXXQN8JECBAgAABArUKCNS1Vta4CHQU2OqzsB0PO/hutYxjcDgNEiBAgAABAgQIrCwgUK9MZUMCBAgQIECAAAECBAgQIPA9AYHabCBAgAABAgQIECBAgAABAh0EBOoOaHYhQIAAAQIECBAgQIAAAQICtTlAgAABAgQIECBAgAABAgQ6CAjUHdDsQoAAAQIECBAgQIAAAQIEBGpzgAABAgQIECBAgAABAgQIdBAQqDug2YUAAQIECBAgQIAAAQIECAjU5gABAgQIECBAgAABAgQIEOggIFB3QLMLAQIECBAgQIAAAQIECBAQqM0BAgQIECBAgAABAgQIECDQQUCg7oBmFwIECBAgQIAAAQIECBAgIFCbAwQIECBAgAABAgQIECBAoIOAQN0BzS4ECBAgQIAAAQIECBAgQECgNgcIECBAgAABAgQIECBAgEAHAYG6A5pdCBAgQIAAAQIECBAgQICAQG0OECBAgAABAgQIECBAgACBDgICdQc0uxAgQIAAAQIECBAgQIAAAYHaHCBAgAABAgQIECBAgAABAh0EBOoOaHYhQIAAAQIECBAgQIAAAQICtTlAgAABAgQIECBAgAABAgQ6CAjUHdDsQoAAAQIECBAgQIAAAQIEBGpzgAABAgQIECBAgAABAgQIdBAQqDug2YUAAQIECBAgQIAAAQIECAjU5gABAgQIECBAgAABAgQIEOggIFB3QLMLAQIECBAgQIAAAQIECBAQqM0BAgQIECBAgAABAgQIECDQQUCg7oBmFwIECBAgQIAAAQIECBAgIFCbAwQIEKhc4HdueSx98v7HVxrlS/YemX72NUevtG3Ujf70in+Uvv3JAyt179iX7E/PftsvrLRt1I0e+48/nx7/2h+u1L0jn/XX0tE/8k9W2jbqRn/3Y7+X/t8vfWql7r3quS9Kv/6Kn1ppWxsRIECAAIEuAgJ1FzX7ECBAoCCBv/4P/nxbvf3Q25+66faPPPJIuvrqq9P999+fjj/++PS2t70tHXfccbN9HnzwwXTllVfO/nz55ZenPXv2bBzr/e9/fzrxxBPT2WefvfG7e+65J733ve+d/feb3/zmdOqpp26rr4s2/vyPv2Jbx3jBrR8rerx/fvMR2xrvU885OMh4v/GNb6QrrrgiPfzww7P2jjnmmMPmxLY6/t82Pv7qi7e128OXfmCQ8TaNtNdHX3N6WwO2MQECBAgMKiBQD8qtMQIECAwv0Heg/uhHPzoLyvl/OSTn4HTppZfOBnbNNdfMAnMO2DfddFO64IILZkHqtttuS7fcckt6zWtesxGoc/jOv7/kkkvSQw89lK6//vp02WWXbYTzrlJ9B+q+xpudrrrqqnThhRfOxpjt3vjGN+54vH0H6r7G+4UvfCE94xnP2BjfzTffnM4888wdj7fvQN3XePN8bd5EOOmkk2a19UOAAAEC9QsI1PXX2AgJEJi4QN+Bus2ZQ3EThPOf77777o0gkQPji1/84o2rzjk855/mCvX8f89v37VsfQfqvsbbfgMhH/OGG25I55577o4DZt+Buq/xto+Tr9rmeufa5zdYdvLTd6Duc7yL7sLYyVjtS4AAAQLxBQTq+DXSQwIECOxIYJ2BOl+Ra6603nnnnZsG5q0C9fzfdx30OgP1Tsbb3Aq8b9++lP+XvfIV/J3+rDNQ72S880E1v6GQr1Dv9GedgXon423eXMpvGOSPQ5x22mmuUu+02PYnQIBAAQICdQFF0kUCBAjsRGCdgTqHiCYobTcw589P33jjjRufwe7r6t46A/VOxptr2HzG/DnPec7sNvmdXq3Nx1xnoN7peJt5276teidzOe+7zkC9k/Hm+X/vvfem8847b3are/78eP5zH88F2KmZ/QkQIEBgfQIC9fpsHZkAAQIhBNYZqHNQ2r9//8bnpPOAl93SvegKdA7Rd91118ypr4dWrTNQ73S89913X8pXqvMbCX19znadgXqn48117fN273UH6p2Md9FHGOYfwhfiHwSdIECAAIFeBQTqXjkdjAABAvEE1hWoc4DIgaG5ApevOG/nM9RtqXxlsK9boNcVqHc63vnPUDcPcGs/Cb3L7FlXoN7peJux5Nuoc1A955xzugzvsH3WdYV6p+Odn/99fYShFzQHIUCAAIG1CQjUa6N1YAIECMQQWEegboeFHJjyldcXvehFG0/5ziNvnuDd3Na8LGDM3/q9U7V1BOo+xtt+gNvu3bs3rCIG6j7G29Qx1zf/9HXr8zoCdR/jbT/F/YQTTuitvjtdD/YnQIAAgfUKCNTr9XV0AgQIjC7Qd6Bu36adB9e+VXvZ91A3X5uVt2++Oqv5Duq9e/f29nnifPy+A3Vf423eZMhfH9Z22OkE6fsKdZ/jzWPr6+uyGqe+A3Wf413H96rvdH7YnwABAgTWKyBQr9fX0QkQIDC6QN+BevQBbdGBvgN19PH2Haijj7fvQB19vPpHgAABArEFBOrY9dE7AgQI7FjgDb/zrfSnf3ZwpeM8+xlHpGt/9vtW2jbqRvdfcn767p8+tFL3jnr2CWnvNb+/0rZRN/rWh/5iOvjIn6zUvSOO+aH0fX/9CyttG3WjH/kXP5u++OdfW6l7P/jUZ6X/+Dd/Z6VtbUSAAAECBLoICNRd1OxDgACBggS++0RKf/L1J1bq8Q89c1c6atdKm4bd6OB3v5u+88UHV+rfU35wTzriqKNW2jbsRk98Jz3x5/eu1L1dT92X0q6nrLRt1I2+88Tj6f/7s/+8Uvee/4y/kJ6y68iVtrURAQIECBDoIiBQd1GzDwECBAgQIECAAAECBAhMXkCgnvwUAECAAAECBAgQIECAAAECXQQE6i5q9iFAgAABAgQIECBAgACByQsI1JOfAgAIECBAgAABAgQIECBAoIuAQN1FzT4ECBAgQIAAAQIECBAgMHkBgXryUwAAAQIECBAgQIAAAQIECHQREKi7qNmHAAECBAgQIECAAAECBCYvIFBPfgoAIECAAAECBAgQIECAAIEuAgJ1FzX7ECBAgAABAgQIECBAgMDkBQTqyU8BAAQIECBAgAABAgQIECDQRUCg7qJmHwIECBAgQIAAAQIECBCYvIBAPfkpAIAAAQIECBAgQIAAAQIEuggI1F3U7EOAAAECBAgQIECAAAECkxcQqCc/BQAQIECAAAECBAgQIECAQBcBgbqLmn0IECBAgAABAgQIECBAYPICAvXkpwAAAgQIECBAgAABAgQIEOgiIFB3UbMPAQIECBAgQIAAAQIECExeQKCe/BQAQIAAAQIECBAgQIAAAQJdBATqLmr2IUCAAAECBAgQIECAAIHJCwjUk58CAAgQIECAAAECBAgQIECgi4BA3UXNPgQIECBAgAABAgQIECAweQGBevJTAAABAgQIECBAgAABAgQIdBEQqLuo2YcAAQIECBAgQIAAAQIEJi8gUE9+CgAgQIAAAQIECBAgQIAAgS4CAnUXNfsQIECAAAECBAgQIECAwOQFBOrJTwEAYwu8613vSm9961vH7ob2CRDYhsCXvvSl9NznPncbe9iUAIEIAtZuhCroA4HtCURftwL19uppawK9C+zfvz8dOHCg9+M6IAEC6xP4xCc+kV72spetrwFHJkBgLQLW7lpYHZTAWgWir1uBeq3ld3ACWwsI1Fsb2YJANIHoJ/doXvpDIIqAtRulEvpBYHWB6OtWoF69lrYksBYBgXotrA5KYK0C0U/uax28gxMoWMDaLbh4uj5ZgejrVqCe7NQ08CgCAnWUSugHgdUFop/cVx+JLQlMS8DanVa9jbYOgejrVqCuY54ZRcECAnXBxdP1yQpEP7lPtjAGTmALAWvXFCF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CNTl1UyPCUQ/uasQAQKLBaxdM4NAeQLR161AXd6c0uPKBATqygpqOJMQiH5yn0QRDJJABwFrtwOaXQiMLBB93QrUI08QzRMQqM0BAuUJRD+5lyeqxwSGEbB2h3HWCoE+BaKvW4G6z2o7FoEOAgJ1BzS7EBhZIPrJfWQezRMIK2Dthi2NjhFYKhB93QrUJi+BkQUE6pELoHkCHQSin9w7DMkuBCYhYO1OoswGWZlA9HUrUFc24QynPAGBurya6TGB6Cd3FSJAYLGAtWtmEChPIPq6FajLm1N6XJmAQF1ZQQ1nEgLRT+6TKIJBEuggYO12QLMLgZEFoq9bgXrkCaJ5AgK1OUCgPIHoJ/fyRPWYwDAC1u4wzloh0KdA9HUrUPdZbcci0EFAoO6AZhcCIwtEP7mPzKN5AmEFrN2wpdExAksFoq9bgdrkJTCygEA9cgE0T6CDQPSTe4ch2YXAJASs3UmU2SArE4i+bgXqyiac4ZQnIFCXVzM9JhD95K5CBAgsFrB2zQw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R04RMYAACAASURBVC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4MyfvjLt3ndxhz3tQoAAAQIECBAgUJvAnmftSu94/e70/BN21Ta0TuMRqDux2YnAdAQE6unU2kgJECBAgAABAqsI5FD97p85dpVNq99GoK6+xAZIYGcCAvXO/OxNgAABAgQIEKhR4ENvf2qNw9r2mATqbZPZgcC0BATqadXbaAkQIECAAAECqwgI1E8qCdSrzBbbEJiwgEA94eIbOgECBAgQIEBgiYBALVBbHAQIrCAgUK+AZBMCBAgQIECAwMQEBGqBemJT3nAJdBMQqLu52YsAAQIECBAgULOAQC1Q1zy/jY1AbwICdW+UDkSAAAECBAgQqEZAoBaoq5nMBkJgnQIC9Tp1HZsAAQIECBAgUKaAQC1Qlzlz9ZrAwAIC9cDgmiNAgAABAgQI9Czwi+fsTqc/78j0azc+mj55/+Ozo//0WUeni//KU9JRR6b0H+5/PP3SNY8c0upvXnJMeuneI9MDX30iXfqubx/WI4FaoO55mjocgToFBOo662pUBAgQIECAwDQEmuD88LcObgTql+w9Mv2ts45O7779sXTaniPT+S89Kv2z2x5Lt37quzOUq996bHr2M45I/+Rff+9381oCtUA9jRVklAR2KCBQ7xDQ7gQIECBAgACBkQVyqD77RUeld/6r712hbrr04y86Kl38o09Jv33LY7Or14uuZi/qvkAtUI88rTVPoAwBgbqMOuklAQIECBAgQGCZwGaB+h2v250+/vnHZ1en85XrXz5vd/rzRw+mk35gV/rWYweXXqUWqAVqK44AgRUEBOoVkGxCgAABAgQIEAgssChQN+H5B55+RPrqN5+8Hby5/fvTX3wiveO6R2a3fucfn6FeXtxPfOIT6WUve1nY6h9x8ODBg2F7p2MEJiAgUE+gyIZIgAABAgQIVC2w2RXq/HcXnHFUuuGOJz8/3b41fLPbv12hfnLKCNRVLx2DI7BzAYF654aOQIAAAQIECBAYU2CzQJ379buXHps+9vnH0xe//kS6/NVHpys//OTDyDbbT6AWqMec09omUIyAQF1MqXSUAAECBAgQILBQYDsPJcu3eX/tvx6cfY1W/uqs/DP/lVr5dwK1QG25ESCwgoBAvQKSTQgQIECAAAECQQXa3zfd/qx08x3U8w8ey0/9/vmfODp939FHLP0OaoH6e8V2y3fQia9bBKIICNRRKqEfBAgQIECAAIE4Aq5Qu0IdZzbqCYHAAgJ14OLoGgECBAgQIEBgJAGBWqAeaepplkBZAgJ1WfXSWwIECBAgQIDAEAICtUA9xDzTBoHiBQTq4ktoAAQIECBAgACB3gUEaoG690nlgARqFBCoa6yqMREgQIAAAQIEdiYgUAvUO5tB9iYwEQGBeiKFNkwCBAgQIECAwDYEBGqBehvTxaYEpisgUE+39kZOgAABAgQIEFgmIFAL1FYHAQIrCAjUKyDZhAABAgQIECAwMQGBWqCe2JQ3XALdBATqbm72IkCAAAECBAjUKrDnWbvSu3/m2FqHt61xfeITn0gve9nLtrXPkBsfcfDgwYNDNqgtAgQOFRCozQgCBAgQIECAAIFGIIfpd7x+d3r+CbugpJQEatOAAIFNBfbv358OHDhAiQCBggSin9wLotRVAoMKWLuDcmuMQC8C0detK9S9lNlBCHQX+K1XnpHOO8Y7kN0F7UmAAAECBAgQ2Fzg6D1704m/8qtp9/NORlWYgEBdWMF0l8DQAgL10OLaI0CAAAECBKYokEP1nquuneLQix6zQF10+XSewPoFBOr1G2uBAAECBAgQIJAFXnDrx0AUJiBQF1Yw3SUwtIBAPbS49ggQIECAAIGpCgjU5VVeoC6vZnpMYFABgXpQbo0RIECAAAECExYQqMsrvkBdXs30mMCgAgL1oNwaI0CAAAECBCYsIFCXV3yBurya6TGBQQUE6kG5NUaAAAECBAhMWECgLq/4AnV5NdNjAoMKCNSDcmuMAAECBAgQmLCAQF1e8QXq8mqmxwQGFRCoB+XWGAECBAgQIDBhAYG6vOIL1OXVTI8JDCogUA/KrTECBAgQIECgEIFn/tRb03Hn/WT66u/+4/TN2/5g1usTfuHt6RmvPX/2529/8s70xb/zc7M//+Bv/HY69iWnb4zssQf+OD14+cWHjVSgLqT4rW4K1OXVTI8JDCogUA/KrTECBAgQIECgAIGnn/3a9Oyf+6VZT//0t39zFqjz74479/XpT/6nt6Yctr//DW9O37z1D9I3//CW9NQffWX66j/9rdn2+e92v2Bf+s//6y8K1AXUeqsuCtRbCfl7AhMXEKgnPgEMnwABAgQIEFgokAP0sy772+lrV/3TjSvU7Q33XPmB9PjXv7pxlbr5u3wVO/889I/+gUBdwdwSqCsooiEQWKeAQL1OXccmQIAAAQIEShXYKlDn27zzT3PbdzPOH/o/3pW+cdMHF4Zwt3yXNxsE6vJqpscEBhUQqAfl1hgBAgQIECBQiMBWgXpRcG7fFr5omAJ1IcVvdVOgLq9mekxgUAGBelBujREgQIAAAQKFCGwWqPPnpHc99akbn5tuhrTZ7d55G4G6kOIL1OUVSo8JjCUgUI8lr10CBAgQIEAgssCyQJ1///1veEv60995Z/r2Hx04ZAh/4Vf/YXr08/emr//euxYOTaCOXPHFfXOFurya6TGBQQUE6kG5NUaAAAECBAgUIrAoUM//7jlv/9X053f8u9nnpY/9y/vTs376relr//xdhwXtZsgCdSHFb3VToC6vZnpMYFABgXpQbo0RIECAAAECBQg0X5u16/u+Lz3xrW/NvjrrKT/4F2dflXXEUU/ZGEH7+6Y3+7osgbqAoi/pokBdbu069fz9739/uuuuuw7b97TTTktvfOMbOx2zj50eeeSRdPXVV6eHH344ve1tb0u7d+9O11xzTTr77LPTnj17+mjCMToKCNQd4exGgAABAgQIENimgCvU2wQLsLlAHaAIQ3Uhh9YbbrghnXvuubMmc7huQvRHP/rRdM455wzVlYXtfOMb39jo03HHHbetvjz44IMp/+/MM89MeZy33XbbLIwfc8wx2zrOmBvP9/uee+6ZdefUU08ds1tJoB6VX+MECBAgQIDAhAQE6vKKLVCXV7NeeryT8NpLBxYcZCd9ygE6/+QQnYN1/u9LLrmkqEA93+/8hseLX/xigXpdE85xCRAgQIAAAQLBBATqYAVZoTsC9QpINW6yKLzmQHfllVfOrvC+5jWvSSeeeGJ673vfm84666xZSP3yl7+cLr/88vSRj3xkdtt43ub0009PV1xxRTr++ONn4fWzn/1sat8+3r7F/M1vfvPCcJjD7y233JJe/vKXp6985Suzq+Y33XRT+tznPjdrb/6W72b7XJfch/yT988/J598cvrCF74wG0PuU759PI+1Pa4cuvMxbr/99o3985Xt+ePm7ZqffLU4W+Q+5n7lW9Ob8eTjZ4P8uzz2fAdA/u/m6nj+/0svvfSQcD/vkq/IN33M/X7uc5+bPv3pT8+abzvPt5G3zT55LIvcG4M777xzZpS3ybXLfW+3mdtoj7c9512hrvFfAGMiQIAAAQIEIgoI1BGrsnmfBOryatZLj+cDdfu/cwNXXXVVuvDCC9O99947C2s52OY/51CWw1j+ycE6B8WHHnpoFgYvuuiiWbjLYfK8886bbZMDcnPV+H3ve19605vedEhAzkH17rvvnoXoHGjvuOOOWQhu96EdqNv9zH9urkTnW9bzz/wV6kcfffSQW9vzuM4///xZ8H/lK185+7t9+/bN3hhoboFvH7d9y3i7f/kNhhtvvHHmksN/bveEE06YfQ48HzeH1UXjzX3MY17kkv+ufWW9uUKd3yRoPk8+30Z2z294tPufw3NjkY/XvEmRj5d/svWyei/6vLpA3cuScxACBAgQIECAwJYCAvWWROE2EKjDlWSYDs0H6vbV6aYHOTjnMNaEs3b4bd+enAP1fBDMV7fzvu1blnOgy79vXwlt39a8nZDXXDHeu3fvLNQvC9RN2M9XrNvjyiH+gQcemIX39ue15487H6gbi9zXHM5f+9rXpg9+8IOzq9PNT77am0P6stvO52/lblzm92m2a96k2KyN9hsHOeC3HzzXGOXPzzf1WFbvRZ/XFqiHWZNaIUCAAAECBAgI1OXNAYG6vJr10uNFgXpRAGx/NnnVQJ33ycE5h9Z2oG5+3w5t2w3UzdPAcwjOV4K3ukI9H/bbeM2t2mecccbsYWb56vL8cZcF6uYBb6961avS7//+78+u+raD+Waf454P1I1L3n/RFeocqJur58vamA/Uiz573W53O58zF6h7WXIOQoAAAQIECBDYUkCg3pIo3AYCdbiSDNOhRbd8N7dq58DbPGE6h+LmqvJmgfr6669Pl1122azzze3iuY18W3TzNVjNE8bboTAHyHwreb7KfN99921s3z5O+zbkZVfGN7vle35c3/nOd9JnPvOZjaed5yu6+bPR+db2/CCzZSG8fft0tsi3vOcg3dw23txunvuY+7zsCnXed5HL/K3m7Vu+c9jPV7DbbWTH5rb7dqDOt3w3ptmxeeJ5+wp182ZCvjW/XW9XqIdZf1ohQIAAAQIECCwSEKjLmxcCdXk123GP27f75iuwzYO/2r/Ptwm/4hWvSNdee+2sveZhVvnP7Qdz5d/nK8XXXXfd7HO5+cpt++FjWz2UrLnifP/996fcZr6t+aSTTpq1mW9bbm5Xbq4Utx8A1kDkPuQrsvmhYe2HguW/n38oWT5eDsE5iOY3C5qHiy26rXr+u7lzMM19yreyNw/7yqG23af8+7e85S3pPe95z8ZDyhZ9v/cil+Y4Tb+bB4nNP5Rsvo1TTjll5t4Y5jcncnhubvtubt3Pn3/frN7zD05rfF2h3vGScwACBAgQIECAwJYCR+/Zm/Zc9eRrbz/lCAjU5dQqbE+3c/tw2EGs0LH27e8rbF7NJgJ1NaU0EAIECBAgQCCoQA7TJ/7Kr6bdzzs5aA91a5mAQG1u7FhAoN4xYegD7N+/Px04cCB0H3WOAIFDBaKf3NWLAIHFAtaumUGgPIHo6/aIgwcPHiyPdTo9nv8O5kW3N9eg0Tz9O49l2fdp1zDORWO48u3PSRf/1Sef9u6HAAECBAgQIDAvsOtpp6TdL7k27XrGaXAITE5AoK6w5M1noV/4whduPDRr0VOfhx56/pxv833Ki77vuK/+zI9/0XHzZ5g/97nPzT4/nn/y9zk3Xn31Y93HGcpToF53JR2fAAECBAiUL5BD9bGv+kz5AzECAtsUEKi3CVbK5u0nUucHVJ1++umzJ09P5af9RPJFY26+R/rCCy/ceCJ3ftjYGFfYczBunsTd/pquKLUSqKNUQj8IECBAgEBsgaee48bS2BXSu3UICNTrUA1wzHagvvnmm2ffs9z+uqoAXVxrF0oK1NE/gy5Qr3WqOjgBAgQIEKhGQKCuppQGsg0BgXobWCVt2g7U7X43X9fUfO1T89VMzddi5c8H5+Cdb4HOV07bX1vV/hxxPub8MfLv8lc85fCevzc5f41T85OPn3+a26zz1fL5r+nKX9uUv086f73T+eefP/te6NyHRV/rldvJ38nc/mm+guvLX/5yOuOMM2ZfZ5WvOC/6nPdmV6jb45z/6qzmWHns+WryZz/72UO+qqu5wpz/v/31Ve2v2co1eOCBB9JZZ52V8ndif/jDH56NM5pnYytQl7Ty9ZUAAQIECIwnIFCPZ6/l8QQE6vHs19ryokDd/tqn9t/ngJd/cvjMwS7fIn7uuefOgnXzdxdccMHG559POOGEWWDO3z+dg3Hepgmu+bh52/w9zznwPvTQQ7PbmS+55JL06KOPpquuuirl26zzMRa1k4/TBM78HdI58OeffMt6007+7+Y47dvY89/nz4qffPLJs/7l/m/W7/YxGo/29s34c5/aV/ebNwIuuuii2fivuOKKdN555822ed/73pfe9KY3bdxGnvuaHZrjZ9f8pkF+06G9X9soiqdAvdYl6uAECBAgQKA6AYG6upIa0AoCAvUKSCVusihQN1enm/E0V59zsG0eWjZ/+3H+7+uvvz5ddtll6aabbtrYrgmvp5566uxwzVXd9hXtfDW3CYc5bLavCud9mhCZr+Yua6d5E2Dfvn0bV82b/reftj3fVnPLdw6wObg+/PDDG2XMV7dzQF8UqJvPUDehOfctB/v5QN3uex7jiSeemHIf539/1113bbSbbZo3DPIv8xXsZuzt/SJ4tue8K9Ql/gugzwQIECBAYHgBgXp4cy2OLyBQj1+DtfRgWaBe9LTvdjieD9Q5qOYgna/c5qvNza3gza3QzW3WOXDmK9bzgbLd3maBut1OO+C3A/V86GzDbRao26G+2WezW77z9vnv85X0/GbCoivU7b7kP+dAnQ02G3+7v+2r3O398jbN1fUxPQXqtSxLByVAgAABAlULCNRVl9fglggI1JVOjWW3fN97772zK6P5p3mydDvANgE5X23NtyrnK7356df5FuX2LdoNWzuAt2/vzrc15598jBxO77vvvtmt2O1bvnNwXNROczt5vvrdBOp8Rbm5RTr/Pvcr/zRXyOf73b5Vvd1O7m/+X95v0RXqfEW7fWv5ojDevpqe+9AcpzHNt7fnK8+57/Pe+bPdt95668YbFPmW9jy2Joi3Dcf0FKgr/YfBsAgQIECAwBoFBOo14jp0WAGBOmxpunes/bCv9m3R+Yjt277z3+WwnB8ClgPgood/tW/hnr9lPF+lXnRLdd6n/UCy3G6+zTq3lW+Bbo7ZvuLd/K55KFnuTw6f+cFk+Wezh6W1w337CnpuK+/XfM453/bdPPgrX3Vv+pL79p73vGf2+fE3vOEN6WMf+9gh/W8b5Lay73XXXTd7oyDvM99G+0Fm8965Lzk8N7eCZ/N8hTq/WZB/3vKWt8z60r5FfSzPxtUt393Xoj0JECBAgEBUgW8/ltIv/58pXfzqlF7xw9/r5cc+ndIHPpzSr/33KR179JO/b7a96g9SuuoXU/qbP7Z4VAJ11Grr1zoFBOp16lZ07BwcDxw4MLtS3fzk/85Xnaf0dVxNoN7s9vOKyj4bikBdW0WNhwABAgQIpPRr16b099+X0m2/8b1Afd+fpPSWX0/pjFMODdT/4t8+KZaD9O/83yn9jf0pnfxDhysK1GbWFAUE6ilWvcOY57/XeVHA7nDYIneJ/r3RfaMK1H2LOh4BAgQIEIghkEP1j7340CvUOVT/3q0p/cobn7xC/fVvpvS/vSelv/eWlJ759JTyFex/e3dKv/wGgTpGFfVibAGBeuwKFNJ+8xnl5lbu9i3ihQyhl24u+k7rXg4c+CACdeDi6BoBAgQIENiBwCqBej5gz/93u3lXqHdQDLsWKyBQF1s6HScwjIBAPYyzVggQIECAwNACAvXQ4tqrUUCgrrGqxkSgRwGBukdMhyJAgAABAoEEBOpAxdCVYgUE6mJLp+MEhhEQqIdx1goBAgQIEBhaYJVA7TPUQ1dFe6UJCNSlVUx/CQwsIFAPDK45AgQIECAwkMAqgTp3pXnK9/k/mtL//v6UfurHPeV7oBJppgABgbqAIukigTEFBOox9bVNgAABAgTWI9B8bVY+evPVWc3XZt3zxyld9trvfXWW76FeTw0ctQ4BgbqOOhoFgbUJCNRro3VgAgQIECBQlYCnfFdVToNZUUCgXhHKZgSmKiBQT7Xyxk2AAAECBLYnIFBvz8vWdQgI1HXU0SgIrE1AoF4brQMTIECAAIGqBATqqsppMCsKCNQrQtmMwFQFBOqpVt64CRAgQIDA9gQE6u152boOAYG6jjoaBYG1CQjUa6N1YAIECBAgUJWAQF1VOQ1mRQGBekUomxGYqoBAPdXKGzcBAgQIENiegEC9PS9b1yEgUNdRR6MgsDYBgXpttA5MgAABAgSqEhCoqyqnwawoIFCvCGUzAlMVEKinWnnjJkCAAAEC2xMQqLfnZes6BATqOupoFATWJiBQr43WgQkQIECAQDUCu552Sjr2VZ+pZjwGQmBVAYF6VSnbEZiogEA90cIbNgECBAgQWFEgh+ndL7k27XrGaSvuYTMC9QgI1PXU0kgIrEVg//796cCBA2s5toMSILAegegn9/WM2lEJlC9g7ZZfQyOYnkD0dXvEwYMHD06vLEZMII7AX/q5n0j/5SXfH6dDekKAAIEKBfYd99x09at/Pr3omSdVODpDWlUg+gvzVcdhOwJTEoi+bgXqKc1GYw0pIFCHLItOESBQocC+45+b7vjJd1Y4MkNaVSD6C/NVx2E7AlMSiL5uBeopzUZjDSkgUIcsi04RIFCpwMOXfqDSkRnWKgLRX5ivMgbbEJiaQPR1K1BPbUYabzgBgTpcSXSIAIGKBQTqiou7wtCivzBfYQg2ITA5gejrVqCe3JQ04GgCAnW0iugPAQI1CwjUNVd367FFf2G+9QhsQWB6AtHXrUA9vTlpxMEEBOpgBdEdAgSqFhCoqy7vloOL/sJ8ywHYgMAEBaKvW4F6gpPSkGMJCNSx6qE3BAjULSBQ113frUYX/YX5Vv339wSmKBB93QrUU5yVxhxKQKAOVQ6dIUCgcgGBuvICbzG86C/Mp10doyewWCD6uhWozVwCIwsI1CMXQPMECExKQKCeVLkPG2z0F+bTro7RExCozQECBDoICNQd0OxCgACBjgICdUe4SnYTqCsppGFMSiD6unWFelLT0WAjCgjUEauiTwQI1CogUNda2dXGFf2F+WqjsBWBaQlEX7cC9bTmo9EGFBCoAxZFlwgQqFZAoK62tCsNLPoL85UGYSMCExOIvm4F6olNSMONJyBQx6uJHhEgUK+AQF1vbVcZWfQX5quMwTYEpiYQfd0K1FObkcYbTkCgDlcSHSJAoGIBgbri4q4wtOgvzFcYgk0ITE4g+roVqCc3JQ04moBAHa0i+kOAQM0CAnXN1d16bNFfmG89AlsQmJ5A9HUrUE9vThpxMAGBOlhBdIcAgaoFBOqqy7vl4KK/MN9yADYgMEGB6OtWoJ7gpDTkWAICdax66A0BAnULCNR113er0UV/Yb5V//09gSkKRF+3AvUUZ6UxhxIQqEOVQ2cIEKhcQKCuvMBbDC/6C/NpV8foCSwWiL5uBWozl8DIAgL1yAXQPAECkxIQqCdV7sMGG/2F+bSrY/QEBGpzgACBDgICdQc0uxAgQKCjgEDdEa6S3QTqSgppGJMSiL5uXaGe1HQ02IgCAnXEqugTAQK1CgjUtVZ2tXFFf2G+2ihsRWBaAtHXrUA9rflotAEFBOqARdElAgSqFRCoqy3tSgOL/sJ8pUHYiMDEBKKvW4F6YhPScOMJCNTxaqJHBAjUKyBQ11vbVUYW/YX5KmOwDYGpCURftwL11Gak8YYTEKjDlUSHCBCoWECgrri4Kwwt+gvzFYZgEwKTE4i+bgXqyU1JA44mIFBHq4j+ECBQs4BAXXN1tx5b9BfmW4/AFgSmJxB93QrU05uTRhxMQKAOVhDdIUCgagGBuurybjm46C/MtxyADQhMUCD6uhWoJzgpDTmWgEAdqx56Q4BAvQL7jn9uuuMn31nvAI1sS4HoL8y3HIANCExQIPq6FagnOCkNOZaAQB2rHnpDgECdAvuOe266+tU/n170zJPqHKBRrSQQ/YX5SoOwEYGJCURftwL1xCak4cYT2L9/fzpw4EC8jukRAQJLBaKf3JWOAIHFAtaumUGgPIHo61agLm9O6XFlAgJ1ZQU1nEkIRD+5T6IIBkmgg4C12wHNLgRGFoi+bgXqkSeI5gkI1OYAgfIEop/cyxPVYwLDCFi7wzhrhUCfAtHXrUDdZ7Udi0AHAYG6A5pdCIwsEP3kPjKP5gmEFbB2w5ZGxwgsFYi+8isN/wAAIABJREFU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ATq8mqmxwSin9xViACBxQLWrplBoDyB6OtWoC5vTulxZQICdWUFNZxJCEQ/uU+iCAZJoIOAtdsBzS4ERhaIvm4F6pEniOYJCNTmAIHyBKKf3MsT1WMCwwhYu8M4a4VAnwLR161A3We1HYtABwGBugOaXQiMLBD95D4yj+YJhBWwdsOWRscILBWIvm4FapOXwMgCAvXIBdA8gQ4C0U/uHYZkFwKTELB2J1Fmg6xMIPq6Fagrm3CGU56AQF1ezfSYQPSTuwoRILBYwNo1MwiUJxB93QrU5c0pPa5MQKCurKCGMwmB6Cf3SRTBIAl0ELB2O6DZhcDIAtHXrUA98gTRPAGB2hwgUJ5A9JN7eaJ6TGAYAWt3GGetEOhTIPq6Faj7rLZjEeggIFB3QLMLgZEFop/cR+bRPIGwAtZu2NLoGIGlAtHXrUBt8hIYWUCgHrkAmifQQSD6yb3DkOxCYBIC1u4kymyQlQlEX7cCdWUTznDKExCoy6uZHhOIfnJXIQIEFgtYu2YGgfIEoq9bgbq8OaXHlQkI1JUV1HAmIRD95D6JIhgkgQ4C1m4HNLsQGFkg+roVqEeeIJonIFCbAwTKE4h+ci9PVI8JDCNg7Q7jrBUCfQpEX7cCdZ/VdiwCHQQE6g5odiEwskD0k/vIPJonEFbA2g1bGh0jsFQg+roVqE1eAiMLCNQjF0DzBDoIRD+5dxiSXQhMQsDanUSZDbIygejrVqCubMIZTnkCAnV5NdNjAtFP7ipEgMBiAWvXzCB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nPnTV6bd+y4ur+N6TIAAAQJLBfY8a1d6x+t3p+efsItSIIHoL8wDUekKgTAC0detQB1mqujIVAUE6qlW3rgJEKhdIIfqd//MsbUPs6jxRX9hXhSmzhIYSCD6uhWoB5oImiGwTECgNjcIECBQr8CH3v7UegdX4MiivzAvkFSXCaxdIPq6FajXPgU0QGBzAYHaDCFAgEC9AgJ1rNpGf2EeS0tvCMQQiL5uBeoY80QvJiwgUE+4+IZOgED1AgJ1rBJHf2EeS0tvCMQQiL5uBeoY80QvJiwgUE+4+IZOgED1AgJ1rBJHf2EeS0tvCMQQiL5uBeoY80QvJiwgUE+4+IZOgED1AgJ1rBJHf2EeS0tvCMQQiL5uBeoY80QvJiwgUE+4+IZOgED1AgJ1rBJHf2EeS0tvCMQQiL5uBeoY80QvJiwgUE+4+IZOgED1AgJ1rBJHf2EeS0tvCMQQiL5uBeoY80QvJiwgUE+4+IZOgEB4gd+85Jj00r1HbvTzga8+kS5917fTS/YemX75vN3pB55+RPrqNw+mX7vx0fTJ+x8/bDwCdawSR39hHktLbwjEEIi+bgXqGPNELyYsIFBPuPiGToBAaIEcmn/05CPTFbc+NuvnT591dHrBibvSO657JF391mPTp7/4RPqHNz86+/PX/uvB9EvXPCJQh65oStFfmAfn0z0CowhEX7cC9SjTQqMEvicgUJsNBAgQKEPgF8/ZPevoXQ88ni5/9dHpyg8/lm791HdnQfvsFx2V3vmvDr9K7Qp1rNpGf2EeS0tvCMQQiL5uBeoY80QvJiwgUE+4+IZOgEBRAv/4Lcekm/7Dd2d9bgfqH3/RUYf8d3tQAnWsEkd/YR5LS28IxBCIvm4F6hjzRC8mLCBQT7j4hk6AQDECOTSf+9Kj0v/4nkc2Pj/94NeemN3mna9Qn//So9I/u+3JK9YCddyyRn9hHldOzwiMJxB93QrU480NLROYCQjUJgIBAgTiCzS3e+fPTOefHKIv/itPSUf9t+eVNQ8rmx+JK9Sxahv9hXksLb0hEEMg+roVqGPME72YsIBAPeHiGzoBAsUI/P2Ljkmf/8oT6Z/f/uQDyto/v3vpseljn3984d8J1LFKHP2FeSwtvSEQQyD6uhWoY8wTvZiwgEA94eIbOgECRQjkp33/rbOOTu++/bFDvhqr+eqs5tbvRYMRqGOVOPoL81haekMghkD0dStQx5gnejFhAYF6wsU3dAIEihBof11W7nD7O6j/4K7vzr46a9mP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XAnmftSu/+mWOrHmNpg4v+wrw0T/0lMIRA9HUrUA8xC7RBYBMBgdr0IECAQH0COUy/4/W70/NP2FXf4AoeUfQX5gXT6jqBtQlEX7cC9dpK78AEVhPYv39/OnDgwGob24oAgRAC0U/uIZB0gkBAAWs3YFF0icAWAtHXrUBtChMYWeC3XnlGOu8YVzBGLoPmCRAIKHD0nr3pxF/51bT7eScH7J0ulSgQ/YV5iab6TGDdAtHXrUC97hng+AS2EBCoTRECBAgsF8ihes9V1yIi0ItA9BfmvQzSQQhUJhB93QrUlU04wylPQKAur2Z6TIDAsAIvuPVjwzaotWoFor8wrxbewAjsQCD6uhWod1BcuxLoQ0Cg7kPRMQgQqFlAoK65usOOLfoL82E1tEagDIHo61agLmMe6WXFAgJ1xcU1NAIEehEQqHthdJCUUvQX5opEgMDhAtHXrUBt1hIYWUCgHrkAmidAILyAQB2+RMV0MPoL82IgdZTAgALR161APeBk0BSBRQICtXlBgACBzQUEajOkL4HoL8z7GqfjEKhJIPq6Fahrmm3GUqSAQF1k2XSaAIEBBQTqAbErbyr6C/PK+Q2PQCeB6OtWoO5UVjsR6E9AoO7P0pEIEKhTQKCus65jjCr6C/MxTLRJILpA9HUrUEefQfpXvYBAXX2JDZAAgZTS089+bXr2z/1SOuLop6T/cu1709d/713pB3/jt9OxLzk9HfzudzZ+twhLoDaF+hKI/sK8r3E6DoGaBKKvW4G6ptlmLEUKCNRFlk2nCRDYhsAzf+qt6fvf8Ob0yD1/lL74d35utucJv/D2dMwPn5oevPzi2Z+/7/S/kr7y6/9b+vYfHTjsyAL1NrBtuqlA9BfmykeAwOEC0detQG3WEhhZQKAeuQCaJ0BgrQLH/uX96cS/+/fSt+789+mhf/QPNtrac+UH0iOfvmf2u7zNCb/wv6RvfujfzK5cz/8I1Gst0aQOHv2F+aSKYbAEVhSIvm4F6hULaTMC6xIQqNcl67gECEQQyFefn/qjZ826cuRxx6dvf/LO2VXqdqDOfzf/3+2+C9QRKllHH6K/MK9D2SgI9CsQfd0K1P3W29EIbFtAoN42mR0IEChIIAfl/PNnf/D7adfTnp6O/8k3pIf/r2vTsT9yanrKX9w7u807/yy6it0MU6AuqODBuxr9hXlwPt0jMIpA9HUrUI8yLTRK4HsCArXZQIBAzQLzt3Y3wfmbf3jLLEQf9QPPng3/iW99K/3pb/9m+uZtf3AYh0Bd8wwZdmzRX5gPq6E1AmUIRF+3AnUZ80gvKxYQqCsurqERIDB7knf+aR5GtujW7nxb+FOe8xc2tplnE6hNpL4Eor8w72ucjkOgJoHo61agrmm2GUuRAgJ1kWXTaQIEVhTIT/g+7ryfTF/93X882+NZl/3t9LWr/unGlegcuJtbvxc94TvvI1CviG2zLQWivzDfcgA2IDBBgejrVqCe4KQ05FgCAnWseugNAQL9Cyz6vunmd4898Mezr87a7Eeg7r8mUz1i9BfmU62LcRPYTCD6uq0mUN92223plltuOaQWe/fuTZdeemk65phjZr+/55570t13353e+MY3hpm1uU/vfe9702te85p09tlnL+zXgw8+mPL4Lrnkko2xhBlADx155JFH0jXXXDMb/549e3o44vcOke2uvPLKlNt47Wtfm/74j/+4V8c++i5Q91pyByNAoEIBgbrCoo40pOgvzEdi0SyB0ALR1201gTrPghw6v/KVr8wC8ze+8Y10xRVXpJNOOmktAToHtfy/M888cxbWcts5EDbhfTuzMu+bf5YF6u0cy7bfE8h1ueGGG9K55547q1Vfb6a0a9+Ht0Ddh6JjECBQs4BAXXN1hx1b9Bfmw2pojUAZAtHXbbWBugnY99577yFXqfuaNu0QvNMryAJ1X1U59Dj5TZX3v//9szdUjjvuuN4a6bteAnVvpXEgAgQqFRCoKy3sCMOK/sJ8BBJNEggvEH3dVhuom1t9zzrrrNmV3+a/X/jCF84CVg5Ft99+++xW6/yTr2bmW8bz9nfcccfsd5dffvnsFuT2bcPN9s3t5SeffHL6whe+MNv/+OOPT29729tmV8eb24znbztvZmxzBT3/d+5TDnztfubj5bZOP/302ZX2fOz27evN/vn3+ar4Zz/72XTaaafNrsbm7Zsr5fn/8375Su1dd901a/7Nb35zOvXUU2d9vvrqq9P999+/sZBe9apXzbZr73/hhRfOxvPwww9vjPHOO++ceZ1//vkzx8br+uuvnx0vt5F/8u3s2TQbfvnLX56ZfuQjH5m10dzmnkPv5z73uQ3vpjPNbfzzNclvkuS283jzcXJb2a8xb7vlPuefZlyN40MPPTTb/owzzpj9fbb/6Ec/esicyHcftD9KMF/73H7+WdT3/Pv5ebPsDgSBOvy/4zpIgMDIAgL1yAWoqPnoL8wrojYUAr0JRF+31QXqJujmQNgE4nZAy7eEX3DBBbOg9MpXvnJ2BXPfvn2zQJX/nINqDqA5XOXglsNkDonN566vuuqq2e/y3zVBrH2FOv+uuc04h7x8zPzT/tx2+3O3eZscgHOwy+G5uaKa92nayn3KIbQdqNuB7aKLLpoF/3yc8847bxYu3/e+96U3velNs9/nz2nncTeBvfm7fNzmNui8TdNGDpvt/dtXZHP/XvziF88Cef7zAw88MHsT4aabbtoIltmmufW+eeMi16IJwk3Ybtp79NFHN8Y6/xnqRTVp3iBoXNtXottujX9zhbo9xgMHDsxscp/y//I2uT/tOdGuR26j+Rx7nhtN7fPvmzq1+76sT4s+Iy5Q9/bvrQMRIFCpgEBdaWFHGFb0F+YjkGiSQHiB6Ou2ukCdg1y+SrvoVt/2Z6zbYbC5HbgdFnNIzkH6J37iJ9K11147u5rb/ORAmNtZFKhzGG0/QKw5zmWXXbZx2/H8LeJNYM3BvrnK2m4r/3lZoG63lft/4oknzt4gmP99E4LzsRZt1+73/BjyPu2r2c0V7rZXO3S3H/627Pdtg60CddP3tmUO8O3fL3LL4bU9D9qB+r777ptdPW/G0rg0bxC0bxFvHhzX3G2wSqBuX51u1zK/ETH/I1CH/3dcBwkQGFlAoB65ABU1H/2FeUXUhkKgN4Ho67bKQJ2vNi56onc7UOcKN7dN56vDzRXqJqTlv8uh7eUvf/nsNuD5J2wv+wz1fBhtjpOvije3UW8WqBc9zbsdBNsPPVt0nByocxjcLFDnv8vbNVeZm1u827e4t/fP7V933XUbt2u3r1A3fx4iULct810A7UC9yG3+M9SLHNtXwLNte07kW77zLfHZM1+53s4V6u18rl6g7u3fWwciQKBSAYG60sKOMKzoL8xHINEkgfAC0ddttYG6ueLYvjLbBOocbpvbsvN2OTg3v8tBM4frZtvmM8n5VuocQHMoyz/LrlDnv8shrLmNvH27dTNbm9CWj5k/g91s33xeer6tvN+yK9T5Knq++p1/mluP85/nA/GNN944uzV79+7dhzz5urkVvL2S5sPg/G3e2bTpdw6a2WVZoG6uhmfT9psc27lCPV+T/IZJu09tz3aNNrtCna8yN28q5LmQPw/98Y9/fHZ3QzMn2m+mtN8oWeUK9bI+uUId/t9sHSRAIKCAQB2wKIV2KfoL80JZdZvAWgWir9tqAnX74VE5HLW/Ois/mCp/B/GHP/zh2a3Lb3jDG9KXvvSl2eeH89+1b2HOD87KIbP9MLH27bvN75tbhtsPAsszadWHkjW3EeerovmY+UFe+Qpx/mk/0Kz9QLD576rO/cpXjnN4y+PK42g+S53H1Tg0by7MP5Rs/rbk3JeLL744ffCDH5y5NPu3bfOx8nZNAG36nx+Kln+aB4jl/jQPDcu/b/85B9X8IK+mjfz3uW+LHuCWg/N8TXKgzZ+Vb39Ofr5Gbbd8/PyGyYc+9KFZm9kxP5wsP3wuu+e+NZ+rb8+JtmXzr0TeNr+hkG8Xbx5Ktqzvi+bNoq9Vc4V6rf8GOzgBAoULHL1nb9pz1bWFj0L3owhEf2EexUk/CEQSiL5uqwnUfRS9fdWzj+Ot+xjbua14UV/ymwL5inXzoKwczPPv9u/fv+6ur3z80mqy8sBaGwrUXdTsQ4DAFARymD7xV3417X7eyVMYrjEOIBD9hfkABJogUJxA9HUrULemVGnhbSeBuv2k8SZQzwfsCKuttJp0MctvYOSnjvshQKAcgegn93Ik9ZTAsALW7rDeWiPQh0D0dStQ/7cqN7c1L/q6rT4mQt/HaD6jO39r93baaW47b/Zp3yK+neOsa9vSatLV4cq3Pydd/FeffGq8HwIENhfY9bRT0u6XXJt2PePJ74Ef6yf6yX0sF+0SiC5g7UavkP4ROFwg+roVqM1aAksEFl3F74K16Inz7eMI1F1U7TNlgRyqj33VZ0YliH5yHxVH4wQCC1i7gYujawSWCERftwK1qUugZ4EcxPPV9fxk80UPIZtvTqDuuQAONwmBp55zcNRxRj+5j4qjcQKBBazdwMXRNQICtTlAgEAW2O5n2wVq84bA9gUE6u2b2YMAgZQEarOAQHkC0detK9TlzanJ9Lj9tVOLvgotf/VV/pqyvF3+Gqv8lV35z/lrtvJXkOXv7s5faZW/Jqv5ju+8T/M91vnz5295y1vSe97zntnXaOWHs91+++0bXxeWH4iWv94rHyv/3aL+tD+HnvuYv5e7+dqzfMzXve516dprr00vfOELZ+0u+hGoJzOlDbRHAYG6R0yHIjAhgegvzCdUCkMlsLJA9HUrUK9cShsOKZAfunbVVVel/H3Sxx133Maf77zzzlk4zgE331Z97733pksvvTTl76bOYTiH3/y7/D3V+Xu5808O1nmb/BTz5s+PPvpoyoG5+b7yHIJzIM/Hbn6f913Uh6Y/559//qzNfGt3/l37eLlvl1xyyeyW7/zn/N3mAvWQM0hbtQsI1LVX2PgIrEcg+gvz9YzaUQmULRB93QrUZc+vanufrwbn8HzBBRdsjDGH7Ca05gDbDt05ROefHG7bDwFr33790EMPzcJtDrrzgXrR79uBOv95vj9Nx5or1zk85yvmuV8CdbVT08CCCAjUQQqhGwQKE4j+wrwwTt0lMIhA9HUrUA8yDTSyXYFFn0OeD9T54V833HBDOvfcc2dhd92Buh2Sm/HkgJ/7la+kX3/99RtXvAXq7Vbc9gS2JyBQb8/L1gQIPCkQ/YW5OhEgcLhA9HUrUJu1IQWa79k+77zz0qmnnjq76px/7r777tn/59un21exc7A98cQTV75CnW//vvHGGzc+g73oVvDcTvuW7yuuuCK1+/Otb31rdmJubuV2y3fIqaRTlQoI1JUW1rAIrFkg+gvzNQ/f4QkUKRB93QrURU6raXS6/RCwvXv3zj4HnW/VzsE2P1Bs/qFkWSU/GCw/iCz/vPzlL589VCxvm3+fbx+/+uqr0/3335/y8fLvn/70p6c/+7M/m11lPuWUU1K+6t38/dOe9rT0qU99arZtbjvfMt48cCz/rnm4Wd6++cm/z1er83b5p3koWT5u/kx3fnNg/sdDyaYxn41yscCvXZvSj704pVf88JN/n//7778vpbNfmtLVv5TSM5++eD+B2owiQKCLQPQX5l3GZB8CtQtEX7cCde0z0PjCCwjU4Uukg2sSuO9PUnrLr6f0W//Dk4H6Y59+sqH85xys/9JzUvqbPyZQr4nfYQlMUiD6C/NJFsWgCWwhEH3dCtSmMIGRBQTqkQug+VEEvv1YSh/4w5T+039O6dyXf+8KddOZf/FvUzrphMN/3/y9K9SjlE2jBIoXiP7CvHhgAyCwBoHo61agXkPRHZLAdgQE6u1o2bYWgbv/U0rHHp3SDR899JbvPL6vfzOlP/p8Sn/tJctHK1DXMhOMg8CwAtFfmA+roTUCZQhEX7cCdRnzSC8rFhCoKy6uoS0UyIH5//l3Kf2tv/Hkrd3tz1Dn277P/jtP7nbbb7hCbQoRINCvQPQX5v2O1tEI1CEQfd0K1HXMM6MoWECgLrh4ut5J4A8/mdJffsGTDxybD9TNAfPv888vv2FxE65Qd6K3E4HJC0R/YT75AgEgsEAg+roVqE1bAiMLCNQjF0Dzgwrkq9OX/mZKt/2HQ5udvxqdH1j2bw6k9LOvE6gHLZDGCFQuEP2FeeX8hkegk0D0dStQdyqrnQj0JyD6sDw+AAAgAElEQVRQ92fpSOUJLLtC7aFk5dVSjwmUIBD9hXkJhvpIYGiB6OtWoB56RmiPwJyAQG1KTFmgHaib76DOHlf94vKvzMp/75bvKc8aYyfQXSD6C/PuI7MngXoFoq9bgbreuWdkhQgI1IUUSjdDCQjUocqhMwSKEYj+wrwYSB0lMKBA9HUrUA84GTRFYJGAQG1eENi+gEC9fTN7ECCQUvQX5mpEgMDhAtHXrUBt1hIYWUCgHrkAmi9SQKAusmw6TWB0gegvzEcH0gECAQWir1uBOuCk0aVpCQjU06q30fYjIFD34+goBKYmEP2F+dTqYbwEVhGIvm4F6lWqaBsCaxQQqNeI69DVCgjU1ZbWwAisVSD6C/O1Dt7BCRQqEH3dCtSFTizdrkdAoK6nlkYynIBAPZy1lgjUJBD9hXlN1sZCoC+B6OtWoO6r0o5DoKOAQN0Rzm6TFhCoJ11+gyfQWSD6C/POA7MjgYoFoq9bgbriyWdoZQgI1GXUSS9jCQjUseqhNwRKEYj+wrwUR/0kMKRA9HUrUA85G7RFYIGAQG1aENiewK6nnZKOfdVntrdTz1tHP7n3PFyHI1CNgLVbTSkNZEIC0detQD2hyWioMQUE6ph10auYAjlM737JtWnXM04btYPRT+6j4micQGABazdwcXSNwBKB6OtWoDZ1CYwssH///nTgwIGRe6F5AgS2IxD95L6dsdiWwJQErN0pVdtYaxGIvm4F6lpmmnEUK/CXfu4n0n95yfcX238djyGw77jnpqtf/fPpRc88KUaHKu9F9JN75fyGR6CzgLXbmc6OBEYTiL5uBerRpoaGCTwpIFCbCX0J5FB9xwXv7OtwjrOJQPSTu+IRILBYwNo1MwiUJxB93QrU5c0pPa5MQKCurKAjD+fhSz8wcg+m0Xz0k/s0qmCUBLYvYO1u38weBMYWiL5uBeqxZ4j2Jy8gUE9+CvQKIFD3yrn0Y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U/L7jnpvuuOCdFY0o7lCin9zjyukZgXEFrN1x/bVOoItA9HUrUHepqn0I9CggUPeIOeFD5TB99at/Pr3omSdNWGG4oUc/uQ8noSUCZQlYu2XVS28JZIHo61agNk8JjCywf//+dODAgZF7oXkCBLYjEP3kvp2x2JbAlASs3SlV21hrEYi+bgXqWmaacRQrIFAXWzodn7BA9JP7hEtj6AQ2FbB2TRA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S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gTN/+sq0e9/FI/dC8wQIECBAoB6BPc/ald7x+t3p+SfsOmRQ0V+Y11MBIyHQn0D0dStQ91drRyLQSUCg7sRmJwIECBAgsKlADtXv/pljBWrzhEDhAgJ14QXUfQLrFhCo1y3s+AQIECAwVYEPvf2pAvVUi2/c1QgI1NWU0kAIrEdAoF6Pq6MSIECAAAGB2hwgUL6AQF1+DY2AwFoFBOq18jo4AQIECExYQKCecPENvRoBgbqaUhoIgfUICNTrcXVUAgQIECAgUJsDBMoXEKjLr6EREFirgEC9Vl4HJ0CAAIEJCwjUEy6+oVcjIFBXU0oDIbAeAYF6Pa6OSoAAAQIEBGpzgED5AgJ1+TU0AgJrFRCo18rr4AQIECAwYQGBesLFN/RqBATqakppIATWIyBQr8fVUQkQIECgfIHfvOSY9NK9R6bvPp7SB/79d9I/v/2x2aCW/X5+xAJ1+XPACAgI1OYAAQKbCgjUJggBAgQIEDhc4BfP2Z1++Ad3pUvf9e2U/3z6845Mv3bjo+mv/8hRC3//yfsfP+wgArWZRaB8AYG6/BoaAYG1CgjUa+V1cAIECBAoVODqtx6bPv3FJ9I/vPnR9JK9R6b/+b/bnW771HfTWaccufD3zdXr9nAF6kKLr9sEWgICtelAgIAr1OYAAQIECBDYpkA7UOddm//OV62boN3+fQ7e8z8C9TbRbU4goIBAHbAoukQgkoAr1JGqoS8ECBAgEEUgf056z7N2zW7zzj+/fN7udOd/ejydeNwRC38vUEepnH4Q6FdAoO7X09EIVCcgUFdXUgMiQIAAgR4E8m3eOUT/wNOPmB3tW48dTP/kXz+WvvpfDy78/a2f+u5hrbpC3UMhHILAyAIC9cgF0DyB6AICdfQK6R8BAgQIjC2QH0qWr0z/0jWPHNKVZb9vNhKox66c9gnsXECg3rmhIxCoWkCgrrq8BkeAAAECOxRo3/rdfpL3st+3mxOod4hvdwIBBATqAEXQBQKRBQTqyNXRNwIECBAYS6D5rukHvvrE7Kuzmp9lv1/UT4F6rOppl0B/AgJ1f5aORKBKAYG6yrIaFAECBAgEEBCoAxRBFwjsUECg3iGg3QnULiBQ115h4yNAgACBsQQE6rHktUugPwGBuj9LRyJQpYBAXWVZDYoAAQIEAggI1AGKoAsEdiggUO8Q0O4EahcQqGuvsPERIECAwFgCAvVY8tol0J+AQN2fpSMRqFJAoK6yrAZFgAABAgEEBOoARdAFAjsUEKh3CGh3ArULCNS1V9j4CBAgQGAsAYF6LHntEuhPQKDuz9KRCFQpIFBXWVaDIkCAAIEAAgJ1gCLoAoEdCgjUOwS0O4HaBQTq2itsfAQIECAwloBAPZa8dgn0JyBQ92fpSASqFBCoqyyrQREgQIDAyAJ7nrUrvftnjj2kF9FfmI9MpnkCIQWir9sjDh48eDCknE4RmIiAQD2RQhsmAQIECAwmkMP0O16/Oz3/hF0C9WDqGiKwHgGBej2ujkqgGoH9+/enAwcOVDMeAyEwBYHoJ/cp1MAYCXQRsHa7qNmHwLgC0detK9Tjzg+tE0i/9coz0nnHHPoOOhYCBNYvcPSevenEX/nVtPt5J2+7segn920PyA4EJiJg7U6k0IZZlUD0dStQVzXdDKZEAYG6xKrpcy0COVTvuerabQ8n+sl92wOyA4GJCFi7Eym0YVYlEH3dCtRVTTeDKVFAoC6xavpck8ALbv3YtocT/eS+7QHZgcBEBKzdiRTaMKsSiL5uBeqqppvBlCggUJdYNX2uSUCgrqmaxkJgc4HoL8zVjwCBwwWir1uB2qwlMLKAQD1yATQ/eQGBevJTAMCEBKK/MJ9QKQyVwMoC0detQL1yKW1IYD0CAvV6XB2VwKoCAvWqUrYjUL5A9Bfm5QsbAYH+BaKvW4G6/5o7IoFtCQjU2+KyMYHeBQTq3kkdkEBYgegvzMPC6RiBEQWir1uBesTJ8f+3d/8xk1XnfcBP3TYLqRMIadkUWZjUZY2qLNTRgpFqTJIiZCuA1GDUhAVaAUVKUaK2atrIaVVVbqu0adJWFf/QZZXwy1RAK+GVLAEuFaAoAloZkBIDcQXIcgyV0yWWY7aW0uqZ1V3fnZ3Zfd87P+5zzv2MZHn3Ze4953zOefbM9713ZjRNIAQEauuAwLgCAvW4/lonsE2B7C/Mt2mhLQK1CGSvW4G6lpWkn80KCNTNTq2BVSIgUFcyUbpJYA0C2V+Yr2GITkGgOYHsdStQN7fkDKg2AYG6thnT36wCFx76fHn/d18t7/7Gvyrn/a27yg/97K3lT/2ZPzvr7p/88R+X//0ff6186+kvntJ9gTrrjOoXgfULZH9hvv4ROyOB+gWy161AXf8aM4LKBQTqyidQ91MIdAH6W099cRao//zf/fvl27/9XPnOl18qZ//VA+WH//Zd5Zu/ee/s7/MPgTrFFOoEga0IZH9hvhUEjRCoTCB73QrUlS0o3W1PQKBub06NaLsCXWD+0+f9cPnOl//HLFD3Hz9wzafLOdf9jfK1v3fXwo4J1NudL60RGFMg+wvzMW20TSCrQPa6Faizrhz9moyAQD2ZqTbQDQnE1eg/+fa3ywev+skTt3z3mzr/H3x29tf5oN09R6De0MQ4LYGEAtlfmCck0yUCowtkr1uBevQlogNTFxCop74CjH8Vgf7V5/57qPvn/NC/v7e8d+S/Lnz/dDxPoF5lBhxLoC6B7C/M69LUWwLbEchetwL1dtaBVggsFRCoLQ4CwwV+5LOfK99+4bdnYXlRoD7T7d4C9XB7RxKoUSD7C/MaTfWZwKYFstetQL3pFeD8BM4gIFBbIgSGCURY/gu/8EvlA9///Sed4I+++MSJ27vjw8r2/OV95Q/+6T9c2ogr1MP8HUWgRoHsL8xrNNVnApsWyF63AvWmV4DzExCorQECWxFYdIX6L37u35Zjv/96+cPfuleg3sosaIRAboHsL8xz6+kdgXEEstetQF1Kefvtt8uhQ4fK+++/f9IqOeuss8qdd95ZLrzwwnFWT69vH/3oR8vBgwdnfX366afLzTffXKJ/HnkEHnroofLaa6/tes24Qp1nDvWkboH5QH2mr8vqRusKdd3zrvcEdiOQ/YX5bsbiuQSmIpC9bgXqUsqrr75a3nnnnXLNNdfMwmo84s/PP//8LEyPGaijL9G/V155ZRaod/uIY+Oxf//+WRiP/33iE5/Y7Wmae3788iTmOuZ5Xb+YeO+998p9991XPvOZz+xqzQjUzS0vA6pMQKCubMJ0l8AKAtlfmK8wNIcSaFYge90K1HNLrx+os6zKVQJ1XDW99NJLZ4E649jGMt7ElX6BeqzZ1C6B1QQE6tX8HE2gJoHsL8xrstRXAtsSyF63AvUOAnWE0pdffrmce+655e677y4vvvhiefLJJ8sNN9xQnn322dkZ4tbwxx57rLz55pvl1ltvnf3sgQceKB//+MdntwEfPXp09vMIthG87rnnntnPunOec845J/UkrqAePny4fOMb3yhXXHHF7Jjrrrtudlwcc/vtt590ZXXROY8cOTLrdzw+8pGPlK9+9auzP1922WWzq93z44o+xM/eeuut8slPfrLE3+Pq/On6GiE9LOL5L7zwwgmLOK5/K/21115b9u7dOzO55JJLZk5xTFwhjkf80mCRV+fYP+byyy8/0acYS98l2o056cYYx3fjjD/HHMS4ulv85+c0nrOsr/Ptzt8xMB+oO5vunN1Y5//xcYV6W/8ca4fAYgGB2sogMB2B7C/MpzMTRkpg5wLZ61agPkOg7l/VjT/HreFdGI3gGQE7gmv33tnXX3/9xHPi+REy4zkRLr/whS/M/hw/j3AW4S/+HMfMB+TuyvLFF188C9YRAqPdCJ7PPffcKc/v97N/VXrZFepF44pgGre5xy3hEaKvv/762VjiEWGwf64+W/w8wmSMIY6P8cRtz/ELhi50drdCx39bNN443zKv+AVGd0w87+GHH5715/zzz5/ZXHXVVSdCcoT0sI0+de85727njzl48MEHyy233DLrfvde9GPHjp14foyj+3k3lhjXsnbjFyTdox+ou19ORB/651x0e7lAvfN/UD2TwCYEBOpNqDongZwC2V+Y51TTKwLjCmSvW4H6DIG6f3UznnrRRRfNguPjjz++8Fbq/u3Z/dDaha1Pf/rT5ZlnnpmFvQhdi24Tjp91gTCe0z/nskAdfeuuandXySPsLQvUi8bV/aIgztUP+IvOOx+ou9vKI7RGkP7Upz5VHnnkkZM+6C2uDvcD+nxpLvKKYB5hugv1/Svx3fFxRXnfvn0LA3L8sqPrWzw/xh1XyvvP70Jud5W8m+MI1Gdqt3/VedFczp9ToB73H2StE1gkIFBbFwSmI5D9hfl0ZsJICexcIHvdCtQ7CNT9QNY9fVlQXRaoI5RGCL/66qvLE088cSJQdz+Pq8Pdbd9DAnW0++ijj85uPY8r2F2fTxeoF40rxtfdqn3TTTfNhrvovMsCdfQ9Qmzc6h63Xs9/Gvnp3sfd/299l7hC3Q+2/V82dP3ovye6f8V5PlBHGxGow7q7Eh3n6O4CiKvd/SvUZ2q379AP1N3V82inf06Beuf/eHomgW0JCNTbktYOgfEFsr8wH19IDwjkE8hetwL1GQJ1/5bseGr8PQJShLr4//kP+5oP1N0t4v0ryxGs49HdkhyB8cYbbzzRk+6KcFxF7W617p6/7Ar1stu8T3fLd/826hhXvFf7qaeemvXl3Xffnb1XPPqyKJzPB+oIqd2npMeYu/c1x23jYdR92viZrlAv8upfKZ636T65PIJrdyt8P1D3b7Xfs2fP7Jca0bf+bdgx1i5E9/+8k3b7n5jeD9TdWolfKPTPKVDn+0dajwgI1NYAgekIZH9hPp2ZMFICOxfIXrcCdW8u+7dBn+5DrSL0xQdxRTiK24O/8pWvzM7SfTBXhL64DTke8aFg8fz+h4/t5EPJ+h/oFX2J80TQ/dKXvjT7MLM4f/924/4HYEW73XdoR2iOvvY/aGv+Q8ni+XE7dvee7u6DzOJqd3d8x7Tou7nDLT48LcbZ3S4dz+uPIX5+5ZVXzm4D79rrv/+4C6DzXnGO+LCy/jHzfrfddlu5//77Zy7x4WXhH7e992/P78Y0/8Fwcd7+8d0449g4x+najffD9z9Mrls/cWzcqh4ffBZ96h79NdX/J8R7qHf+D6pnEtiEgEC9CVXnJJBTIPsL85xqekVgXIHsdStQb3B9TOVrqpZ9WNluaafiNe8iUO92pXg+gfUJfN+FF5UL7zv+i77dPLJv7rsZi+cSmJKA2p3SbBtrKwLZ61ag3uBKm0pAFKhXW0QC9Wp+jiYwVCDC9N5f+VzZ85cu3vUpsm/uux6QAwhMREDtTmSiDbMpgex1K1BvaLl1n+4cp+9uM95QU6OetrvVfNGt4Lvp2FS8FpkcOHCgvPTSS7vh8lwCBEYWyL65j/6EsnoAAB1HSURBVMyjeQJpBdRu2qnRMQJLBbLXrUBt8RJYIhDvxe6+8zreX76px6HP/kj5ub92/Pu+PdoR+MAHLyl7PvZI+cAPXtbOoIzkhED2zd1UESCwWEDtWhkE6hPIXrcCdX1rSo93KRDBOK6kx4e4LfqU7V2ebu1PF6jXTprmhBGqz77699L0R0fWJ5B9c1/fSJ2JQFsCaret+TSaaQhkr1uBehrrcNKj7H9HtUA96aUwyuD/3E//v1Ha1ehmBbJv7psdvbMTqFdA7dY7d3o+XYHsdStQT3dtphx595VY8TVjEX7jK8ni66a677XuAnH8/+233z77Xun4Sqz+15LFh6S99dZbs68x++53v1ueeeaZ2Vdpdc+J79eOrxKLR3ydWHyX9OHDh098TVb8PNqMx2uvvVbi68Pilu/5rwGL9uO7quNcN9xwQ3n22Wdn7Sx6/vzXnPXxXaFOuRTX1imBem2UqU6UfXNPhaUzBBIJqN1Ek6ErBHYokL1uBeodTqSnbU+gC6433XTTLMjec8895frrr5995/ODDz5YbrnllhPfmR29ilu545bu+B7sCN4RciMk94+L/37zzTeXY8eOlQjcBw8eLBHe4+fx/d7PPffc7Dzvvvvu7Gfdc++7777Zd0qff/75s/Ae549+xDniEefpAnx8L3WE9XhcfvnlJ9qJv3fnWfRebIF6e2trjJYE6jHUN99m9s198wJaIFCngNqtc970etoC2etWoJ72+kw5+vlbtCOw7t27t+zbt+9E2I0r1PHzuDrdPS666KITATd+FleQ43mLbvnuPlU8jumeFwG7C9sRmuPvXRCO83VBuzvnY489Vu64445y5MiRcumll5b9+/fPnhOP6OuhQ4dmV6y7x7JPexeoUy7DtXVKoF4bZaoTZd/cU2HpDIFEAmo30WToCoEdCmSvW4F6hxPpadsTmA/AEVIjUEfI7Yfa033/df8qd/+4GEXc3h0/u+qqq057vtMF6vhvEaTj6nZcuV4UqPt9PZ2eQL29tTVGSwL1GOqbbzP75r55AS0QqFNA7dY5b3o9bYHsdStQT3t9phx9hOHu6m90cNlV4gisr7/++uwKczzi71dccUV56qmnZkE3bt+OW7Dj9usu3PZv6e7/OW4Tj0fc9h1h+Y033igXX3zxibbjlu8I4nHlOZ4TV7jjFvPu/dcRzvtXqKPN7pbz+Hk8Px7x5/mHQJ1yGa6tUwL12ihTnSj75p4KS2cIJBJQu4kmQ1cI7FAge90K1DucSE/bnkAE6kcffXQWbOOW6bhVunsv9dGjR2cfGBbvXY5H/7bv7nkRnrtbweMDwuJqdITbeNx2223l/vvvL3Ge7hG3fb/55psnDTA+RCwCc5ynuy08Anh3G3f3s+5DyeI28Ajz8cFk8Yi+RLvzz1/0KeMC9fbW1hgtCdRjqG++zeyb++YFtECgTgG1W+e86fW0BbLXrUA97fWZcvTZv+Zq3WgC9bpF13e+7/zfUn75P5Vy3xdLuebHSzn8S6Wc9wPHz/+H3yrl9l8r5en/eep/6/dAoF7ffGQ6U/bNPZOVvhDIJKB2M82GvhDYmUD2uhWodzaPnrVFAYF6i9iaOq3Akd8p5aMfKuXiD5Xyq4+U8gffLOVX/04pZ39fKa/8r+P/H//tdA+Bus1Fln1zb1PdqAisLqB2Vzd0BgLbFshetwL1tleE9k4r0H0P9fyt3S2zuUJdx+y+8bVS/uXDpfzGz5dy9p7vXbl++t+UcuVfWT4GgbqO+d1tL7Nv7rsdj+cTmIqA2p3KTBtnSwLZ61agbmm1GUuVAgJ1HdMWt3j/8/tL+We3HQ/U3zlWyjffK+W2f13Kv/v55aFaoK5jfnfby+yb+27H4/kEpiKgdqcy08bZkkD2uhWoW1ptxlKlgEBdx7TFFerXvlbKdVee3N/4+W89VcqvHDx+C/j8Q6CuY35328vsm/tux+P5BKYioHanMtPG2ZJA9roVqFtabcZSpYBAXce0xfup//qPnxqa44PL/sN/KeWun/7eB5b1RyRQ1zG/u+1l9s19t+PxfAJTEVC7U5lp42xJIHvdCtQtrTZjqVJAoM4/bf/5v5fy4fMX39Ydgfrz/62Un/spV6jzz+T6eph9c1/fSJ2JQFsCaret+TSaaQhkr1uBehrr0CgTCwjUiSenlBJhOh5/8yeOf1XWl3+/lJ/62Pf6/Du/W8pb7x7/74serlDnnt+hvcu+uQ8dl+MItC6gdlufYeNrUSB73QrULa46Y6pKQKDOO13xVVn/4sHv9W//j5Zy/z8u5Zt/VMo1/+j4z//JLaX88s8uH4NAnXd+V+lZ9s19lbE5lkDLAmq35dk1tlYFstetQN3qyjOuagQE6mqmalBHBepBbOkPyr65pwfUQQIjCajdkeA1S2AFgex1K1CvMLkOJbAOAYF6HYp5zyFQ552bVXqWfXNfZWyOJdCygNpteXaNrVWB7HUrULe68oyrGgGBupqpGtRRgXoQW/qDsm/u6QF1kMBIAmp3JHjNElhBIHvdCtQrTK5DCaxDQKBeh2LecwjUeedmlZ5l39xXGZtjCbQsoHZbnl1ja1Uge90K1K2uPOOqRkCgrmaqBnVUoB7Elv6g7Jt7ekAdJDCSgNodCV6zBFYQyF63AvUKk+tQAusQEKjXoZj3HAJ13rlZpWfZN/dVxuZYAi0LqN2WZ9fYWhXIXrcCdasrz7iqERCoq5mqQR0VqAexpT8o++aeHlAHCYwkoHZHgtcsgRUEstetQL3C5DqUwDoEBOp1KOY9h0Cdd25W6Vn2zX2VsTmWQMsCarfl2TW2VgWy161A3erKM65qBATqaqZq1x39wAcvKWdf/Xu7Ps4B+QWyb+75BfWQwDgCanccd60SWEUge90K1KvMrmMJrEFAoF4DYsJTRJje87FHygd+8LKEvdOlVQWyb+6rjs/xBFoVULutzqxxtSyQvW4F6pZXn7FVIXDgwIHy0ksvVdFXnSRA4LhA9s3dPBEgsFhA7VoZBOoTyF63AnV9a0qPGxP40V/4VPk/H/uhxkZlOAR2J7DvnAvK4Z/8xfJj5314dweO9Ozsm/tILJolkF5A7aafIh0kcIpA9roVqC1aAiMLCNQjT4Dm0wjsO/eC8sLP/Hqa/pyuI9k39yoQdZLACAJqdwR0TRJYUSB73QrUK06wwwmsKiBQryro+JYEjt7++SqGk31zrwJRJwmMIKB2R0DXJIEVBbLXrUC94gQ7nMCqAgL1qoKOb0lAoG5pNo2FQD6B7C/M84npEYHxBbLXrUA9/hrRg4kLCNQTXwCGf5KAQG1BECCwSYHsL8w3OXbnJlCrQPa6FahrXVn63YyAQN3MVBrIGgQE6jUgOgUBAksFsr8wN3UECJwqkL1uBWqrlsDIAgL1yBOg+VQCAnWq6dAZAs0JZH9h3hy4ARFYg0D2uhWo1zDJTkFgFQGBehU9x7YmIFC3NqPGQyCXQPYX5rm09IZADoHsdStQ51gnejFhAYF6wpNv6KcICNQWBQECmxTI/sJ8k2N3bgK1CmSvW4G61pWl380ICNTNTKWBrEFAoF4DolMQILBUIPsLc1NHgMCpAtnrVqC2agmMLCBQjzwBmk8lIFCnmg6dIdCcQPYX5s2BGxCBNQhkr1uBeg2T7BQEVhEQqFfRc2xrAgJ1azNqPARyCWR/YZ5LS28I5BDIXrcCdY51ohcTFhCoJzz5hn6KgEBtURAgsEmB7C/MNzl25yZQq0D2uhWoa11Z+t2MgEDdzFQayBoEBOo1IDoFAQJLBbK/MDd1BAicKpC9bgVqq5bAyAIC9cgToPlUAgJ1qunQGQLNCWR/Yd4cuAERWINA9roVqNcwyU5BYBUBgXoVPce2JiBQtzajxkMgl0D2F+a5tPSGQA6B7HUrUOdYJ3oxYQGBesKTb+inCAjUFgUBApsUyP7CfJNjd24CtQpkr1uButaVpd/NCAjUzUylgaxBQKBeA6JTECCwVCD7C3NTR4DAqQLZ61agtmoJjCwgUI88AZpPJSBQp5oOnSHQnED2F+bNgRsQgTUIZK9bgXoNk+wUBFYREKhX0XNsawICdWszajwEcglkf2GeS0tvCOQQyF63AnWOdaIXExYQqCc8+YZ+ioBAbVEQILBJgewvzDc5ducmUKtA9roVqGtdWfrdjIBA3cxUGsgaBATqNSA6BQECSwWyvzA3dQQInCqQvW4FaquWwMgCAvXIE6D5VAICdarp0BkCzQlkf2HeHLgBEViDQPa6FajXMMlOQWAVAYF6FT3HtiYgULc2o8ZDIJdA9hfmubT0hkAOgex1K1DnWCd6MWEBgXrCk2/opwgI1BYFAQKbFMj+wnyTY3duArUKZK9bgbrWlaXfzQgI1M1MpYGsQUCgXgOiUxAgsFQg+wtzU0eAwKkC2etWoLZqCYwsIFCPPAGaTyOw79wLygs/8+tp+nO6jmTf3KtA1EkCIwio3RHQNUlgRYHsdStQrzjBDiewqoBAvaqg41sQiDB9+Cd+sfzYeR+uYjjZN/cqEHWSwAgCancEdE0SWFEge90K1CtOsMMJrCpw4MCB8tJLL616GscTILBFgeyb+xYpNEWgKgG1W9V06SyBmUD2uhWoLVQCIwsI1CNPgOYJDBDIvrkPGJJDCExCQO1OYpoNsjGB7HUrUDe24AynPgGBur4502MC2Td3M0SAwGIBtWtlEKhPIHvdCtT1rSk9bkxAoG5sQg1nEgLZN/dJTIJBEhggoHYHoDmEwMgC2etWoB55gWiegEBtDRCoTyD75l6fqB4T2I6A2t2Os1YIrFMge90K1OucbeciMEBAoB6A5hACIwtk39xH5tE8gbQCajft1OgYgaUC2etWoLZ4CYwsIFCPPAGaJzBAIPvmPmBIDiEwCQG1O4lpNsjGBLLXrUDd2IIznPoEBOr65kyPCWTf3M0QAQKLBdSulUGgPoHsdStQ17em9LgxAYG6sQk1nEkIZN/cJzEJBklggIDaHYDmEAIjC2SvW4F65AWieQICtTVAoD6B7Jt7faJ6TGA7Amp3O85aIbBOgex1K1Cvc7adi8AAAYF6AJpDCIwskH1zH5lH8wTSCqjdtFOjYwSWCmSvW4Ha4iUwsoBAPfIEaJ7AAIHsm/uAITmEwCQE1O4kptkgGxPIXrcCdWMLznDqExCo65szPSaQfXM3QwQILBZQu1YGgfoEstetQF3fmtLjxgQE6sYm1HAmIZB9c5/EJBgkgQECancAmkMIjCyQvW4F6pEXiOYJCNTWAIH6BLJv7vWJ6jGB7Qio3e04a4XAOgWy161Avc7Zdi4CAwQE6gFoDiEwskD2zX1kHs0TSCugdtNOjY4RWCqQvW4FaouXwMgCAvXIE6B5AgMEsm/uA4bkEAKTEFC7k5hmg2xMIHvdCtSNLTjDqU9AoK5vzvSYQPbN3QwRILBYQO1aGQTqE8hetwJ1fWtKjxsTEKgbm1DDmYRA9s19EpNgkAQGCKjdAWgOITCyQPa6FahHXiCaJyBQWwME6hPIvrnXJ6rHBLYjoHa346wVAusUyF63AvU6Z9u5CAwQEKgHoDmEwMgC2Tf3kXk0TyCtgNpNOzU6RmCpQPa6FagtXgIjCwjUI0+A5gkMEMi+uQ8YkkMITEJA7U5img2yMYHsdStQN7bgDKc+AYG6vjnTYwLZN3czRIDAYgG1a2UQqE8ge90K1PWtKT1uTECgbmxCDWcSAtk390lMgkESGCCgdgegOYTAyALZ61agHnmBaJ6AQG0NEKhPIPvmXp+oHhPYjoDa3Y6zVgisUyB73QrU65xt5yIwQECgHoDmEAIjC2Tf3Efm0TyBtAJqN+3U6BiBpQLZ61agtngJjCwgUI88AZonMEAg++Y+YEgOITAJAbU7iWk2yMYEstetQN3YgjOc+gQE6vrmTI8JZN/czRABAosF1K6VQaA+gex1K1DXt6b0uDEBgbqxCTWcSQhk39wnMQkGSWCAgNodgOYQAiMLZK9bgXrkBaJ5AgK1NUCgPoHsm3t9onpMYDsCanc7zlohsE6B7HUrUK9ztp2LwAABgXoAmkMIjCyQfXMfmUfzBNIKqN20U6NjBJYKZK9bgdriJTCygEA98gRonsAAgeyb+4AhOYTAJATU7iSm2SAbE8hetwJ1YwvOcOoTEKjrmzM9JpB9czdDBAgsFlC7VgaB+gSy161AXd+a0uPGBATqxibUcCYhkH1zn8QkGCSBAQJqdwCaQwiMLJC9bgXqkReI5gkI1NYAgfoEsm/u9YnqMYHtCKjd7ThrhcA6BbLXrUC9ztl2LgIDBATqAWgOITCyQPbNfWQezRNIK6B2006NjhFYKpC9bgVqi5fAyAIC9cgToHkCAwSyb+4DhuQQApMQULuTmGaDbEwge90K1I0tOMOpT0Cgrm/O9JhA9s3dDBEgsFhA7VoZBOoTyF63AnV9a0qPGxMQqBubUMOZhED2zX0Sk2CQBAYIqN0BaA4hMLJA9roVqEdeIJonIFBbAwTqE8i+udcnqscEtiOgdrfjrBUC6xTIXrcC9Tpn27kIDBAQqAegOYTAyALZN/eReTRPIK2A2k07NTpGYKlA9roVqC1eAiMLCNQjT4DmCQwQyL65DxiSQwhMQkDtTmKaDbIxgex1K1A3tuAMpz4Bgbq+OdNjAtk3dzNEgMBiAbVrZRCoTyB73QrU9a0pPW5MQKBubEINZxIC2Tf3SUyCQRIYIKB2B6A5hMDIAtnrVqAeeYFonoBAbQ0QqE8g++Zen6geE9iOgNrdjrNWCKxTIHvdCtTrnG3nIjBAQKAegOYQAiMLZN/cR+bRPIG0Amo37dToGIGlAtnrVqC2eAmMLCBQjzwBmicwQCD75j5gSA4hMAkBtTuJaTbIxgSy161A3diCM5z6BATq+uZMjwlk39zNEAECiwXUrpVBoD6B7HUrUNe3pvS4MQGBurEJNZxJCGTf3CcxCQZJYICA2h2A5hACIwtkr1uBeuQFonkCArU1QKA+geybe32iekxgOwJqdzvOWiGwToHsdStQr3O2nYvAAAGBegCaQwiMLJB9cx+ZR/ME0gqo3bRTo2MElgpkr1uB2uIlMLKAQD3yBGiewACB7Jv7gCE5hMAkBNTuJKbZIBsTyF63AnVjC85w6hMQqOubMz0mkH1zN0MECCwWULtWBoH6BLLXrUBd35rS48YEBOrGJtRwJiGQfXOfxCQYJIEBAmp3AJpDCIwskL1uBeqRF4jmCQjU1gCB+gSyb+71ieoxge0IqN3tOGuFwDoFstetQL3O2XYuAgMEBOoBaA4hMLJA9s19ZB7NE0groHbTTo2OEVgqkL1uBWqLl8DIAgL1yBOgeQIDBLJv7gOG5BACkxBQu5OYZoNsTCB73QrUjS04w6lPQKCub870mED2zd0MESCwWEDtWhkE6hPIXrcCdX1rSo8bExCoG5tQw5mEQPbNfRKTYJAEBgio3QFoDiEwskD2uhWoR14gmicgUFsDBOoTyL651yeqxwS2I6B2t+OsFQLrFMhetwL1OmfbuQgMEBCoB6A5hMDIAtk395F5NE8grYDaTTs1OkZgqUD2uhWoLV4CIwsI1CNPgOYJDBDIvrkPGJJDCExCQO1OYpoNsjGB7HUrUDe24AynPgGBur4502MC2Td3M0SAwGIBtWtlEKhPIHvdCtT1rSk9bkzg3nvvLXfddVdjozIcAm0LfP3rXy8XXHBB24M0OgINCqjdBifVkJoXyF63AnXzS9AACRAgQIAAAQIECBAgQGATAgL1JlSdkwABAgQIECBAgAABAgSaFxCom59iAyRAgAABAgQIECBAgACBTQgI1JtQdU4CBAgQIECAAAECBAgQaF5AoG5+ig2QAAECBAgQIECAAAECBDYhIFBvQtU5CRAgQIAAAQIECBAgQKB5AYG6+Sk2QAIECBAgQIAAAQIECBDYhIBAvQlV5ySwQ4GHHnqovPzyy+Wyyy4rBw8e3OFRnkaAwLYF3nvvvXLPPfeUo0ePlnPPPbfcfffd5Zxzzilvv/12OXTo0Kw7d955Z7nwwgu33TXtESAwJxB1+dhjj5U77rhjVqfdY9meay+2hAjkEIha3Lt3b7nmmmtOdKiG/VegzrF+9GKCAq+++mp55ZVXZkH66aefnv0Dsn///glKGDKB/AJvvPFG2bNnz0mB+f333y8PP/zwbOOPF+1HjhwpN954YznrrLPyD0gPCTQq0L34juF1v/iKPy/bc+3FjS4Ew6pOIF4LP/nkk+Xaa689KVDXsP8K1NUtNx1uQaD/QjyuaMVv0+MfkptvvtmL8RYm2BiaEoh6PXz4cHnzzTfLrbfeeuIXX/0X4jHg+M36pZde6hdjTc2+wdQoEKE66jF+YR2/7Fq258YvwB5//PHZi3d7cY0zrc+tCcRr4Xh0V6hr2X8F6tZWovFUITC/2c//vYpB6CSBiQjEhn7s2LESdRq3d990002z0Dy/8c//fSI8hkkgncCZ9tjuv99www3liSeeOBG87cXpplKHJiawKFDXsP8K1BNbqIabQ+BMm32OXuoFAQLzAv27SZ5//vmTfpMuUFsvBHIInGmPFahzzJNeEJgXON0+mnn/FaitZQIjCJxpsx+hS5okQGAHAnG1Om4Rve6668qLL74oUO/AzFMIbFvgTHusQL3tGdEegZ0JnC5QZ95/Beqdza9nEVirgPdQr5XTyQhsTSBqNzb8eH9XfFBK98GC0QHvod7aNGiIwGkFvIfaAiFQp8CZAnXW/VegrnO96XUDAv0PNPJCvIEJNYRJCETdvvPOO7NA3f/FWAzeBwtOYgkYZAUCi94LvWzPtRdXMKG6OBmB0wXqzPuvQD2ZJWqgGQV892XGWdEnAicLxCb+wAMPzH44/53xvofaaiGQS2DZd9ZGL30Pda650hsCfYHua7PiZ91XZ9Wy/wrU1jI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L/H8Q1UPCjwx8m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 name="Picture 2" descr="https://lh3.googleusercontent.com/pCyaGw3RFl8yXCequHtxoX-at6ziwjJeJAv6B5EbcmF8-y5P6vQqM7IDWFe1w3j0dPBb-DFs2PtC4yfY_w20vffX7aN1J8b_-8YzKfFesE2XtC8uT3BKINlfc_BJIbmgyzweSxHB"/>
          <p:cNvPicPr>
            <a:picLocks noChangeAspect="1" noChangeArrowheads="1"/>
          </p:cNvPicPr>
          <p:nvPr/>
        </p:nvPicPr>
        <p:blipFill>
          <a:blip r:embed="rId2" cstate="print"/>
          <a:srcRect/>
          <a:stretch>
            <a:fillRect/>
          </a:stretch>
        </p:blipFill>
        <p:spPr bwMode="auto">
          <a:xfrm>
            <a:off x="827584" y="764704"/>
            <a:ext cx="7488832" cy="47525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792088"/>
          </a:xfrm>
        </p:spPr>
        <p:txBody>
          <a:bodyPr/>
          <a:lstStyle/>
          <a:p>
            <a:r>
              <a:rPr lang="it-IT" sz="2800" b="1" dirty="0" smtClean="0">
                <a:solidFill>
                  <a:srgbClr val="FF0000"/>
                </a:solidFill>
              </a:rPr>
              <a:t>Ufficio rapporti col pubblico – URP</a:t>
            </a:r>
            <a:br>
              <a:rPr lang="it-IT" sz="2800" b="1" dirty="0" smtClean="0">
                <a:solidFill>
                  <a:srgbClr val="FF0000"/>
                </a:solidFill>
              </a:rPr>
            </a:br>
            <a:r>
              <a:rPr lang="it-IT" sz="2800" b="1" dirty="0" smtClean="0">
                <a:solidFill>
                  <a:srgbClr val="FF0000"/>
                </a:solidFill>
              </a:rPr>
              <a:t>attività 2019</a:t>
            </a:r>
            <a:endParaRPr lang="it-IT" sz="2800" b="1" dirty="0">
              <a:solidFill>
                <a:srgbClr val="FF0000"/>
              </a:solidFill>
            </a:endParaRPr>
          </a:p>
        </p:txBody>
      </p:sp>
      <p:sp>
        <p:nvSpPr>
          <p:cNvPr id="3" name="Segnaposto contenuto 2"/>
          <p:cNvSpPr>
            <a:spLocks noGrp="1"/>
          </p:cNvSpPr>
          <p:nvPr>
            <p:ph idx="1"/>
          </p:nvPr>
        </p:nvSpPr>
        <p:spPr>
          <a:xfrm>
            <a:off x="467544" y="836712"/>
            <a:ext cx="8229600" cy="5472608"/>
          </a:xfrm>
        </p:spPr>
        <p:txBody>
          <a:bodyPr/>
          <a:lstStyle/>
          <a:p>
            <a:r>
              <a:rPr lang="it-IT" sz="2400" dirty="0" smtClean="0"/>
              <a:t>Oltre 21.000 contatti </a:t>
            </a:r>
            <a:r>
              <a:rPr lang="it-IT" sz="1600" dirty="0" smtClean="0"/>
              <a:t>(richieste di informazioni/orientamento/aiuto,formulate dai cittadini o da altri portatori di interessi, telefonicamente, via fax, e-mail o personalmente); circa 18480 telefono </a:t>
            </a:r>
            <a:r>
              <a:rPr lang="it-IT" sz="1600" dirty="0" err="1" smtClean="0"/>
              <a:t>urp</a:t>
            </a:r>
            <a:r>
              <a:rPr lang="it-IT" sz="1600" dirty="0" smtClean="0"/>
              <a:t>; </a:t>
            </a:r>
            <a:r>
              <a:rPr lang="it-IT" sz="1600" dirty="0" err="1" smtClean="0"/>
              <a:t>Prontosanità</a:t>
            </a:r>
            <a:r>
              <a:rPr lang="it-IT" sz="1600" dirty="0" smtClean="0"/>
              <a:t> 848 806806 circa 2900 contatti</a:t>
            </a:r>
            <a:r>
              <a:rPr lang="it-IT" sz="2400" dirty="0" smtClean="0"/>
              <a:t>.</a:t>
            </a:r>
          </a:p>
          <a:p>
            <a:r>
              <a:rPr lang="it-IT" sz="2400" dirty="0" smtClean="0"/>
              <a:t>3432 segnalazioni gestite (1441 reclami)</a:t>
            </a:r>
          </a:p>
          <a:p>
            <a:r>
              <a:rPr lang="it-IT" sz="2400" dirty="0" smtClean="0"/>
              <a:t>10 incontri con singole associazioni;</a:t>
            </a:r>
          </a:p>
          <a:p>
            <a:r>
              <a:rPr lang="it-IT" sz="2400" dirty="0" smtClean="0"/>
              <a:t>4 incontri Consulta della salute</a:t>
            </a:r>
          </a:p>
          <a:p>
            <a:r>
              <a:rPr lang="it-IT" sz="2400" dirty="0" smtClean="0"/>
              <a:t>3 riunioni  della Commissione Mista Conciliativa;</a:t>
            </a:r>
          </a:p>
          <a:p>
            <a:r>
              <a:rPr lang="it-IT" sz="2400" dirty="0" smtClean="0"/>
              <a:t>1 riunioni della  rete degli </a:t>
            </a:r>
            <a:r>
              <a:rPr lang="it-IT" sz="2400" dirty="0" err="1" smtClean="0"/>
              <a:t>Urp</a:t>
            </a:r>
            <a:r>
              <a:rPr lang="it-IT" sz="2400" dirty="0" smtClean="0"/>
              <a:t> </a:t>
            </a:r>
            <a:r>
              <a:rPr lang="it-IT" sz="2400" dirty="0" err="1" smtClean="0"/>
              <a:t>Apss</a:t>
            </a:r>
            <a:r>
              <a:rPr lang="it-IT" sz="2400" dirty="0" smtClean="0"/>
              <a:t> e 1 riunione della rete degli </a:t>
            </a:r>
            <a:r>
              <a:rPr lang="it-IT" sz="2400" dirty="0" err="1" smtClean="0"/>
              <a:t>Urp</a:t>
            </a:r>
            <a:r>
              <a:rPr lang="it-IT" sz="2400" dirty="0" smtClean="0"/>
              <a:t> della Città di Trento </a:t>
            </a:r>
          </a:p>
          <a:p>
            <a:r>
              <a:rPr lang="it-IT" sz="2400" dirty="0" smtClean="0"/>
              <a:t>Coordinamento mediazione culturale:5000 ore di mediazione culturale di persona e 350 interventi di interpretariato telefonico</a:t>
            </a:r>
          </a:p>
          <a:p>
            <a:r>
              <a:rPr lang="it-IT" sz="2400" dirty="0" smtClean="0"/>
              <a:t>Attività di </a:t>
            </a:r>
            <a:r>
              <a:rPr lang="it-IT" sz="2400" dirty="0" err="1" smtClean="0"/>
              <a:t>audit</a:t>
            </a:r>
            <a:r>
              <a:rPr lang="it-IT" sz="2400" dirty="0" smtClean="0"/>
              <a:t> civico – progetto umanizzazione negli ospedali: coinvolta Casa di Cura Villa Bianca</a:t>
            </a:r>
            <a:endParaRPr lang="it-IT" sz="24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2</a:t>
            </a:fld>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64"/>
          <p:cNvSpPr>
            <a:spLocks noGrp="1" noChangeArrowheads="1"/>
          </p:cNvSpPr>
          <p:nvPr>
            <p:ph type="title"/>
          </p:nvPr>
        </p:nvSpPr>
        <p:spPr>
          <a:xfrm>
            <a:off x="539552" y="260648"/>
            <a:ext cx="8291513" cy="849313"/>
          </a:xfrm>
        </p:spPr>
        <p:txBody>
          <a:bodyPr/>
          <a:lstStyle/>
          <a:p>
            <a:pPr eaLnBrk="1" hangingPunct="1"/>
            <a:r>
              <a:rPr lang="it-IT" sz="2800" dirty="0" smtClean="0"/>
              <a:t>Procedure di accesso ai servizi</a:t>
            </a:r>
          </a:p>
        </p:txBody>
      </p:sp>
      <p:sp>
        <p:nvSpPr>
          <p:cNvPr id="10243" name="Text Box 471"/>
          <p:cNvSpPr txBox="1">
            <a:spLocks noChangeArrowheads="1"/>
          </p:cNvSpPr>
          <p:nvPr/>
        </p:nvSpPr>
        <p:spPr bwMode="auto">
          <a:xfrm>
            <a:off x="323528" y="5229200"/>
            <a:ext cx="8568952" cy="738664"/>
          </a:xfrm>
          <a:prstGeom prst="rect">
            <a:avLst/>
          </a:prstGeom>
          <a:noFill/>
          <a:ln w="9525">
            <a:noFill/>
            <a:miter lim="800000"/>
            <a:headEnd/>
            <a:tailEnd/>
          </a:ln>
        </p:spPr>
        <p:txBody>
          <a:bodyPr wrap="square">
            <a:spAutoFit/>
          </a:bodyPr>
          <a:lstStyle/>
          <a:p>
            <a:pPr>
              <a:buFontTx/>
              <a:buChar char="•"/>
            </a:pPr>
            <a:r>
              <a:rPr lang="it-IT" sz="1400" b="1" dirty="0" smtClean="0">
                <a:solidFill>
                  <a:srgbClr val="FF0000"/>
                </a:solidFill>
              </a:rPr>
              <a:t>aumento </a:t>
            </a:r>
            <a:r>
              <a:rPr lang="it-IT" sz="1400" b="1" dirty="0"/>
              <a:t>dei reclami </a:t>
            </a:r>
            <a:r>
              <a:rPr lang="it-IT" sz="1400" b="1" dirty="0" smtClean="0"/>
              <a:t>sulla facilità e regolarità degli adempimenti amministrativi, in particolare dovuta a : appuntamenti saltati e mancate disdette, consegna/lettura/scarico esami, attesa prelievi, codici esenzione </a:t>
            </a:r>
            <a:r>
              <a:rPr lang="it-IT" sz="1400" b="1" dirty="0" err="1" smtClean="0"/>
              <a:t>ricetta…</a:t>
            </a:r>
            <a:r>
              <a:rPr lang="it-IT" sz="1400" b="1" dirty="0" smtClean="0"/>
              <a:t>)</a:t>
            </a:r>
            <a:endParaRPr lang="it-IT" sz="1400" b="1" dirty="0"/>
          </a:p>
        </p:txBody>
      </p:sp>
      <p:graphicFrame>
        <p:nvGraphicFramePr>
          <p:cNvPr id="105162" name="Group 714"/>
          <p:cNvGraphicFramePr>
            <a:graphicFrameLocks noGrp="1"/>
          </p:cNvGraphicFramePr>
          <p:nvPr>
            <p:ph type="tbl" idx="1"/>
          </p:nvPr>
        </p:nvGraphicFramePr>
        <p:xfrm>
          <a:off x="251520" y="1052736"/>
          <a:ext cx="8712968" cy="5090160"/>
        </p:xfrm>
        <a:graphic>
          <a:graphicData uri="http://schemas.openxmlformats.org/drawingml/2006/table">
            <a:tbl>
              <a:tblPr/>
              <a:tblGrid>
                <a:gridCol w="1190562"/>
                <a:gridCol w="744888"/>
                <a:gridCol w="744888"/>
                <a:gridCol w="744888"/>
                <a:gridCol w="744888"/>
                <a:gridCol w="744888"/>
                <a:gridCol w="744888"/>
                <a:gridCol w="744888"/>
                <a:gridCol w="738601"/>
                <a:gridCol w="782400"/>
                <a:gridCol w="787189"/>
              </a:tblGrid>
              <a:tr h="9361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Causale</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2019</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2018</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2017</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2016</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2015</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2014</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2012</a:t>
                      </a:r>
                      <a:endParaRPr kumimoji="0" lang="it-IT"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2011</a:t>
                      </a:r>
                      <a:endParaRPr kumimoji="0" lang="it-IT"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chemeClr val="tx1"/>
                          </a:solidFill>
                          <a:effectLst/>
                          <a:latin typeface="Arial" charset="0"/>
                        </a:rPr>
                        <a:t>%</a:t>
                      </a:r>
                    </a:p>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chemeClr val="tx1"/>
                          </a:solidFill>
                          <a:effectLst/>
                          <a:latin typeface="Arial" charset="0"/>
                        </a:rPr>
                        <a:t>2019/2018</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Pagamento ticket</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166</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charset="0"/>
                        </a:rPr>
                        <a:t>63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48,1</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Facilità e regolarità degli adempimenti amministrativi</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71</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13</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10,1</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Adeguatezza orari apertura</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ahoma" pitchFamily="34" charset="0"/>
                          <a:cs typeface="Tahoma" pitchFamily="34" charset="0"/>
                        </a:rPr>
                        <a:t>18</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15</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-66,6</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Richiesta documentazione sanitaria</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ahoma" pitchFamily="34" charset="0"/>
                          <a:cs typeface="Tahoma" pitchFamily="34" charset="0"/>
                        </a:rPr>
                        <a:t>15</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11</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150</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TOTALE</a:t>
                      </a:r>
                      <a:endParaRPr kumimoji="0" lang="it-IT" sz="1400" b="0" i="0" u="none" strike="noStrike" cap="none" normalizeH="0" baseline="0" dirty="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ahoma" pitchFamily="34" charset="0"/>
                          <a:cs typeface="Tahoma" pitchFamily="34" charset="0"/>
                        </a:rPr>
                        <a:t>270</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102</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algn="r" fontAlgn="b"/>
                      <a:r>
                        <a:rPr lang="it-IT" sz="1400" b="0" i="0" u="none" strike="noStrike" dirty="0" smtClean="0">
                          <a:solidFill>
                            <a:srgbClr val="000000"/>
                          </a:solidFill>
                          <a:latin typeface="Tahoma"/>
                        </a:rPr>
                        <a:t>30,7</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21</a:t>
            </a:fld>
            <a:endParaRPr lang="it-IT"/>
          </a:p>
        </p:txBody>
      </p:sp>
      <p:pic>
        <p:nvPicPr>
          <p:cNvPr id="57345" name="Picture 1" descr="C:\Users\5315499\Downloads\CONFRONTO ANNI 2019 2018, 2017 e 2016.png"/>
          <p:cNvPicPr>
            <a:picLocks noChangeAspect="1" noChangeArrowheads="1"/>
          </p:cNvPicPr>
          <p:nvPr/>
        </p:nvPicPr>
        <p:blipFill>
          <a:blip r:embed="rId2" cstate="print"/>
          <a:srcRect/>
          <a:stretch>
            <a:fillRect/>
          </a:stretch>
        </p:blipFill>
        <p:spPr bwMode="auto">
          <a:xfrm>
            <a:off x="827584" y="764704"/>
            <a:ext cx="7560840" cy="50405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441" name="Group 249"/>
          <p:cNvGraphicFramePr>
            <a:graphicFrameLocks noGrp="1"/>
          </p:cNvGraphicFramePr>
          <p:nvPr>
            <p:ph idx="1"/>
          </p:nvPr>
        </p:nvGraphicFramePr>
        <p:xfrm>
          <a:off x="107506" y="1124744"/>
          <a:ext cx="8928988" cy="3406810"/>
        </p:xfrm>
        <a:graphic>
          <a:graphicData uri="http://schemas.openxmlformats.org/drawingml/2006/table">
            <a:tbl>
              <a:tblPr/>
              <a:tblGrid>
                <a:gridCol w="1131003"/>
                <a:gridCol w="773846"/>
                <a:gridCol w="773846"/>
                <a:gridCol w="773846"/>
                <a:gridCol w="757256"/>
                <a:gridCol w="786532"/>
                <a:gridCol w="786532"/>
                <a:gridCol w="786532"/>
                <a:gridCol w="786532"/>
                <a:gridCol w="786532"/>
                <a:gridCol w="786531"/>
              </a:tblGrid>
              <a:tr h="93610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Tahoma" pitchFamily="34" charset="0"/>
                          <a:cs typeface="Tahoma" pitchFamily="34" charset="0"/>
                        </a:rPr>
                        <a:t>Causale</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2019</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2018</a:t>
                      </a:r>
                    </a:p>
                    <a:p>
                      <a:pPr marL="342900" marR="0" lvl="0" indent="-342900" algn="l" defTabSz="914400" rtl="0" eaLnBrk="1" fontAlgn="b" latinLnBrk="0" hangingPunct="1">
                        <a:lnSpc>
                          <a:spcPct val="100000"/>
                        </a:lnSpc>
                        <a:spcBef>
                          <a:spcPct val="0"/>
                        </a:spcBef>
                        <a:spcAft>
                          <a:spcPct val="0"/>
                        </a:spcAft>
                        <a:buClrTx/>
                        <a:buSzTx/>
                        <a:buFontTx/>
                        <a:buNone/>
                        <a:tabLst/>
                        <a:defRPr/>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defRPr/>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2017</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2016</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2015</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2014</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00"/>
                          </a:solidFill>
                          <a:effectLst/>
                          <a:latin typeface="Tahoma" pitchFamily="34" charset="0"/>
                          <a:cs typeface="Tahoma" pitchFamily="34" charset="0"/>
                        </a:rPr>
                        <a:t>2013</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00"/>
                          </a:solidFill>
                          <a:effectLst/>
                          <a:latin typeface="Tahoma" pitchFamily="34" charset="0"/>
                          <a:cs typeface="Tahoma" pitchFamily="34" charset="0"/>
                        </a:rPr>
                        <a:t>2012</a:t>
                      </a:r>
                      <a:endParaRPr kumimoji="0" lang="it-IT" sz="1000" b="0" i="0" u="none" strike="noStrike" cap="none" normalizeH="0" baseline="0" dirty="0" smtClean="0">
                        <a:ln>
                          <a:noFill/>
                        </a:ln>
                        <a:solidFill>
                          <a:schemeClr val="tx1"/>
                        </a:solidFill>
                        <a:effectLst/>
                        <a:latin typeface="Arial"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00"/>
                          </a:solidFill>
                          <a:effectLst/>
                          <a:latin typeface="Tahoma" pitchFamily="34" charset="0"/>
                          <a:cs typeface="Tahoma" pitchFamily="34" charset="0"/>
                        </a:rPr>
                        <a:t>2011</a:t>
                      </a:r>
                      <a:endParaRPr kumimoji="0" lang="it-IT" sz="1000" b="0" i="0" u="none" strike="noStrike" cap="none" normalizeH="0" baseline="0" dirty="0" smtClean="0">
                        <a:ln>
                          <a:noFill/>
                        </a:ln>
                        <a:solidFill>
                          <a:schemeClr val="tx1"/>
                        </a:solidFill>
                        <a:effectLst/>
                        <a:latin typeface="Arial"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chemeClr val="tx1"/>
                          </a:solidFill>
                          <a:effectLst/>
                          <a:latin typeface="Arial" charset="0"/>
                        </a:rPr>
                        <a:t>% </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chemeClr val="tx1"/>
                          </a:solidFill>
                          <a:effectLst/>
                          <a:latin typeface="Arial" charset="0"/>
                        </a:rPr>
                        <a:t>2019/20178</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85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Trattamento sanitario</a:t>
                      </a:r>
                      <a:endParaRPr kumimoji="0" lang="it-IT"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Tahoma" pitchFamily="34" charset="0"/>
                        </a:rPr>
                        <a:t>204</a:t>
                      </a:r>
                      <a:endParaRPr kumimoji="0" lang="it-IT"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ahoma" pitchFamily="34" charset="0"/>
                          <a:cs typeface="Tahoma" pitchFamily="34" charset="0"/>
                        </a:rPr>
                        <a:t>168</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537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Chiarezza e completezza informazione sanitaria</a:t>
                      </a:r>
                      <a:endParaRPr kumimoji="0" lang="it-IT"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97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Tahoma" pitchFamily="34" charset="0"/>
                        </a:rPr>
                        <a:t>50</a:t>
                      </a:r>
                      <a:endParaRPr kumimoji="0" lang="it-IT"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60,9</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11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Coinvolgimento/</a:t>
                      </a:r>
                      <a:r>
                        <a:rPr kumimoji="0" lang="it-IT" sz="1200" b="0" i="0" u="none" strike="noStrike" cap="none" normalizeH="0" baseline="0" dirty="0" err="1" smtClean="0">
                          <a:ln>
                            <a:noFill/>
                          </a:ln>
                          <a:solidFill>
                            <a:schemeClr val="tx1"/>
                          </a:solidFill>
                          <a:effectLst/>
                          <a:latin typeface="Tahoma" pitchFamily="34" charset="0"/>
                          <a:cs typeface="Tahoma" pitchFamily="34" charset="0"/>
                        </a:rPr>
                        <a:t>Compliance</a:t>
                      </a:r>
                      <a:endParaRPr kumimoji="0" lang="it-IT"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ahoma" pitchFamily="34" charset="0"/>
                          <a:cs typeface="Tahoma" pitchFamily="34" charset="0"/>
                        </a:rPr>
                        <a:t>13</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857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TOTALE</a:t>
                      </a:r>
                      <a:endParaRPr kumimoji="0" lang="it-IT" sz="1600" b="0" i="0" u="none" strike="noStrike" cap="none" normalizeH="0" baseline="0" dirty="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408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Tahoma" pitchFamily="34" charset="0"/>
                          <a:cs typeface="Tahoma" pitchFamily="34" charset="0"/>
                        </a:rPr>
                        <a:t>267</a:t>
                      </a:r>
                      <a:endParaRPr kumimoji="0" lang="it-IT"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227</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algn="r" fontAlgn="b"/>
                      <a:r>
                        <a:rPr lang="it-IT" sz="1400" b="0" i="0" u="none" strike="noStrike" dirty="0" smtClean="0">
                          <a:solidFill>
                            <a:srgbClr val="000000"/>
                          </a:solidFill>
                          <a:latin typeface="Tahoma"/>
                        </a:rPr>
                        <a:t>16,3</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11298" name="Text Box 214"/>
          <p:cNvSpPr txBox="1">
            <a:spLocks noChangeArrowheads="1"/>
          </p:cNvSpPr>
          <p:nvPr/>
        </p:nvSpPr>
        <p:spPr bwMode="auto">
          <a:xfrm>
            <a:off x="1619250" y="404813"/>
            <a:ext cx="5616575" cy="519112"/>
          </a:xfrm>
          <a:prstGeom prst="rect">
            <a:avLst/>
          </a:prstGeom>
          <a:noFill/>
          <a:ln w="9525">
            <a:noFill/>
            <a:miter lim="800000"/>
            <a:headEnd/>
            <a:tailEnd/>
          </a:ln>
        </p:spPr>
        <p:txBody>
          <a:bodyPr>
            <a:spAutoFit/>
          </a:bodyPr>
          <a:lstStyle/>
          <a:p>
            <a:r>
              <a:rPr lang="it-IT" sz="2800"/>
              <a:t>Info e trattamento sanitario</a:t>
            </a:r>
          </a:p>
        </p:txBody>
      </p:sp>
      <p:sp>
        <p:nvSpPr>
          <p:cNvPr id="11299" name="Text Box 221"/>
          <p:cNvSpPr txBox="1">
            <a:spLocks noChangeArrowheads="1"/>
          </p:cNvSpPr>
          <p:nvPr/>
        </p:nvSpPr>
        <p:spPr bwMode="auto">
          <a:xfrm>
            <a:off x="395536" y="5445224"/>
            <a:ext cx="8424863" cy="646331"/>
          </a:xfrm>
          <a:prstGeom prst="rect">
            <a:avLst/>
          </a:prstGeom>
          <a:noFill/>
          <a:ln w="9525">
            <a:noFill/>
            <a:miter lim="800000"/>
            <a:headEnd/>
            <a:tailEnd/>
          </a:ln>
        </p:spPr>
        <p:txBody>
          <a:bodyPr>
            <a:spAutoFit/>
          </a:bodyPr>
          <a:lstStyle/>
          <a:p>
            <a:r>
              <a:rPr lang="it-IT" dirty="0" smtClean="0"/>
              <a:t> </a:t>
            </a:r>
            <a:r>
              <a:rPr lang="it-IT" dirty="0" smtClean="0">
                <a:solidFill>
                  <a:srgbClr val="FF0000"/>
                </a:solidFill>
              </a:rPr>
              <a:t>aumento </a:t>
            </a:r>
            <a:r>
              <a:rPr lang="it-IT" dirty="0" smtClean="0"/>
              <a:t>dei reclami su tutti gli aspetti dell’informazione e del trattamento sanitario:i reclami più numerosi sono sugli </a:t>
            </a:r>
            <a:r>
              <a:rPr lang="it-IT" dirty="0"/>
              <a:t>aspetti del trattamento </a:t>
            </a:r>
            <a:r>
              <a:rPr lang="it-IT" dirty="0" smtClean="0"/>
              <a:t>sanitario</a:t>
            </a:r>
            <a:endParaRPr lang="it-IT" dirty="0"/>
          </a:p>
        </p:txBody>
      </p:sp>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23</a:t>
            </a:fld>
            <a:endParaRPr lang="it-IT"/>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2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5301" name="Picture 5" descr="https://lh3.googleusercontent.com/JErp7aMiRTR2mPhsaJH6qeSN9Dwcm0tDAce7ddzA9c2aZWdx-jxFpp9uU0ecUpcyNLSzLOHhTGXEPDK2jF2UkRL8e7lR3gEmA0zByeffjJm8xNIF4oVIQKgqvA_OPV6N2AJU0Wqf"/>
          <p:cNvPicPr>
            <a:picLocks noChangeAspect="1" noChangeArrowheads="1"/>
          </p:cNvPicPr>
          <p:nvPr/>
        </p:nvPicPr>
        <p:blipFill>
          <a:blip r:embed="rId2" cstate="print"/>
          <a:srcRect/>
          <a:stretch>
            <a:fillRect/>
          </a:stretch>
        </p:blipFill>
        <p:spPr bwMode="auto">
          <a:xfrm>
            <a:off x="611560" y="764704"/>
            <a:ext cx="7848872" cy="51845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598" name="Group 358"/>
          <p:cNvGraphicFramePr>
            <a:graphicFrameLocks noGrp="1"/>
          </p:cNvGraphicFramePr>
          <p:nvPr>
            <p:ph idx="1"/>
          </p:nvPr>
        </p:nvGraphicFramePr>
        <p:xfrm>
          <a:off x="251520" y="1196752"/>
          <a:ext cx="8642349" cy="3708973"/>
        </p:xfrm>
        <a:graphic>
          <a:graphicData uri="http://schemas.openxmlformats.org/drawingml/2006/table">
            <a:tbl>
              <a:tblPr/>
              <a:tblGrid>
                <a:gridCol w="1189666"/>
                <a:gridCol w="734267"/>
                <a:gridCol w="734267"/>
                <a:gridCol w="734267"/>
                <a:gridCol w="734267"/>
                <a:gridCol w="734267"/>
                <a:gridCol w="734267"/>
                <a:gridCol w="734267"/>
                <a:gridCol w="803344"/>
                <a:gridCol w="754735"/>
                <a:gridCol w="754735"/>
              </a:tblGrid>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Causale</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2019</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2018</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2017</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2016</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2015</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2014</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2013</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2012</a:t>
                      </a: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 2011</a:t>
                      </a: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chemeClr val="tx1"/>
                          </a:solidFill>
                          <a:effectLst/>
                          <a:latin typeface="Arial" charset="0"/>
                        </a:rPr>
                        <a:t>%</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chemeClr val="tx1"/>
                          </a:solidFill>
                          <a:effectLst/>
                          <a:latin typeface="Arial" charset="0"/>
                        </a:rPr>
                        <a:t> 2019/2018</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Cortesia</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44</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-21,7</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Umanizzazione del trattamento</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22</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1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Rispetto della privacy</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16</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6</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2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Rispetto delle dignità</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10</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5</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Personalizzazione del trattamento</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7</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r>
                        <a:rPr lang="it-IT" sz="1400" b="0" i="0" u="none" strike="noStrike" dirty="0" smtClean="0">
                          <a:solidFill>
                            <a:srgbClr val="000000"/>
                          </a:solidFill>
                          <a:latin typeface="Tahoma"/>
                        </a:rPr>
                        <a:t>-21,7</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Altro ...</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7</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ahoma" pitchFamily="34" charset="0"/>
                          <a:cs typeface="Tahoma" pitchFamily="34" charset="0"/>
                        </a:rPr>
                        <a:t>TOTALE</a:t>
                      </a:r>
                      <a:endParaRPr kumimoji="0" lang="it-IT" sz="14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ahoma" pitchFamily="34" charset="0"/>
                          <a:cs typeface="Tahoma" pitchFamily="34" charset="0"/>
                        </a:rPr>
                        <a:t>132</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91</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algn="r" fontAlgn="b"/>
                      <a:r>
                        <a:rPr lang="it-IT" sz="1400" b="0" i="0" u="none" strike="noStrike" dirty="0" smtClean="0">
                          <a:solidFill>
                            <a:srgbClr val="000000"/>
                          </a:solidFill>
                          <a:latin typeface="Tahoma"/>
                        </a:rPr>
                        <a:t>-15,8</a:t>
                      </a:r>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12337" name="Text Box 315"/>
          <p:cNvSpPr txBox="1">
            <a:spLocks noChangeArrowheads="1"/>
          </p:cNvSpPr>
          <p:nvPr/>
        </p:nvSpPr>
        <p:spPr bwMode="auto">
          <a:xfrm>
            <a:off x="2339975" y="425450"/>
            <a:ext cx="4225925" cy="519113"/>
          </a:xfrm>
          <a:prstGeom prst="rect">
            <a:avLst/>
          </a:prstGeom>
          <a:noFill/>
          <a:ln w="9525">
            <a:noFill/>
            <a:miter lim="800000"/>
            <a:headEnd/>
            <a:tailEnd/>
          </a:ln>
        </p:spPr>
        <p:txBody>
          <a:bodyPr wrap="none">
            <a:spAutoFit/>
          </a:bodyPr>
          <a:lstStyle/>
          <a:p>
            <a:r>
              <a:rPr lang="it-IT" sz="2800"/>
              <a:t>Relazioni sociali e umane</a:t>
            </a:r>
          </a:p>
        </p:txBody>
      </p:sp>
      <p:sp>
        <p:nvSpPr>
          <p:cNvPr id="12338" name="Text Box 325"/>
          <p:cNvSpPr txBox="1">
            <a:spLocks noChangeArrowheads="1"/>
          </p:cNvSpPr>
          <p:nvPr/>
        </p:nvSpPr>
        <p:spPr bwMode="auto">
          <a:xfrm>
            <a:off x="323528" y="5301208"/>
            <a:ext cx="5429692" cy="369332"/>
          </a:xfrm>
          <a:prstGeom prst="rect">
            <a:avLst/>
          </a:prstGeom>
          <a:noFill/>
          <a:ln w="9525">
            <a:noFill/>
            <a:miter lim="800000"/>
            <a:headEnd/>
            <a:tailEnd/>
          </a:ln>
        </p:spPr>
        <p:txBody>
          <a:bodyPr wrap="none">
            <a:spAutoFit/>
          </a:bodyPr>
          <a:lstStyle/>
          <a:p>
            <a:r>
              <a:rPr lang="it-IT" dirty="0" smtClean="0">
                <a:solidFill>
                  <a:srgbClr val="FF0000"/>
                </a:solidFill>
              </a:rPr>
              <a:t>diminuzione</a:t>
            </a:r>
            <a:r>
              <a:rPr lang="it-IT" dirty="0" smtClean="0"/>
              <a:t> </a:t>
            </a:r>
            <a:r>
              <a:rPr lang="it-IT" dirty="0"/>
              <a:t>dei reclami </a:t>
            </a:r>
            <a:r>
              <a:rPr lang="it-IT" dirty="0" smtClean="0"/>
              <a:t>sugli aspetti della cortesia</a:t>
            </a:r>
            <a:endParaRPr lang="it-IT" dirty="0"/>
          </a:p>
        </p:txBody>
      </p:sp>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25</a:t>
            </a:fld>
            <a:endParaRPr lang="it-IT"/>
          </a:p>
        </p:txBody>
      </p:sp>
      <p:pic>
        <p:nvPicPr>
          <p:cNvPr id="53249" name="Picture 1" descr="C:\Users\5315499\Downloads\2019, 2018, 2017 e 2016.png"/>
          <p:cNvPicPr>
            <a:picLocks noChangeAspect="1" noChangeArrowheads="1"/>
          </p:cNvPicPr>
          <p:nvPr/>
        </p:nvPicPr>
        <p:blipFill>
          <a:blip r:embed="rId2" cstate="print"/>
          <a:srcRect/>
          <a:stretch>
            <a:fillRect/>
          </a:stretch>
        </p:blipFill>
        <p:spPr bwMode="auto">
          <a:xfrm>
            <a:off x="1043608" y="620688"/>
            <a:ext cx="7416824" cy="51845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solidFill>
                  <a:srgbClr val="000000"/>
                </a:solidFill>
                <a:latin typeface="Tahoma"/>
              </a:rPr>
              <a:t>Strutture fisiche e logistica</a:t>
            </a:r>
            <a:r>
              <a:rPr lang="it-IT" dirty="0" smtClean="0">
                <a:solidFill>
                  <a:srgbClr val="000000"/>
                </a:solidFill>
                <a:latin typeface="Tahoma"/>
              </a:rPr>
              <a:t/>
            </a:r>
            <a:br>
              <a:rPr lang="it-IT" dirty="0" smtClean="0">
                <a:solidFill>
                  <a:srgbClr val="000000"/>
                </a:solidFill>
                <a:latin typeface="Tahoma"/>
              </a:rPr>
            </a:br>
            <a:endParaRPr lang="it-IT" dirty="0"/>
          </a:p>
        </p:txBody>
      </p:sp>
      <p:graphicFrame>
        <p:nvGraphicFramePr>
          <p:cNvPr id="4" name="Segnaposto tabella 3"/>
          <p:cNvGraphicFramePr>
            <a:graphicFrameLocks noGrp="1"/>
          </p:cNvGraphicFramePr>
          <p:nvPr>
            <p:ph type="tbl" idx="1"/>
          </p:nvPr>
        </p:nvGraphicFramePr>
        <p:xfrm>
          <a:off x="683568" y="1268760"/>
          <a:ext cx="6394143" cy="2649931"/>
        </p:xfrm>
        <a:graphic>
          <a:graphicData uri="http://schemas.openxmlformats.org/drawingml/2006/table">
            <a:tbl>
              <a:tblPr/>
              <a:tblGrid>
                <a:gridCol w="1460095"/>
                <a:gridCol w="693358"/>
                <a:gridCol w="693358"/>
                <a:gridCol w="693358"/>
                <a:gridCol w="693358"/>
                <a:gridCol w="693358"/>
                <a:gridCol w="733629"/>
                <a:gridCol w="733629"/>
              </a:tblGrid>
              <a:tr h="566783">
                <a:tc>
                  <a:txBody>
                    <a:bodyPr/>
                    <a:lstStyle/>
                    <a:p>
                      <a:pPr algn="l" fontAlgn="b"/>
                      <a:r>
                        <a:rPr lang="it-IT" sz="1400" b="0" i="0" u="none" strike="noStrike" dirty="0" smtClean="0">
                          <a:solidFill>
                            <a:srgbClr val="000000"/>
                          </a:solidFill>
                          <a:latin typeface="Tahoma"/>
                        </a:rPr>
                        <a:t>causale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2019</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2018</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it-IT" sz="1000" b="0" i="0" u="none" strike="noStrike" dirty="0" smtClean="0">
                        <a:solidFill>
                          <a:srgbClr val="000000"/>
                        </a:solidFill>
                        <a:latin typeface="Tahoma"/>
                      </a:endParaRPr>
                    </a:p>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2017</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N. disservizi 2016</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N. disservizi 2015</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N. disservizi 2014</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Barriere architettoniche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Condizione attrezzature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Parcheggi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Dimensioni locali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a:solidFill>
                            <a:srgbClr val="000000"/>
                          </a:solidFill>
                          <a:latin typeface="Tahoma"/>
                        </a:rPr>
                        <a:t>Ascensori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-25,7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Orientamento e accoglienza </a:t>
            </a:r>
            <a:endParaRPr lang="it-IT" sz="2800" dirty="0"/>
          </a:p>
        </p:txBody>
      </p:sp>
      <p:graphicFrame>
        <p:nvGraphicFramePr>
          <p:cNvPr id="4" name="Segnaposto tabella 3"/>
          <p:cNvGraphicFramePr>
            <a:graphicFrameLocks noGrp="1"/>
          </p:cNvGraphicFramePr>
          <p:nvPr>
            <p:ph type="tbl" idx="1"/>
          </p:nvPr>
        </p:nvGraphicFramePr>
        <p:xfrm>
          <a:off x="683568" y="1700808"/>
          <a:ext cx="6378134" cy="2230755"/>
        </p:xfrm>
        <a:graphic>
          <a:graphicData uri="http://schemas.openxmlformats.org/drawingml/2006/table">
            <a:tbl>
              <a:tblPr/>
              <a:tblGrid>
                <a:gridCol w="1515248"/>
                <a:gridCol w="704766"/>
                <a:gridCol w="704766"/>
                <a:gridCol w="704766"/>
                <a:gridCol w="704766"/>
                <a:gridCol w="704766"/>
                <a:gridCol w="669528"/>
                <a:gridCol w="669528"/>
              </a:tblGrid>
              <a:tr h="161925">
                <a:tc>
                  <a:txBody>
                    <a:bodyPr/>
                    <a:lstStyle/>
                    <a:p>
                      <a:pPr algn="l" fontAlgn="b"/>
                      <a:r>
                        <a:rPr lang="it-IT" sz="1400" b="0" i="0" u="none" strike="noStrike" dirty="0" smtClean="0">
                          <a:solidFill>
                            <a:srgbClr val="000000"/>
                          </a:solidFill>
                          <a:latin typeface="Tahoma"/>
                        </a:rPr>
                        <a:t>causale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2019</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2018</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2017</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2016</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2015</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2014</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a:t>
                      </a:r>
                    </a:p>
                    <a:p>
                      <a:pPr algn="r" fontAlgn="b"/>
                      <a:r>
                        <a:rPr lang="it-IT" sz="1000" b="0" i="0" u="none" strike="noStrike" dirty="0" smtClean="0">
                          <a:solidFill>
                            <a:srgbClr val="000000"/>
                          </a:solidFill>
                          <a:latin typeface="Tahoma"/>
                        </a:rPr>
                        <a:t>2019/2018</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Informazione generale sui servizi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Servizio di reception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Altro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Aspetti strutturali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Segnaletica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a:solidFill>
                            <a:srgbClr val="000000"/>
                          </a:solidFill>
                          <a:latin typeface="Tahoma"/>
                        </a:rPr>
                        <a:t>TOTALE</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45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42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36,4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6" name="Segnaposto numero diapositiva 5"/>
          <p:cNvSpPr>
            <a:spLocks noGrp="1"/>
          </p:cNvSpPr>
          <p:nvPr>
            <p:ph type="sldNum" sz="quarter" idx="12"/>
          </p:nvPr>
        </p:nvSpPr>
        <p:spPr/>
        <p:txBody>
          <a:bodyPr/>
          <a:lstStyle/>
          <a:p>
            <a:pPr>
              <a:defRPr/>
            </a:pPr>
            <a:fld id="{66296A39-E2F8-4D15-9A2D-D55677646EAD}"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Aspetti alberghieri</a:t>
            </a:r>
            <a:endParaRPr lang="it-IT" sz="3200" dirty="0"/>
          </a:p>
        </p:txBody>
      </p:sp>
      <p:graphicFrame>
        <p:nvGraphicFramePr>
          <p:cNvPr id="4" name="Segnaposto tabella 3"/>
          <p:cNvGraphicFramePr>
            <a:graphicFrameLocks noGrp="1"/>
          </p:cNvGraphicFramePr>
          <p:nvPr>
            <p:ph type="tbl" idx="1"/>
          </p:nvPr>
        </p:nvGraphicFramePr>
        <p:xfrm>
          <a:off x="457200" y="1600200"/>
          <a:ext cx="6378130" cy="2870835"/>
        </p:xfrm>
        <a:graphic>
          <a:graphicData uri="http://schemas.openxmlformats.org/drawingml/2006/table">
            <a:tbl>
              <a:tblPr/>
              <a:tblGrid>
                <a:gridCol w="1523144"/>
                <a:gridCol w="675199"/>
                <a:gridCol w="675199"/>
                <a:gridCol w="741678"/>
                <a:gridCol w="708438"/>
                <a:gridCol w="708438"/>
                <a:gridCol w="673017"/>
                <a:gridCol w="673017"/>
              </a:tblGrid>
              <a:tr h="161925">
                <a:tc>
                  <a:txBody>
                    <a:bodyPr/>
                    <a:lstStyle/>
                    <a:p>
                      <a:pPr algn="l" fontAlgn="b"/>
                      <a:r>
                        <a:rPr lang="it-IT" sz="1400" b="0" i="0" u="none" strike="noStrike" dirty="0" smtClean="0">
                          <a:solidFill>
                            <a:srgbClr val="000000"/>
                          </a:solidFill>
                          <a:latin typeface="Tahoma"/>
                        </a:rPr>
                        <a:t>causale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2019</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2018</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2017</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2016</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2015</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2014</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a:t>
                      </a:r>
                    </a:p>
                    <a:p>
                      <a:pPr algn="r" fontAlgn="b"/>
                      <a:r>
                        <a:rPr lang="it-IT" sz="1000" b="0" i="0" u="none" strike="noStrike" dirty="0" smtClean="0">
                          <a:solidFill>
                            <a:srgbClr val="000000"/>
                          </a:solidFill>
                          <a:latin typeface="Tahoma"/>
                        </a:rPr>
                        <a:t>2019/2018</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Qualità del vitto</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Comfort e pulizia dei servizi</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Comfort e pulizia delle strutture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Comfort e pulizia della sala di attesa</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Altro (comfort durante le prestazioni)</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a:solidFill>
                            <a:srgbClr val="000000"/>
                          </a:solidFill>
                          <a:latin typeface="Tahoma"/>
                        </a:rPr>
                        <a:t>TOTALE</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78,6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291264" cy="548680"/>
          </a:xfrm>
        </p:spPr>
        <p:txBody>
          <a:bodyPr/>
          <a:lstStyle/>
          <a:p>
            <a:r>
              <a:rPr lang="it-IT" sz="2400" dirty="0" smtClean="0">
                <a:solidFill>
                  <a:srgbClr val="000000"/>
                </a:solidFill>
                <a:latin typeface="Tahoma"/>
              </a:rPr>
              <a:t>Le prime 4 tipologie di prestazioni che presentano segnalazioni di disservizi</a:t>
            </a:r>
            <a:r>
              <a:rPr lang="it-IT" dirty="0" smtClean="0">
                <a:solidFill>
                  <a:srgbClr val="000000"/>
                </a:solidFill>
                <a:latin typeface="Tahoma"/>
              </a:rPr>
              <a:t/>
            </a:r>
            <a:br>
              <a:rPr lang="it-IT" dirty="0" smtClean="0">
                <a:solidFill>
                  <a:srgbClr val="000000"/>
                </a:solidFill>
                <a:latin typeface="Tahoma"/>
              </a:rPr>
            </a:br>
            <a:endParaRPr lang="it-IT" dirty="0"/>
          </a:p>
        </p:txBody>
      </p:sp>
      <p:graphicFrame>
        <p:nvGraphicFramePr>
          <p:cNvPr id="8" name="Segnaposto tabella 7"/>
          <p:cNvGraphicFramePr>
            <a:graphicFrameLocks noGrp="1"/>
          </p:cNvGraphicFramePr>
          <p:nvPr>
            <p:ph type="tbl" idx="1"/>
          </p:nvPr>
        </p:nvGraphicFramePr>
        <p:xfrm>
          <a:off x="395537" y="836712"/>
          <a:ext cx="8136905" cy="5433787"/>
        </p:xfrm>
        <a:graphic>
          <a:graphicData uri="http://schemas.openxmlformats.org/drawingml/2006/table">
            <a:tbl>
              <a:tblPr/>
              <a:tblGrid>
                <a:gridCol w="1815155"/>
                <a:gridCol w="2816621"/>
                <a:gridCol w="625916"/>
                <a:gridCol w="625916"/>
                <a:gridCol w="625916"/>
                <a:gridCol w="625916"/>
                <a:gridCol w="1001465"/>
              </a:tblGrid>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2019</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2018</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2017</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2016</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%2019/2018</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r>
                        <a:rPr lang="it-IT" sz="1600" b="0" i="0" u="none" strike="noStrike" dirty="0">
                          <a:solidFill>
                            <a:srgbClr val="000000"/>
                          </a:solidFill>
                          <a:latin typeface="Tahoma"/>
                        </a:rPr>
                        <a:t>Assistenza Ospedaliera</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assistenza specialistica </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163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156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136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115</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4,5</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pronto </a:t>
                      </a:r>
                      <a:r>
                        <a:rPr lang="it-IT" sz="1600" b="0" i="0" u="none" strike="noStrike" dirty="0">
                          <a:solidFill>
                            <a:srgbClr val="000000"/>
                          </a:solidFill>
                          <a:latin typeface="Tahoma"/>
                        </a:rPr>
                        <a:t>soccorso</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243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191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141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91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27,2</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3211">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aspetti </a:t>
                      </a:r>
                      <a:r>
                        <a:rPr lang="it-IT" sz="1600" b="0" i="0" u="none" strike="noStrike" dirty="0">
                          <a:solidFill>
                            <a:srgbClr val="000000"/>
                          </a:solidFill>
                          <a:latin typeface="Tahoma"/>
                        </a:rPr>
                        <a:t>amministrativi (accettazione, dimissioni, cartella </a:t>
                      </a:r>
                      <a:r>
                        <a:rPr lang="it-IT" sz="1600" b="0" i="0" u="none" strike="noStrike" dirty="0" err="1">
                          <a:solidFill>
                            <a:srgbClr val="000000"/>
                          </a:solidFill>
                          <a:latin typeface="Tahoma"/>
                        </a:rPr>
                        <a:t>clinica…</a:t>
                      </a:r>
                      <a:r>
                        <a:rPr lang="it-IT" sz="1600" b="0" i="0" u="none" strike="noStrike" dirty="0">
                          <a:solidFill>
                            <a:srgbClr val="000000"/>
                          </a:solidFill>
                          <a:latin typeface="Tahoma"/>
                        </a:rPr>
                        <a:t>)</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195</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91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79</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114,3</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ricovero </a:t>
                      </a:r>
                      <a:r>
                        <a:rPr lang="it-IT" sz="1600" b="0" i="0" u="none" strike="noStrike" dirty="0">
                          <a:solidFill>
                            <a:srgbClr val="000000"/>
                          </a:solidFill>
                          <a:latin typeface="Tahoma"/>
                        </a:rPr>
                        <a:t>ospedaliero</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59</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67</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85</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-12</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r>
              <a:tr h="583211">
                <a:tc>
                  <a:txBody>
                    <a:bodyPr/>
                    <a:lstStyle/>
                    <a:p>
                      <a:pPr algn="l" fontAlgn="b"/>
                      <a:r>
                        <a:rPr lang="it-IT" sz="1600" b="0" i="0" u="none" strike="noStrike" dirty="0">
                          <a:solidFill>
                            <a:srgbClr val="000000"/>
                          </a:solidFill>
                          <a:latin typeface="Tahoma"/>
                        </a:rPr>
                        <a:t>Assistenza Distrettuale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assistenza specialistica</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160</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158</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139</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72</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1,3</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centro </a:t>
                      </a:r>
                      <a:r>
                        <a:rPr lang="it-IT" sz="1600" b="0" i="0" u="none" strike="noStrike" dirty="0">
                          <a:solidFill>
                            <a:srgbClr val="000000"/>
                          </a:solidFill>
                          <a:latin typeface="Tahoma"/>
                        </a:rPr>
                        <a:t>Unico di Prenotazione (CUP)</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134</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76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46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76,3</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assistenza </a:t>
                      </a:r>
                      <a:r>
                        <a:rPr lang="it-IT" sz="1600" b="0" i="0" u="none" strike="noStrike" dirty="0">
                          <a:solidFill>
                            <a:srgbClr val="000000"/>
                          </a:solidFill>
                          <a:latin typeface="Tahoma"/>
                        </a:rPr>
                        <a:t>Sanitaria di base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106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72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34</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-41,5</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prestazioni – </a:t>
                      </a:r>
                      <a:r>
                        <a:rPr lang="it-IT" sz="1600" b="0" i="0" u="none" strike="noStrike" dirty="0">
                          <a:solidFill>
                            <a:srgbClr val="000000"/>
                          </a:solidFill>
                          <a:latin typeface="Tahoma"/>
                        </a:rPr>
                        <a:t>Casse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28</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31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40</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31</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-9,7</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continuità </a:t>
                      </a:r>
                      <a:r>
                        <a:rPr lang="it-IT" sz="1600" b="0" i="0" u="none" strike="noStrike" dirty="0">
                          <a:solidFill>
                            <a:srgbClr val="000000"/>
                          </a:solidFill>
                          <a:latin typeface="Tahoma"/>
                        </a:rPr>
                        <a:t>assistenziale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51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33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26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22</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smtClean="0">
                          <a:solidFill>
                            <a:srgbClr val="000000"/>
                          </a:solidFill>
                          <a:latin typeface="Calibri"/>
                        </a:rPr>
                        <a:t>54,5</a:t>
                      </a:r>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778098"/>
          </a:xfrm>
        </p:spPr>
        <p:txBody>
          <a:bodyPr/>
          <a:lstStyle/>
          <a:p>
            <a:r>
              <a:rPr lang="it-IT" sz="2800" b="1" dirty="0" smtClean="0">
                <a:solidFill>
                  <a:srgbClr val="FF0000"/>
                </a:solidFill>
              </a:rPr>
              <a:t>Obiettivi attività dell’</a:t>
            </a:r>
            <a:r>
              <a:rPr lang="it-IT" sz="2800" b="1" dirty="0" err="1" smtClean="0">
                <a:solidFill>
                  <a:srgbClr val="FF0000"/>
                </a:solidFill>
              </a:rPr>
              <a:t>Urp</a:t>
            </a:r>
            <a:endParaRPr lang="it-IT" sz="2800" b="1" dirty="0">
              <a:solidFill>
                <a:srgbClr val="FF0000"/>
              </a:solidFill>
            </a:endParaRPr>
          </a:p>
        </p:txBody>
      </p:sp>
      <p:sp>
        <p:nvSpPr>
          <p:cNvPr id="3" name="Segnaposto contenuto 2"/>
          <p:cNvSpPr>
            <a:spLocks noGrp="1"/>
          </p:cNvSpPr>
          <p:nvPr>
            <p:ph idx="1"/>
          </p:nvPr>
        </p:nvSpPr>
        <p:spPr>
          <a:xfrm>
            <a:off x="179512" y="1268760"/>
            <a:ext cx="8640960" cy="5328592"/>
          </a:xfrm>
        </p:spPr>
        <p:txBody>
          <a:bodyPr/>
          <a:lstStyle/>
          <a:p>
            <a:pPr marL="0">
              <a:buNone/>
            </a:pPr>
            <a:r>
              <a:rPr lang="it-IT" sz="1800" dirty="0" smtClean="0"/>
              <a:t>In aggiunta ai tradizionali obiettivi nel caso delle segnalazioni l’</a:t>
            </a:r>
            <a:r>
              <a:rPr lang="it-IT" sz="1800" dirty="0" err="1" smtClean="0"/>
              <a:t>Urp</a:t>
            </a:r>
            <a:r>
              <a:rPr lang="it-IT" sz="1800" dirty="0" smtClean="0"/>
              <a:t> deve cercare di:</a:t>
            </a:r>
          </a:p>
          <a:p>
            <a:r>
              <a:rPr lang="it-IT" sz="2800" dirty="0" smtClean="0"/>
              <a:t>Valorizzare il contatto con il cittadino anche se causato dalla percezione di un disservizio  </a:t>
            </a:r>
            <a:r>
              <a:rPr lang="it-IT" sz="2800" dirty="0" smtClean="0">
                <a:solidFill>
                  <a:srgbClr val="FF0000"/>
                </a:solidFill>
              </a:rPr>
              <a:t>(contatto = opportunità);</a:t>
            </a:r>
          </a:p>
          <a:p>
            <a:r>
              <a:rPr lang="it-IT" sz="2800" dirty="0" smtClean="0"/>
              <a:t>Trasformare il contatto da negativo a positivo in modo da generare una relazione costruttiva col cittadino </a:t>
            </a:r>
            <a:r>
              <a:rPr lang="it-IT" sz="2800" dirty="0" smtClean="0">
                <a:solidFill>
                  <a:srgbClr val="FF0000"/>
                </a:solidFill>
              </a:rPr>
              <a:t>(relazione = valore);</a:t>
            </a:r>
          </a:p>
          <a:p>
            <a:r>
              <a:rPr lang="it-IT" sz="2800" dirty="0" smtClean="0"/>
              <a:t>Facilitare le relazioni fra </a:t>
            </a:r>
            <a:r>
              <a:rPr lang="it-IT" sz="2800" dirty="0" err="1" smtClean="0"/>
              <a:t>Apss</a:t>
            </a:r>
            <a:r>
              <a:rPr lang="it-IT" sz="2800" dirty="0" smtClean="0"/>
              <a:t> e cittadini singoli e associati  ed essere soggetto attivo nella ricerca e valorizzazione delle risorse presenti sul territorio che possono contribuire agli obiettivi aziendali </a:t>
            </a:r>
            <a:r>
              <a:rPr lang="it-IT" sz="2800" dirty="0" smtClean="0">
                <a:solidFill>
                  <a:srgbClr val="FF0000"/>
                </a:solidFill>
              </a:rPr>
              <a:t>(ambiente = risorsa)</a:t>
            </a:r>
            <a:endParaRPr lang="it-IT" sz="28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784976" cy="1008112"/>
          </a:xfrm>
        </p:spPr>
        <p:txBody>
          <a:bodyPr/>
          <a:lstStyle/>
          <a:p>
            <a:pPr defTabSz="360000">
              <a:lnSpc>
                <a:spcPct val="75000"/>
              </a:lnSpc>
            </a:pPr>
            <a:r>
              <a:rPr lang="it-IT" sz="2000" b="1" dirty="0" smtClean="0"/>
              <a:t>Sintesi delle criticità rilevate dalla rete dei referenti </a:t>
            </a:r>
            <a:r>
              <a:rPr lang="it-IT" sz="2000" b="1" dirty="0" err="1" smtClean="0"/>
              <a:t>urp</a:t>
            </a:r>
            <a:r>
              <a:rPr lang="it-IT" sz="2000" b="1" dirty="0" smtClean="0"/>
              <a:t/>
            </a:r>
            <a:br>
              <a:rPr lang="it-IT" sz="2000" b="1" dirty="0" smtClean="0"/>
            </a:br>
            <a:r>
              <a:rPr lang="it-IT" sz="2000" b="1" dirty="0" smtClean="0"/>
              <a:t>analisi qualitativa delle segnalazioni</a:t>
            </a:r>
            <a:endParaRPr lang="it-IT" sz="2000" b="1" dirty="0"/>
          </a:p>
        </p:txBody>
      </p:sp>
      <p:sp>
        <p:nvSpPr>
          <p:cNvPr id="3" name="Segnaposto contenuto 2"/>
          <p:cNvSpPr>
            <a:spLocks noGrp="1"/>
          </p:cNvSpPr>
          <p:nvPr>
            <p:ph idx="1"/>
          </p:nvPr>
        </p:nvSpPr>
        <p:spPr>
          <a:xfrm>
            <a:off x="179512" y="764704"/>
            <a:ext cx="8712968" cy="5688632"/>
          </a:xfrm>
        </p:spPr>
        <p:txBody>
          <a:bodyPr/>
          <a:lstStyle/>
          <a:p>
            <a:pPr lvl="0"/>
            <a:r>
              <a:rPr lang="it-IT" sz="1800" dirty="0" smtClean="0"/>
              <a:t>Servizio di continuità assistenziale (guardia medica): qualità prestazioni e disponibilità;</a:t>
            </a:r>
          </a:p>
          <a:p>
            <a:pPr lvl="0"/>
            <a:r>
              <a:rPr lang="it-IT" sz="1800" dirty="0" smtClean="0"/>
              <a:t>Contestazione ticket al Pronto soccorso;</a:t>
            </a:r>
          </a:p>
          <a:p>
            <a:pPr lvl="0"/>
            <a:r>
              <a:rPr lang="it-IT" sz="1800" dirty="0" smtClean="0"/>
              <a:t>Assistenza odontoiatrica Lea Provinciali: offerta non corrispondente alla domanda e ambiti territoriali per l’indiretta troppo vasti;</a:t>
            </a:r>
          </a:p>
          <a:p>
            <a:pPr lvl="0"/>
            <a:r>
              <a:rPr lang="it-IT" sz="1800" dirty="0" smtClean="0"/>
              <a:t>Tempi di attesa per diverse prestazioni specialistiche e agende non disponibili su diverse specialità con disagi per i cittadini che devono continuare periodicamente a telefonare al CUP (RMN, oculistica, odontoiatria, cardiologia);</a:t>
            </a:r>
          </a:p>
          <a:p>
            <a:pPr lvl="0"/>
            <a:r>
              <a:rPr lang="it-IT" sz="1800" dirty="0" smtClean="0"/>
              <a:t>Visite di controllo non prenotate direttamente al momento della prima visita;</a:t>
            </a:r>
          </a:p>
          <a:p>
            <a:pPr lvl="0"/>
            <a:r>
              <a:rPr lang="it-IT" sz="1800" dirty="0" smtClean="0"/>
              <a:t>Non rispetto degli orari dell’appuntamento (in particolare: ambulatorio otorino </a:t>
            </a:r>
            <a:r>
              <a:rPr lang="it-IT" sz="1800" dirty="0" err="1" smtClean="0"/>
              <a:t>osp</a:t>
            </a:r>
            <a:r>
              <a:rPr lang="it-IT" sz="1800" dirty="0" smtClean="0"/>
              <a:t> di Rovereto);</a:t>
            </a:r>
          </a:p>
          <a:p>
            <a:pPr lvl="0"/>
            <a:r>
              <a:rPr lang="it-IT" sz="1800" dirty="0" smtClean="0"/>
              <a:t>Medico di medicina generale non reperibile telefonicamente o comunque difficoltà nell’accesso/contatto;</a:t>
            </a:r>
          </a:p>
          <a:p>
            <a:pPr lvl="0"/>
            <a:r>
              <a:rPr lang="it-IT" sz="1800" dirty="0" smtClean="0"/>
              <a:t>Criticità relazionali fra operatori, familiari e pazienti</a:t>
            </a:r>
          </a:p>
          <a:p>
            <a:pPr lvl="0"/>
            <a:r>
              <a:rPr lang="it-IT" sz="1800" dirty="0" smtClean="0"/>
              <a:t>Difficoltà di contatto telefonico con alcuni servizi/numeri sempre occupati( Cardiologia S.Chiara, dermatologia Villa Igea, segreteria Commissione patenti, igiene </a:t>
            </a:r>
            <a:r>
              <a:rPr lang="it-IT" sz="1800" dirty="0" err="1" smtClean="0"/>
              <a:t>pubblica-vaccinazioni</a:t>
            </a:r>
            <a:r>
              <a:rPr lang="it-IT" sz="1800" dirty="0" smtClean="0"/>
              <a:t> Trento e Rovereto). </a:t>
            </a:r>
          </a:p>
          <a:p>
            <a:endParaRPr lang="it-IT" sz="1600" dirty="0" smtClean="0"/>
          </a:p>
          <a:p>
            <a:pPr lvl="0"/>
            <a:endParaRPr lang="it-IT" sz="1600" dirty="0" smtClean="0"/>
          </a:p>
          <a:p>
            <a:endParaRPr lang="it-IT" sz="24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784976" cy="720080"/>
          </a:xfrm>
        </p:spPr>
        <p:txBody>
          <a:bodyPr/>
          <a:lstStyle/>
          <a:p>
            <a:r>
              <a:rPr lang="it-IT" sz="1600" b="1" dirty="0" smtClean="0"/>
              <a:t>Sintesi delle criticità rilevate dalla rete dei referenti del Tribunale per i Diritti del Malato</a:t>
            </a:r>
            <a:br>
              <a:rPr lang="it-IT" sz="1600" b="1" dirty="0" smtClean="0"/>
            </a:br>
            <a:r>
              <a:rPr lang="it-IT" sz="1600" b="1" dirty="0" smtClean="0"/>
              <a:t>analisi qualitativa delle segnalazioni 2019</a:t>
            </a:r>
            <a:endParaRPr lang="it-IT" sz="1600" b="1" dirty="0"/>
          </a:p>
        </p:txBody>
      </p:sp>
      <p:sp>
        <p:nvSpPr>
          <p:cNvPr id="3" name="Segnaposto contenuto 2"/>
          <p:cNvSpPr>
            <a:spLocks noGrp="1"/>
          </p:cNvSpPr>
          <p:nvPr>
            <p:ph idx="1"/>
          </p:nvPr>
        </p:nvSpPr>
        <p:spPr>
          <a:xfrm>
            <a:off x="107504" y="764704"/>
            <a:ext cx="8928992" cy="5976664"/>
          </a:xfrm>
        </p:spPr>
        <p:txBody>
          <a:bodyPr/>
          <a:lstStyle/>
          <a:p>
            <a:pPr marL="0">
              <a:buNone/>
            </a:pPr>
            <a:r>
              <a:rPr lang="it-IT" sz="1400" dirty="0" smtClean="0">
                <a:solidFill>
                  <a:srgbClr val="FF0000"/>
                </a:solidFill>
              </a:rPr>
              <a:t>Questi sono i dati riassuntivi delle segnalazioni dei cittadini che vengono raccolte dalle sette sedi locali del Tribunale per i diritti del malato:Arco, Cavalese, </a:t>
            </a:r>
            <a:r>
              <a:rPr lang="it-IT" sz="1400" dirty="0" err="1" smtClean="0">
                <a:solidFill>
                  <a:srgbClr val="FF0000"/>
                </a:solidFill>
              </a:rPr>
              <a:t>Cles</a:t>
            </a:r>
            <a:r>
              <a:rPr lang="it-IT" sz="1400" dirty="0" smtClean="0">
                <a:solidFill>
                  <a:srgbClr val="FF0000"/>
                </a:solidFill>
              </a:rPr>
              <a:t>, Pergine, Rovereto, Tione di Trento, </a:t>
            </a:r>
            <a:r>
              <a:rPr lang="it-IT" sz="1400" dirty="0" err="1" smtClean="0">
                <a:solidFill>
                  <a:srgbClr val="FF0000"/>
                </a:solidFill>
              </a:rPr>
              <a:t>Trento</a:t>
            </a:r>
            <a:r>
              <a:rPr lang="it-IT" sz="1400" dirty="0" smtClean="0"/>
              <a:t>.</a:t>
            </a:r>
          </a:p>
          <a:p>
            <a:pPr marL="0">
              <a:buNone/>
            </a:pPr>
            <a:r>
              <a:rPr lang="it-IT" sz="1400" dirty="0" smtClean="0"/>
              <a:t> </a:t>
            </a:r>
          </a:p>
          <a:p>
            <a:pPr marL="0">
              <a:buNone/>
            </a:pPr>
            <a:r>
              <a:rPr lang="it-IT" sz="1400" dirty="0" smtClean="0"/>
              <a:t>- </a:t>
            </a:r>
            <a:r>
              <a:rPr lang="it-IT" sz="1300" dirty="0" smtClean="0"/>
              <a:t>Liste attesa lunghe per le visite specialistiche per cui i cittadini devono ricorrere all’intramoenia.</a:t>
            </a:r>
          </a:p>
          <a:p>
            <a:pPr marL="0">
              <a:buNone/>
            </a:pPr>
            <a:r>
              <a:rPr lang="it-IT" sz="1300" dirty="0" smtClean="0"/>
              <a:t>- Problematiche di accesso al servizio di riabilitazione. Il fattore più importante, in quest'area di segnalazione, è proprio quello che viene maggiormente disatteso, cioè quello della rapidità d'intervento. Infatti, ciò che i cittadini lamentano con maggiore frequenza è proprio il ritardo nei tempi di erogazione.</a:t>
            </a:r>
          </a:p>
          <a:p>
            <a:pPr marL="0">
              <a:buNone/>
            </a:pPr>
            <a:r>
              <a:rPr lang="it-IT" sz="1300" dirty="0" smtClean="0"/>
              <a:t>- Lunghi tempi di attesa per le visite di accertamento della invalidità e della disabilità, presso la U.O. di Medicina Legale. Per essere sottoposti a visita decorrono circa 6 mesi (180 giorni), cioè quanto è consentito dalla legge.</a:t>
            </a:r>
          </a:p>
          <a:p>
            <a:pPr marL="0">
              <a:buNone/>
            </a:pPr>
            <a:r>
              <a:rPr lang="it-IT" sz="1300" dirty="0" smtClean="0"/>
              <a:t>- Costo dei ticket per gli esami diagnostici e per le visite specialistiche: primo passo della presa in carico e contemporaneamente garanzia rispetto ad un determinato standard sanitario, il ticket rappresenta il cancello di accesso al mondo della Sanità e di personalizzazione rispetto alle esigenze del cittadino. La questione ticket diventa spinosa quando questa garanzia di accesso rappresenta un limite che i cittadini non riescono a superare perché troppo alto rispetto alla loro condizione economica e sociale.</a:t>
            </a:r>
          </a:p>
          <a:p>
            <a:pPr marL="0">
              <a:buNone/>
            </a:pPr>
            <a:r>
              <a:rPr lang="it-IT" sz="1300" dirty="0" smtClean="0"/>
              <a:t>- Difficoltà di accesso alle informazioni sulle prestazioni assistenziali in cui rientrano sia le prestazioni di natura economica, assegno sociale; indennità di ricovero, ecc., sia le prestazioni di natura non economica (collocamento obbligatorio al lavoro, prestazioni sanitarie specifiche, ricoveri in centri di riabilitazione, esenzione dai ticket previsti per la partecipazione alle spese di prestazioni diagnostiche e di laboratorio, fornitura di protesi e ausili, ecc.).</a:t>
            </a:r>
          </a:p>
          <a:p>
            <a:pPr marL="0">
              <a:buNone/>
            </a:pPr>
            <a:r>
              <a:rPr lang="it-IT" sz="1300" dirty="0" smtClean="0"/>
              <a:t>- Segnalazioni di richiesta pagamento per il ticket al Pronto Soccorso. Questa categoria individua fondamentalmente i casi di accesso improprio o di errore amministravo, soprattutto nei casi di mancata comunicazione al paziente, fra momento dell’accoglienza al Triage e dimissione, le segnalazioni fanno riferimento alle situazioni in cui – per impossibilità di contatto con la Continuità Assistenziale, con il Medico di Base, o ancora nel tentativo di accedere alle prestazioni in maniera più rapida rispetto alle liste d’attesa – si accede al servizio di Pronto Soccorso per richiedere prestazioni in Codice Bianco o comunque con urgenza differibile.</a:t>
            </a:r>
          </a:p>
          <a:p>
            <a:pPr marL="0">
              <a:buFontTx/>
              <a:buChar char="-"/>
            </a:pPr>
            <a:r>
              <a:rPr lang="it-IT" sz="1300" dirty="0" smtClean="0"/>
              <a:t>Richieste di verifica sull’aggiornamento in APSS delle DAT – Dichiarazioni Anticipate di Trattamento, stato dell’arte.</a:t>
            </a:r>
          </a:p>
          <a:p>
            <a:pPr>
              <a:buNone/>
            </a:pPr>
            <a:endParaRPr lang="it-IT" sz="1200" b="1" dirty="0" smtClean="0"/>
          </a:p>
          <a:p>
            <a:endParaRPr lang="it-IT" sz="18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31</a:t>
            </a:fld>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2000" dirty="0" smtClean="0"/>
              <a:t>Ulteriori proposte della Rete di </a:t>
            </a:r>
            <a:r>
              <a:rPr lang="it-IT" sz="2000" dirty="0" err="1" smtClean="0"/>
              <a:t>Cittadinanzattiva</a:t>
            </a:r>
            <a:r>
              <a:rPr lang="it-IT" sz="2000" dirty="0" smtClean="0"/>
              <a:t>/TDM del Trentino – anno 2019</a:t>
            </a:r>
            <a:endParaRPr lang="it-IT" sz="2000" dirty="0"/>
          </a:p>
        </p:txBody>
      </p:sp>
      <p:sp>
        <p:nvSpPr>
          <p:cNvPr id="3" name="Segnaposto contenuto 2"/>
          <p:cNvSpPr>
            <a:spLocks noGrp="1"/>
          </p:cNvSpPr>
          <p:nvPr>
            <p:ph idx="1"/>
          </p:nvPr>
        </p:nvSpPr>
        <p:spPr>
          <a:xfrm>
            <a:off x="457200" y="1124744"/>
            <a:ext cx="8229600" cy="5001419"/>
          </a:xfrm>
        </p:spPr>
        <p:txBody>
          <a:bodyPr/>
          <a:lstStyle/>
          <a:p>
            <a:r>
              <a:rPr lang="it-IT" sz="1600" dirty="0" smtClean="0"/>
              <a:t>Costruzione di nuovi PDTA, per patologie non ancora inserite nei percorsi, con il coinvolgimento e anche su proposta delle associazione della Consulta.</a:t>
            </a:r>
          </a:p>
          <a:p>
            <a:r>
              <a:rPr lang="it-IT" sz="1600" dirty="0" smtClean="0"/>
              <a:t>Programmare da parte dell’APSS, una serie di incontri con la Consulta per fornire informazioni e formazione sui LEA, PDTA, altre informazioni fondamentali da riportare ai cittadini, per una tutela concreta del diritto alla salute.</a:t>
            </a:r>
          </a:p>
          <a:p>
            <a:r>
              <a:rPr lang="it-IT" sz="1600" dirty="0" smtClean="0"/>
              <a:t>Ripresentare all’APSS e all’Assessore alla salute a distanza di circa tre anni, il documento elaborato e aggiornato da parte della Consulta:"Promuovere la salute, migliorare la sanità. Proposte della Consulta provinciale per la salute" , con il coinvolgimento di tue le associazioni che sono iscritte ad oggi nella stessa. Lo scenario della sanità trentina è cambiato, sia per quanto riguarda gli interlocutori istituzionali, sia per la riorganizzazione che ha interessato diversi ambiti e articolazioni del servizio sanitario, anche alla luce della problematica del COVID.</a:t>
            </a:r>
          </a:p>
          <a:p>
            <a:r>
              <a:rPr lang="it-IT" sz="1600" dirty="0" smtClean="0"/>
              <a:t>Verificare con l’APSS lo stato dell’arte a riguardo dell’implemento dal 2017, dei modelli organizzavi della Medicina territoriale con l‘attivazione delle AFT – Aggregazioni Funzionali Territoriali, che avrebbero dovuto espandersi su tuo il territorio provinciale. Ciò aveva fatto ben sperare per una nuova rimodulazione della Medicina Generale che comprendesse, tra l'altro, maggiore accessibilità e rintracciabilità del medico di famiglia, continuità assistenziale, integrazione più stretta con i servizi ospedalieri e socio sanitari presenti sul territorio,miglioramento della presa in carico del paziente cronico, sviluppo della medicina d’iniziava,delle attività di prevenzione, di educazione sanitaria del cittadino.</a:t>
            </a:r>
            <a:endParaRPr lang="it-IT" sz="16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784976" cy="778098"/>
          </a:xfrm>
        </p:spPr>
        <p:txBody>
          <a:bodyPr/>
          <a:lstStyle/>
          <a:p>
            <a:r>
              <a:rPr lang="it-IT" sz="2400" b="1" dirty="0" smtClean="0"/>
              <a:t>Sintesi delle criticità rilevate dalla Consulta della Salute</a:t>
            </a:r>
            <a:br>
              <a:rPr lang="it-IT" sz="2400" b="1" dirty="0" smtClean="0"/>
            </a:br>
            <a:r>
              <a:rPr lang="it-IT" sz="2400" b="1" dirty="0" smtClean="0"/>
              <a:t>analisi qualitativa delle segnalazioni</a:t>
            </a:r>
            <a:endParaRPr lang="it-IT" sz="2400" b="1" dirty="0"/>
          </a:p>
        </p:txBody>
      </p:sp>
      <p:sp>
        <p:nvSpPr>
          <p:cNvPr id="3" name="Segnaposto contenuto 2"/>
          <p:cNvSpPr>
            <a:spLocks noGrp="1"/>
          </p:cNvSpPr>
          <p:nvPr>
            <p:ph idx="1"/>
          </p:nvPr>
        </p:nvSpPr>
        <p:spPr>
          <a:xfrm>
            <a:off x="179512" y="908720"/>
            <a:ext cx="8712968" cy="5544616"/>
          </a:xfrm>
        </p:spPr>
        <p:txBody>
          <a:bodyPr/>
          <a:lstStyle/>
          <a:p>
            <a:pPr>
              <a:buNone/>
            </a:pPr>
            <a:r>
              <a:rPr lang="it-IT" sz="1200" b="1" dirty="0" smtClean="0"/>
              <a:t>Situazioni segnalate  nel 2019 </a:t>
            </a:r>
          </a:p>
          <a:p>
            <a:r>
              <a:rPr lang="it-IT" sz="1400" dirty="0" smtClean="0"/>
              <a:t>Migliorare la formazione degli operatori sul tema delle relazioni e dell’umanizzazione </a:t>
            </a:r>
          </a:p>
          <a:p>
            <a:r>
              <a:rPr lang="it-IT" sz="1400" dirty="0" smtClean="0"/>
              <a:t>Sviluppare ulteriormente la medicina a distanza (telemedicina, teleconsulto, </a:t>
            </a:r>
            <a:r>
              <a:rPr lang="it-IT" sz="1400" dirty="0" err="1" smtClean="0"/>
              <a:t>ecc…</a:t>
            </a:r>
            <a:r>
              <a:rPr lang="it-IT" sz="1400" dirty="0" smtClean="0"/>
              <a:t>) che in questo periodo di emergenza sanitaria si è dimostrata essere potenzialmente uno strumento importante a disposizione dei sanitari e dei cittadini</a:t>
            </a:r>
          </a:p>
          <a:p>
            <a:r>
              <a:rPr lang="it-IT" sz="1400" dirty="0" smtClean="0"/>
              <a:t>Tempi di attesa e presa in carico riabilitativo per i soggetti con gravi disabilità. Il soggetto con cronicità importanti viene generalmente considerato “stabilizzato” e conseguentemente non a rischio di acuzie; gli invalidi civili con gravi disabilità fisiche riescono ad accedere con difficoltà alle necessarie prestazioni riabilitative. Di conseguenza si rilevano le seguenti priorità: riabilitazione fisica da garantire anche ai pazienti cronici, per evitare possibili aggravamenti e per migliorare la qualità di vita e garantire la maggior autonomia possibile;</a:t>
            </a:r>
          </a:p>
          <a:p>
            <a:r>
              <a:rPr lang="it-IT" sz="1400" dirty="0" smtClean="0"/>
              <a:t> RAO di prescrizione per visite specialistiche (non solo quindi per quelle riabilitative in senso stretto) che tengano conto della disabilità cronica e pregressa quale fattore di moltiplicazione, anziché somma dei bisogni;</a:t>
            </a:r>
          </a:p>
          <a:p>
            <a:r>
              <a:rPr lang="it-IT" sz="1400" dirty="0" smtClean="0"/>
              <a:t>L'Associazione ANFFAS segnala che a tutt'oggi non sono stati realizzati percorsi facilitati di accesso al pronto soccorso per le persone fragili (disabili, grandi anziani, persone affette da demenza) con l'introduzione del così detto “codice argento”. La realizzazione di tale facilitazione con conseguenti tempi di attesa minori e possibilità di accompagnamento per il </a:t>
            </a:r>
            <a:r>
              <a:rPr lang="it-IT" sz="1400" dirty="0" err="1" smtClean="0"/>
              <a:t>caregiver</a:t>
            </a:r>
            <a:r>
              <a:rPr lang="it-IT" sz="1400" dirty="0" smtClean="0"/>
              <a:t>, sono di fondamentale importanza in una situazione di accesso urgente ad una struttura ospedaliera. </a:t>
            </a:r>
          </a:p>
          <a:p>
            <a:r>
              <a:rPr lang="it-IT" sz="1400" dirty="0" smtClean="0"/>
              <a:t>L'Associazione diabetici che lamenta una carenza strutturale di organici medici e infermieristici nelle strutture preposte ai controlli e alle cure costringendo molte persone affette da diabete a rivolgersi alle strutture private. In tale contesto di carenze gravi dei servizi preposti, di carenza di dotazione di nuove tecnologie (sensori sottocutanei e microinfusori) viene poi valutata negativamente la scelta di sgravare i centri specialistici ricorrendo ai medici di base.</a:t>
            </a:r>
          </a:p>
          <a:p>
            <a:endParaRPr lang="it-IT" sz="12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33</a:t>
            </a:fld>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2800" b="1" dirty="0" smtClean="0"/>
              <a:t/>
            </a:r>
            <a:br>
              <a:rPr lang="it-IT" sz="2800" b="1" dirty="0" smtClean="0"/>
            </a:br>
            <a:r>
              <a:rPr lang="it-IT" sz="2800" b="1" dirty="0" smtClean="0"/>
              <a:t/>
            </a:r>
            <a:br>
              <a:rPr lang="it-IT" sz="2800" b="1" dirty="0" smtClean="0"/>
            </a:br>
            <a:r>
              <a:rPr lang="it-IT" sz="2800" b="1" dirty="0" smtClean="0"/>
              <a:t>Sintesi delle criticità rilevate dalla Commissione Mista Conciliativa. Analisi qualitativa delle segnalazioni</a:t>
            </a:r>
            <a:endParaRPr lang="it-IT" sz="2800" b="1" dirty="0"/>
          </a:p>
        </p:txBody>
      </p:sp>
      <p:sp>
        <p:nvSpPr>
          <p:cNvPr id="5" name="Segnaposto contenuto 4"/>
          <p:cNvSpPr>
            <a:spLocks noGrp="1"/>
          </p:cNvSpPr>
          <p:nvPr>
            <p:ph idx="1"/>
          </p:nvPr>
        </p:nvSpPr>
        <p:spPr>
          <a:xfrm>
            <a:off x="251520" y="1916832"/>
            <a:ext cx="8568952" cy="4419872"/>
          </a:xfrm>
        </p:spPr>
        <p:txBody>
          <a:bodyPr/>
          <a:lstStyle/>
          <a:p>
            <a:pPr marL="0">
              <a:buNone/>
            </a:pPr>
            <a:r>
              <a:rPr lang="it-IT" sz="1800" b="1" dirty="0" smtClean="0"/>
              <a:t>Situazioni segnalate nel 2019</a:t>
            </a:r>
          </a:p>
          <a:p>
            <a:pPr lvl="0"/>
            <a:r>
              <a:rPr lang="it-IT" sz="1800" dirty="0" smtClean="0"/>
              <a:t>Necessità di chiarire la disposizione presente nella Deliberazione della Giunta </a:t>
            </a:r>
            <a:r>
              <a:rPr lang="it-IT" sz="1800" dirty="0" err="1" smtClean="0"/>
              <a:t>Pat</a:t>
            </a:r>
            <a:r>
              <a:rPr lang="it-IT" sz="1800" dirty="0" smtClean="0"/>
              <a:t> 1788/2011 e </a:t>
            </a:r>
            <a:r>
              <a:rPr lang="it-IT" sz="1800" dirty="0" err="1" smtClean="0"/>
              <a:t>ssmm</a:t>
            </a:r>
            <a:r>
              <a:rPr lang="it-IT" sz="1800" dirty="0" smtClean="0"/>
              <a:t> e 665/2012 e </a:t>
            </a:r>
            <a:r>
              <a:rPr lang="it-IT" sz="1800" dirty="0" err="1" smtClean="0"/>
              <a:t>ssmm</a:t>
            </a:r>
            <a:r>
              <a:rPr lang="it-IT" sz="1800" dirty="0" smtClean="0"/>
              <a:t> sul ticket per accesso al Pronto soccorso con grado </a:t>
            </a:r>
            <a:r>
              <a:rPr lang="it-IT" sz="1800" dirty="0" err="1" smtClean="0"/>
              <a:t>alcolemico</a:t>
            </a:r>
            <a:r>
              <a:rPr lang="it-IT" sz="1800" dirty="0" smtClean="0"/>
              <a:t> superiore a 1,5 mg. Così come attualmente formulata è di difficile interpretazione provocando segnalazioni da parte dei cittadini interessati. </a:t>
            </a:r>
          </a:p>
          <a:p>
            <a:pPr marL="0"/>
            <a:r>
              <a:rPr lang="it-IT" sz="1800" dirty="0" smtClean="0"/>
              <a:t>Necessità di insistere con azioni informative adeguate, utilizzando in particolare il sito internet aziendale, sui temi emersi anche dall’analisi delle segnalazioni come critici (esempio il pagamento dei ticket oppure l’applicazione del malus al cittadino in caso di non disdetta della visita prenotata);</a:t>
            </a:r>
          </a:p>
          <a:p>
            <a:pPr marL="0">
              <a:buNone/>
            </a:pPr>
            <a:endParaRPr lang="it-IT" sz="18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363272" cy="346050"/>
          </a:xfrm>
        </p:spPr>
        <p:txBody>
          <a:bodyPr/>
          <a:lstStyle/>
          <a:p>
            <a:r>
              <a:rPr lang="it-IT" sz="2800" b="1" dirty="0" smtClean="0"/>
              <a:t>Come utilizzare le segnalazioni</a:t>
            </a:r>
            <a:endParaRPr lang="it-IT" sz="2800" b="1" dirty="0"/>
          </a:p>
        </p:txBody>
      </p:sp>
      <p:sp>
        <p:nvSpPr>
          <p:cNvPr id="3" name="Segnaposto contenuto 2"/>
          <p:cNvSpPr>
            <a:spLocks noGrp="1"/>
          </p:cNvSpPr>
          <p:nvPr>
            <p:ph idx="1"/>
          </p:nvPr>
        </p:nvSpPr>
        <p:spPr>
          <a:xfrm>
            <a:off x="179512" y="692696"/>
            <a:ext cx="8784976" cy="5760640"/>
          </a:xfrm>
        </p:spPr>
        <p:txBody>
          <a:bodyPr/>
          <a:lstStyle/>
          <a:p>
            <a:r>
              <a:rPr lang="it-IT" sz="2200" dirty="0" smtClean="0">
                <a:solidFill>
                  <a:srgbClr val="FF0000"/>
                </a:solidFill>
              </a:rPr>
              <a:t>A livello micro:</a:t>
            </a:r>
            <a:r>
              <a:rPr lang="it-IT" sz="2200" dirty="0" smtClean="0"/>
              <a:t>in ogni U.O./Servizio si possono utilizzare le segnalazioni pervenute come “eventi sentinella” – se ne hanno le caratteristiche – per riflettere su quanto il cittadino ha segnalato e se il caso adottare le opportune azioni finalizzate al miglioramento della qualità (N.B. ogni segnalazione viene trasmessa per l’istruttoria al responsabile dell’U.O. o Servizio che quindi ne è a conoscenza. Se necessario l’</a:t>
            </a:r>
            <a:r>
              <a:rPr lang="it-IT" sz="2200" dirty="0" err="1" smtClean="0"/>
              <a:t>Urp</a:t>
            </a:r>
            <a:r>
              <a:rPr lang="it-IT" sz="2200" dirty="0" smtClean="0"/>
              <a:t> può comunque fornire i dati necessari).</a:t>
            </a:r>
          </a:p>
          <a:p>
            <a:r>
              <a:rPr lang="it-IT" sz="2200" dirty="0" smtClean="0">
                <a:solidFill>
                  <a:srgbClr val="FF0000"/>
                </a:solidFill>
              </a:rPr>
              <a:t>A livello macro</a:t>
            </a:r>
            <a:r>
              <a:rPr lang="it-IT" sz="2200" dirty="0" smtClean="0"/>
              <a:t>: assieme ad altre informazioni in possesso di </a:t>
            </a:r>
            <a:r>
              <a:rPr lang="it-IT" sz="2200" dirty="0" err="1" smtClean="0"/>
              <a:t>Apss</a:t>
            </a:r>
            <a:r>
              <a:rPr lang="it-IT" sz="2200" dirty="0" smtClean="0"/>
              <a:t>, si possono utilizzare i dati per individuare “criticità di sistema” e su queste agire con azioni mirate, formative rivolte agli operatori o informative rivolte ai cittadini oppure organizzative per risolvere criticità procedurali.</a:t>
            </a:r>
          </a:p>
          <a:p>
            <a:endParaRPr lang="it-IT" sz="2200" dirty="0" smtClean="0"/>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2400" b="1" dirty="0" smtClean="0"/>
              <a:t>Livello micro: cosa è stato fatto in seguito alla segnalazione</a:t>
            </a:r>
            <a:endParaRPr lang="it-IT" sz="2400" b="1" dirty="0"/>
          </a:p>
        </p:txBody>
      </p:sp>
      <p:sp>
        <p:nvSpPr>
          <p:cNvPr id="3" name="Segnaposto contenuto 2"/>
          <p:cNvSpPr>
            <a:spLocks noGrp="1"/>
          </p:cNvSpPr>
          <p:nvPr>
            <p:ph idx="1"/>
          </p:nvPr>
        </p:nvSpPr>
        <p:spPr>
          <a:xfrm>
            <a:off x="402336" y="936152"/>
            <a:ext cx="8418136" cy="5616624"/>
          </a:xfrm>
        </p:spPr>
        <p:txBody>
          <a:bodyPr/>
          <a:lstStyle/>
          <a:p>
            <a:r>
              <a:rPr lang="it-IT" sz="1800" dirty="0" smtClean="0">
                <a:solidFill>
                  <a:srgbClr val="FF0000"/>
                </a:solidFill>
              </a:rPr>
              <a:t>Reclami per aspettative non realistiche e non pertinenti</a:t>
            </a:r>
            <a:r>
              <a:rPr lang="it-IT" sz="1800" dirty="0" smtClean="0"/>
              <a:t>: risposta informativa con lo scopo di evidenziare le ragioni del comportamento dell’</a:t>
            </a:r>
            <a:r>
              <a:rPr lang="it-IT" sz="1800" dirty="0" err="1" smtClean="0"/>
              <a:t>Apss</a:t>
            </a:r>
            <a:r>
              <a:rPr lang="it-IT" sz="1800" dirty="0" smtClean="0"/>
              <a:t> e allineare le aspettative con la realtà dei fatti</a:t>
            </a:r>
          </a:p>
          <a:p>
            <a:r>
              <a:rPr lang="it-IT" sz="1800" dirty="0" smtClean="0">
                <a:solidFill>
                  <a:srgbClr val="FF0000"/>
                </a:solidFill>
              </a:rPr>
              <a:t>Reclami per aspettative realistiche e pertinenti</a:t>
            </a:r>
            <a:r>
              <a:rPr lang="it-IT" sz="1800" dirty="0" smtClean="0"/>
              <a:t>:</a:t>
            </a:r>
          </a:p>
          <a:p>
            <a:r>
              <a:rPr lang="it-IT" sz="1800" dirty="0" smtClean="0"/>
              <a:t>inerenti al ticket: si sono avviate dopo l’istruttoria le procedure per il rimborso</a:t>
            </a:r>
          </a:p>
          <a:p>
            <a:r>
              <a:rPr lang="it-IT" sz="1800" dirty="0" smtClean="0"/>
              <a:t>inerenti alla tempestività nell’erogazione delle prestazioni: sono stati presi in carico dall’</a:t>
            </a:r>
            <a:r>
              <a:rPr lang="it-IT" sz="1800" dirty="0" err="1" smtClean="0"/>
              <a:t>Urp</a:t>
            </a:r>
            <a:r>
              <a:rPr lang="it-IT" sz="1800" dirty="0" smtClean="0"/>
              <a:t>, in collaborazione con l’ufficio </a:t>
            </a:r>
            <a:r>
              <a:rPr lang="it-IT" sz="1800" dirty="0" err="1" smtClean="0"/>
              <a:t>Cup</a:t>
            </a:r>
            <a:r>
              <a:rPr lang="it-IT" sz="1800" dirty="0" smtClean="0"/>
              <a:t> e sono stati risolti nella grande maggioranza dei casi (significa che il cittadino ha accettato la soluzione proposta). Questo avviene sempre e comunque per i RAO e con una verifica della effettiva problematicità negli altri casi non RAO.</a:t>
            </a:r>
          </a:p>
          <a:p>
            <a:r>
              <a:rPr lang="it-IT" sz="1800" dirty="0" smtClean="0"/>
              <a:t>Inerenti funzionamento </a:t>
            </a:r>
            <a:r>
              <a:rPr lang="it-IT" sz="1800" dirty="0" err="1" smtClean="0"/>
              <a:t>Cup</a:t>
            </a:r>
            <a:r>
              <a:rPr lang="it-IT" sz="1800" dirty="0" smtClean="0"/>
              <a:t>: sistematico confronto con il responsabile assistenza specialistica e responsabile </a:t>
            </a:r>
            <a:r>
              <a:rPr lang="it-IT" sz="1800" dirty="0" err="1" smtClean="0"/>
              <a:t>Call</a:t>
            </a:r>
            <a:r>
              <a:rPr lang="it-IT" sz="1800" dirty="0" smtClean="0"/>
              <a:t> center </a:t>
            </a:r>
            <a:r>
              <a:rPr lang="it-IT" sz="1800" dirty="0" err="1" smtClean="0"/>
              <a:t>Cup</a:t>
            </a:r>
            <a:r>
              <a:rPr lang="it-IT" sz="1800" dirty="0" smtClean="0"/>
              <a:t> per segnalazione tempestiva delle criticità emergenti.</a:t>
            </a:r>
          </a:p>
          <a:p>
            <a:r>
              <a:rPr lang="it-IT" sz="1800" dirty="0" smtClean="0"/>
              <a:t>Inerenti ad altre problematicità meno “oggettive” ad esempio aspetti umanizzazione e in particolare cortesia: la criticità segnalata dal cittadino è stata portata a conoscenza del responsabile e del personale coinvolto. </a:t>
            </a:r>
          </a:p>
          <a:p>
            <a:r>
              <a:rPr lang="it-IT" sz="1800" dirty="0" smtClean="0"/>
              <a:t>Inerenti al trattamento sanitario: collegamento con il CVS (Comitato Valutazione Sinistri) per la valutazione e gli eventuali adempimenti.</a:t>
            </a:r>
          </a:p>
          <a:p>
            <a:r>
              <a:rPr lang="it-IT" sz="1800" dirty="0" smtClean="0"/>
              <a:t>Inerenti ad aspetti strutturali/logistici: sono stati attivati i servizi competenti</a:t>
            </a:r>
          </a:p>
          <a:p>
            <a:endParaRPr lang="it-IT" sz="20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36</a:t>
            </a:fld>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it-IT" sz="3200" dirty="0" smtClean="0"/>
              <a:t>Sintesi ringraziamenti</a:t>
            </a:r>
          </a:p>
        </p:txBody>
      </p:sp>
      <p:sp>
        <p:nvSpPr>
          <p:cNvPr id="17411" name="Rectangle 3"/>
          <p:cNvSpPr>
            <a:spLocks noGrp="1" noChangeArrowheads="1"/>
          </p:cNvSpPr>
          <p:nvPr>
            <p:ph type="body" idx="1"/>
          </p:nvPr>
        </p:nvSpPr>
        <p:spPr/>
        <p:txBody>
          <a:bodyPr/>
          <a:lstStyle/>
          <a:p>
            <a:pPr eaLnBrk="1" hangingPunct="1"/>
            <a:r>
              <a:rPr lang="it-IT" dirty="0" smtClean="0"/>
              <a:t>Le </a:t>
            </a:r>
            <a:r>
              <a:rPr lang="it-IT" dirty="0" smtClean="0">
                <a:solidFill>
                  <a:srgbClr val="FF0000"/>
                </a:solidFill>
              </a:rPr>
              <a:t>1984</a:t>
            </a:r>
            <a:r>
              <a:rPr lang="it-IT" dirty="0" smtClean="0"/>
              <a:t> segnalazioni positive sono un segnale molto forte che danno riscontro di un’alta soddisfazione da parte dei cittadini in merito ai servizi </a:t>
            </a:r>
            <a:r>
              <a:rPr lang="it-IT" dirty="0" err="1" smtClean="0"/>
              <a:t>Apss</a:t>
            </a:r>
            <a:r>
              <a:rPr lang="it-IT" dirty="0" smtClean="0"/>
              <a:t>.</a:t>
            </a:r>
          </a:p>
          <a:p>
            <a:pPr eaLnBrk="1" hangingPunct="1"/>
            <a:r>
              <a:rPr lang="it-IT" dirty="0" smtClean="0"/>
              <a:t>Le segnalazioni di encomio e ringraziamento sono quasi il</a:t>
            </a:r>
            <a:r>
              <a:rPr lang="it-IT" dirty="0" smtClean="0">
                <a:solidFill>
                  <a:srgbClr val="FF0000"/>
                </a:solidFill>
              </a:rPr>
              <a:t> 59% </a:t>
            </a:r>
            <a:r>
              <a:rPr lang="it-IT" dirty="0" smtClean="0"/>
              <a:t>di tutte le segnalazioni pervenute.</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274638"/>
            <a:ext cx="8291512" cy="490537"/>
          </a:xfrm>
        </p:spPr>
        <p:txBody>
          <a:bodyPr/>
          <a:lstStyle/>
          <a:p>
            <a:pPr eaLnBrk="1" hangingPunct="1"/>
            <a:r>
              <a:rPr lang="it-IT" sz="3200" dirty="0" smtClean="0"/>
              <a:t>Cosa emerge dall’analisi dei reclami 2019</a:t>
            </a:r>
          </a:p>
        </p:txBody>
      </p:sp>
      <p:sp>
        <p:nvSpPr>
          <p:cNvPr id="18435" name="Rectangle 3"/>
          <p:cNvSpPr>
            <a:spLocks noGrp="1" noChangeArrowheads="1"/>
          </p:cNvSpPr>
          <p:nvPr>
            <p:ph type="body" idx="1"/>
          </p:nvPr>
        </p:nvSpPr>
        <p:spPr>
          <a:xfrm>
            <a:off x="539552" y="1052736"/>
            <a:ext cx="8229600" cy="5688632"/>
          </a:xfrm>
        </p:spPr>
        <p:txBody>
          <a:bodyPr/>
          <a:lstStyle/>
          <a:p>
            <a:pPr eaLnBrk="1" hangingPunct="1">
              <a:lnSpc>
                <a:spcPct val="90000"/>
              </a:lnSpc>
            </a:pPr>
            <a:r>
              <a:rPr lang="it-IT" sz="2400" dirty="0" smtClean="0"/>
              <a:t>Complessivamente un </a:t>
            </a:r>
            <a:r>
              <a:rPr lang="it-IT" sz="2400" dirty="0" smtClean="0">
                <a:solidFill>
                  <a:srgbClr val="FF5050"/>
                </a:solidFill>
              </a:rPr>
              <a:t>aumento</a:t>
            </a:r>
            <a:r>
              <a:rPr lang="it-IT" sz="2400" dirty="0" smtClean="0"/>
              <a:t> dei reclami pervenuti rispetto al 2018 (+22,3%).</a:t>
            </a:r>
          </a:p>
          <a:p>
            <a:pPr eaLnBrk="1" hangingPunct="1">
              <a:lnSpc>
                <a:spcPct val="90000"/>
              </a:lnSpc>
            </a:pPr>
            <a:r>
              <a:rPr lang="it-IT" sz="2400" dirty="0" smtClean="0"/>
              <a:t>Le segnalazioni di disservizio in percentuale più numerose sono riconducibili agli aspetti legati alle </a:t>
            </a:r>
            <a:r>
              <a:rPr lang="it-IT" sz="2400" dirty="0" smtClean="0">
                <a:solidFill>
                  <a:srgbClr val="FF0000"/>
                </a:solidFill>
              </a:rPr>
              <a:t>procedure di accesso ai servizi </a:t>
            </a:r>
            <a:r>
              <a:rPr lang="it-IT" sz="2400" dirty="0" smtClean="0"/>
              <a:t>(ticket al PS e facilità degli adempimenti), </a:t>
            </a:r>
            <a:r>
              <a:rPr lang="it-IT" sz="2400" dirty="0" smtClean="0">
                <a:solidFill>
                  <a:srgbClr val="FF0000"/>
                </a:solidFill>
              </a:rPr>
              <a:t>all’informazione e al trattamento sanitario</a:t>
            </a:r>
            <a:r>
              <a:rPr lang="it-IT" sz="2400" dirty="0" smtClean="0"/>
              <a:t> (in particolare per il trattamento sanitario) e </a:t>
            </a:r>
            <a:r>
              <a:rPr lang="it-IT" sz="2400" dirty="0" smtClean="0">
                <a:solidFill>
                  <a:srgbClr val="FF0000"/>
                </a:solidFill>
              </a:rPr>
              <a:t>ai tempi di attesa per le visite specialistiche</a:t>
            </a:r>
            <a:r>
              <a:rPr lang="it-IT" sz="2400" dirty="0" smtClean="0"/>
              <a:t> </a:t>
            </a:r>
          </a:p>
          <a:p>
            <a:pPr eaLnBrk="1" hangingPunct="1">
              <a:lnSpc>
                <a:spcPct val="90000"/>
              </a:lnSpc>
            </a:pPr>
            <a:r>
              <a:rPr lang="it-IT" sz="2400" smtClean="0">
                <a:solidFill>
                  <a:srgbClr val="FF0000"/>
                </a:solidFill>
              </a:rPr>
              <a:t>Diminuzione </a:t>
            </a:r>
            <a:r>
              <a:rPr lang="it-IT" sz="2400" dirty="0" smtClean="0"/>
              <a:t>dei reclami sugli aspetti della </a:t>
            </a:r>
            <a:r>
              <a:rPr lang="it-IT" sz="2400" dirty="0" smtClean="0">
                <a:solidFill>
                  <a:srgbClr val="FF0000"/>
                </a:solidFill>
              </a:rPr>
              <a:t>cortesia e dell’umanizzazione </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Inviare indicazioni a urp@apss.tn.it</a:t>
            </a:r>
            <a:endParaRPr lang="it-IT" dirty="0"/>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418058"/>
          </a:xfrm>
        </p:spPr>
        <p:txBody>
          <a:bodyPr/>
          <a:lstStyle/>
          <a:p>
            <a:r>
              <a:rPr lang="it-IT" sz="2000" b="1" dirty="0" smtClean="0">
                <a:solidFill>
                  <a:srgbClr val="FF0000"/>
                </a:solidFill>
              </a:rPr>
              <a:t>Il perimetro della gestione dei reclami</a:t>
            </a:r>
            <a:endParaRPr lang="it-IT" sz="2000" b="1" dirty="0"/>
          </a:p>
        </p:txBody>
      </p:sp>
      <p:sp>
        <p:nvSpPr>
          <p:cNvPr id="3" name="Segnaposto contenuto 2"/>
          <p:cNvSpPr>
            <a:spLocks noGrp="1"/>
          </p:cNvSpPr>
          <p:nvPr>
            <p:ph idx="1"/>
          </p:nvPr>
        </p:nvSpPr>
        <p:spPr>
          <a:xfrm>
            <a:off x="251520" y="620688"/>
            <a:ext cx="8640960" cy="5904656"/>
          </a:xfrm>
        </p:spPr>
        <p:txBody>
          <a:bodyPr/>
          <a:lstStyle/>
          <a:p>
            <a:r>
              <a:rPr lang="it-IT" sz="2000" dirty="0" smtClean="0"/>
              <a:t>reclami che riguardano i servizi e le prestazioni erogati dall’</a:t>
            </a:r>
            <a:r>
              <a:rPr lang="it-IT" sz="2000" dirty="0" err="1" smtClean="0"/>
              <a:t>Apss</a:t>
            </a:r>
            <a:r>
              <a:rPr lang="it-IT" sz="2000" dirty="0" smtClean="0"/>
              <a:t> e giunti in forma comprensibile alla conoscenza della “rete degli </a:t>
            </a:r>
            <a:r>
              <a:rPr lang="it-IT" sz="2000" dirty="0" err="1" smtClean="0"/>
              <a:t>urp</a:t>
            </a:r>
            <a:r>
              <a:rPr lang="it-IT" sz="2000" dirty="0" smtClean="0"/>
              <a:t>” </a:t>
            </a:r>
            <a:r>
              <a:rPr lang="it-IT" sz="2000" dirty="0" err="1" smtClean="0"/>
              <a:t>Apss</a:t>
            </a:r>
            <a:r>
              <a:rPr lang="it-IT" sz="2000" dirty="0" smtClean="0"/>
              <a:t> o direttamente alle Strutture e poi da queste trasmessi alla “rete degli </a:t>
            </a:r>
            <a:r>
              <a:rPr lang="it-IT" sz="2000" dirty="0" err="1" smtClean="0"/>
              <a:t>urp</a:t>
            </a:r>
            <a:r>
              <a:rPr lang="it-IT" sz="2000" dirty="0" smtClean="0"/>
              <a:t>”. Sono comprese anche le segnalazioni anonime. </a:t>
            </a:r>
          </a:p>
          <a:p>
            <a:pPr algn="ctr">
              <a:buNone/>
            </a:pPr>
            <a:endParaRPr lang="it-IT" sz="1800" b="1" dirty="0" smtClean="0">
              <a:solidFill>
                <a:srgbClr val="FF0000"/>
              </a:solidFill>
            </a:endParaRPr>
          </a:p>
          <a:p>
            <a:pPr algn="ctr">
              <a:buNone/>
            </a:pPr>
            <a:r>
              <a:rPr lang="it-IT" sz="1800" b="1" dirty="0" smtClean="0">
                <a:solidFill>
                  <a:srgbClr val="FF0000"/>
                </a:solidFill>
              </a:rPr>
              <a:t>Definizione di reclamo</a:t>
            </a:r>
          </a:p>
          <a:p>
            <a:r>
              <a:rPr lang="it-IT" sz="2200" dirty="0" smtClean="0"/>
              <a:t>“aspettativa non soddisfatta”</a:t>
            </a:r>
          </a:p>
          <a:p>
            <a:pPr lvl="1"/>
            <a:r>
              <a:rPr lang="it-IT" sz="2200" dirty="0" smtClean="0"/>
              <a:t>In quanto </a:t>
            </a:r>
            <a:r>
              <a:rPr lang="it-IT" sz="2200" dirty="0" smtClean="0">
                <a:solidFill>
                  <a:srgbClr val="FF0000"/>
                </a:solidFill>
              </a:rPr>
              <a:t>aspettativa</a:t>
            </a:r>
            <a:r>
              <a:rPr lang="it-IT" sz="2200" dirty="0" smtClean="0"/>
              <a:t> dipende da molte variabili socio culturali e dalle precedenti </a:t>
            </a:r>
            <a:r>
              <a:rPr lang="it-IT" sz="2200" dirty="0" smtClean="0">
                <a:solidFill>
                  <a:srgbClr val="FF0000"/>
                </a:solidFill>
              </a:rPr>
              <a:t>esperienze di servizio</a:t>
            </a:r>
            <a:r>
              <a:rPr lang="it-IT" sz="2200" dirty="0" smtClean="0"/>
              <a:t> (o dal “passaparola” se non si hanno avuto precedenti esperienze di servizio)</a:t>
            </a:r>
          </a:p>
          <a:p>
            <a:pPr lvl="1"/>
            <a:r>
              <a:rPr lang="it-IT" sz="2200" dirty="0" smtClean="0"/>
              <a:t>In quanto aspettativa non soddisfatta non significa che </a:t>
            </a:r>
            <a:r>
              <a:rPr lang="it-IT" sz="2200" dirty="0" smtClean="0">
                <a:solidFill>
                  <a:srgbClr val="FF0000"/>
                </a:solidFill>
              </a:rPr>
              <a:t>sia indicatore di un reale disservizio </a:t>
            </a:r>
            <a:r>
              <a:rPr lang="it-IT" sz="2200" dirty="0" smtClean="0"/>
              <a:t>(le aspettative possono essere non realistiche);</a:t>
            </a:r>
          </a:p>
          <a:p>
            <a:pPr lvl="1"/>
            <a:r>
              <a:rPr lang="it-IT" sz="2200" dirty="0" smtClean="0"/>
              <a:t>In quanto aspettativa non soddisfatta è comunque una </a:t>
            </a:r>
            <a:r>
              <a:rPr lang="it-IT" sz="2200" dirty="0" smtClean="0">
                <a:solidFill>
                  <a:srgbClr val="FF0000"/>
                </a:solidFill>
              </a:rPr>
              <a:t>percezione</a:t>
            </a:r>
            <a:r>
              <a:rPr lang="it-IT" sz="2200" dirty="0" smtClean="0"/>
              <a:t> di disservizio della quale l’Azienda deve tenere conto perché le conseguenze che provoca sono in ogni caso negative.</a:t>
            </a:r>
          </a:p>
        </p:txBody>
      </p:sp>
      <p:sp>
        <p:nvSpPr>
          <p:cNvPr id="4" name="Segnaposto numero diapositiva 3"/>
          <p:cNvSpPr>
            <a:spLocks noGrp="1"/>
          </p:cNvSpPr>
          <p:nvPr>
            <p:ph type="sldNum" sz="quarter" idx="12"/>
          </p:nvPr>
        </p:nvSpPr>
        <p:spPr>
          <a:xfrm>
            <a:off x="7308304" y="6381327"/>
            <a:ext cx="1378496" cy="340147"/>
          </a:xfrm>
        </p:spPr>
        <p:txBody>
          <a:bodyPr/>
          <a:lstStyle/>
          <a:p>
            <a:pPr>
              <a:defRPr/>
            </a:pPr>
            <a:fld id="{B0C76E82-8813-4C3B-A28C-5A33EC8612C8}" type="slidenum">
              <a:rPr lang="it-IT" smtClean="0"/>
              <a:pPr>
                <a:defRPr/>
              </a:pPr>
              <a:t>4</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052736"/>
            <a:ext cx="8568952" cy="5184576"/>
          </a:xfrm>
        </p:spPr>
        <p:txBody>
          <a:bodyPr/>
          <a:lstStyle/>
          <a:p>
            <a:r>
              <a:rPr lang="it-IT" sz="2400" dirty="0" smtClean="0"/>
              <a:t>In quanto insoddisfazione percepita il reclamo può riferirsi ad una reale o presunta irregolarità.</a:t>
            </a:r>
            <a:r>
              <a:rPr lang="it-IT" sz="2400" dirty="0" smtClean="0">
                <a:solidFill>
                  <a:srgbClr val="FF0000"/>
                </a:solidFill>
              </a:rPr>
              <a:t> Il reclamo non individua necessariamente errori </a:t>
            </a:r>
            <a:r>
              <a:rPr lang="it-IT" sz="2400" dirty="0" smtClean="0"/>
              <a:t>dell’organizzazione, ma in ogni caso è però trattato e gestito e quindi poi classificato nel “rapporto delle segnalazioni”. </a:t>
            </a:r>
          </a:p>
          <a:p>
            <a:r>
              <a:rPr lang="it-IT" sz="2400" dirty="0" smtClean="0"/>
              <a:t>L’esperienza evidenzia che solo il 4-5% dei clienti esprimono un reclamo in caso di insoddisfazione; gli altri sono “clienti” persi o fortemente a rischio di esserlo (senza contare l’effetto passaparola negativo che influenza molte altre persone). </a:t>
            </a:r>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5</a:t>
            </a:fld>
            <a:endParaRPr lang="it-IT"/>
          </a:p>
        </p:txBody>
      </p:sp>
      <p:sp>
        <p:nvSpPr>
          <p:cNvPr id="5" name="CasellaDiTesto 4"/>
          <p:cNvSpPr txBox="1"/>
          <p:nvPr/>
        </p:nvSpPr>
        <p:spPr>
          <a:xfrm>
            <a:off x="971600" y="260648"/>
            <a:ext cx="7327712" cy="369332"/>
          </a:xfrm>
          <a:prstGeom prst="rect">
            <a:avLst/>
          </a:prstGeom>
          <a:noFill/>
        </p:spPr>
        <p:txBody>
          <a:bodyPr wrap="none" rtlCol="0">
            <a:spAutoFit/>
          </a:bodyPr>
          <a:lstStyle/>
          <a:p>
            <a:r>
              <a:rPr lang="it-IT" b="1" dirty="0" smtClean="0">
                <a:solidFill>
                  <a:srgbClr val="FF0000"/>
                </a:solidFill>
              </a:rPr>
              <a:t>IL RECLAMO NON INDIVIDUA NECESSARIAMENTE UN ERRORE</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634082"/>
          </a:xfrm>
        </p:spPr>
        <p:txBody>
          <a:bodyPr/>
          <a:lstStyle/>
          <a:p>
            <a:r>
              <a:rPr lang="it-IT" sz="3200" dirty="0" smtClean="0">
                <a:solidFill>
                  <a:srgbClr val="FF0000"/>
                </a:solidFill>
              </a:rPr>
              <a:t>La risposta al reclamo</a:t>
            </a:r>
            <a:endParaRPr lang="it-IT" sz="3200" dirty="0">
              <a:solidFill>
                <a:srgbClr val="FF0000"/>
              </a:solidFill>
            </a:endParaRPr>
          </a:p>
        </p:txBody>
      </p:sp>
      <p:sp>
        <p:nvSpPr>
          <p:cNvPr id="3" name="Segnaposto contenuto 2"/>
          <p:cNvSpPr>
            <a:spLocks noGrp="1"/>
          </p:cNvSpPr>
          <p:nvPr>
            <p:ph idx="1"/>
          </p:nvPr>
        </p:nvSpPr>
        <p:spPr>
          <a:xfrm>
            <a:off x="179512" y="1052736"/>
            <a:ext cx="8712968" cy="5112568"/>
          </a:xfrm>
        </p:spPr>
        <p:txBody>
          <a:bodyPr/>
          <a:lstStyle/>
          <a:p>
            <a:pPr marL="0">
              <a:buNone/>
            </a:pPr>
            <a:r>
              <a:rPr lang="it-IT" sz="1900" dirty="0" smtClean="0"/>
              <a:t>Partendo dalla definizione del reclamo come aspettativa non soddisfatta, la risposta deve prima di tutto verificare se l’aspettativa era realistica/pertinente:</a:t>
            </a:r>
          </a:p>
          <a:p>
            <a:pPr lvl="1"/>
            <a:r>
              <a:rPr lang="it-IT" sz="2000" dirty="0" smtClean="0"/>
              <a:t>Se </a:t>
            </a:r>
            <a:r>
              <a:rPr lang="it-IT" sz="2000" dirty="0" smtClean="0">
                <a:solidFill>
                  <a:srgbClr val="FF0000"/>
                </a:solidFill>
              </a:rPr>
              <a:t>l’aspettativa è realistica e pertinente </a:t>
            </a:r>
            <a:r>
              <a:rPr lang="it-IT" sz="2000" dirty="0" smtClean="0"/>
              <a:t>il reclamo è significativo e deve portare ad effettive azioni di ripristino dei diritti del cittadino e ad individuare le azioni di miglioramento per evitare il ripetersi dell’evento. La risposta deve evidenziare queste azioni              </a:t>
            </a:r>
            <a:r>
              <a:rPr lang="it-IT" sz="2000" dirty="0" smtClean="0">
                <a:solidFill>
                  <a:srgbClr val="FF0000"/>
                </a:solidFill>
              </a:rPr>
              <a:t>(azione correttiva).</a:t>
            </a:r>
          </a:p>
          <a:p>
            <a:pPr lvl="1"/>
            <a:r>
              <a:rPr lang="it-IT" sz="2000" dirty="0" smtClean="0"/>
              <a:t>Se </a:t>
            </a:r>
            <a:r>
              <a:rPr lang="it-IT" sz="2000" dirty="0" smtClean="0">
                <a:solidFill>
                  <a:srgbClr val="FF0000"/>
                </a:solidFill>
              </a:rPr>
              <a:t>l’aspettativa è non realistica e non pertinente </a:t>
            </a:r>
            <a:r>
              <a:rPr lang="it-IT" sz="2000" dirty="0" smtClean="0"/>
              <a:t>la risposta, che deve comunque esserci, deve chiarire la situazione al segnalatore in modo da allineare le sue aspettative alla realtà dei fatti                        </a:t>
            </a:r>
            <a:r>
              <a:rPr lang="it-IT" sz="2000" dirty="0" smtClean="0">
                <a:solidFill>
                  <a:srgbClr val="FF0000"/>
                </a:solidFill>
              </a:rPr>
              <a:t>(azione informativa).</a:t>
            </a:r>
            <a:endParaRPr lang="it-IT" sz="2000" dirty="0" smtClean="0"/>
          </a:p>
          <a:p>
            <a:pPr lvl="1"/>
            <a:r>
              <a:rPr lang="it-IT" sz="2000" dirty="0" smtClean="0"/>
              <a:t>Si può individuare nelle segnalazioni  anche uno </a:t>
            </a:r>
            <a:r>
              <a:rPr lang="it-IT" sz="2000" dirty="0" smtClean="0">
                <a:solidFill>
                  <a:srgbClr val="FF0000"/>
                </a:solidFill>
              </a:rPr>
              <a:t>spazio intermedio </a:t>
            </a:r>
            <a:r>
              <a:rPr lang="it-IT" sz="2000" dirty="0" smtClean="0"/>
              <a:t>fra aspettativa realistica e irrealistica ed è in questo spazio meno definito che si genera più insoddisfazione nel cittadino</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smtClean="0">
                <a:solidFill>
                  <a:srgbClr val="FF0000"/>
                </a:solidFill>
              </a:rPr>
              <a:t>Caratteristiche della risposta al reclamo</a:t>
            </a:r>
            <a:endParaRPr lang="it-IT" sz="3200" b="1" dirty="0">
              <a:solidFill>
                <a:srgbClr val="FF0000"/>
              </a:solidFill>
            </a:endParaRPr>
          </a:p>
        </p:txBody>
      </p:sp>
      <p:sp>
        <p:nvSpPr>
          <p:cNvPr id="3" name="Segnaposto contenuto 2"/>
          <p:cNvSpPr>
            <a:spLocks noGrp="1"/>
          </p:cNvSpPr>
          <p:nvPr>
            <p:ph idx="1"/>
          </p:nvPr>
        </p:nvSpPr>
        <p:spPr>
          <a:xfrm>
            <a:off x="457200" y="908720"/>
            <a:ext cx="8229600" cy="5688632"/>
          </a:xfrm>
        </p:spPr>
        <p:txBody>
          <a:bodyPr/>
          <a:lstStyle/>
          <a:p>
            <a:pPr>
              <a:buNone/>
            </a:pPr>
            <a:r>
              <a:rPr lang="it-IT" sz="2800" dirty="0" smtClean="0"/>
              <a:t>La risposta deve agire sulla corretta definizione delle aspettative attraverso strumenti linguistici adeguati.</a:t>
            </a:r>
          </a:p>
          <a:p>
            <a:pPr>
              <a:buNone/>
            </a:pPr>
            <a:r>
              <a:rPr lang="it-IT" sz="2800" dirty="0" smtClean="0"/>
              <a:t> </a:t>
            </a:r>
          </a:p>
          <a:p>
            <a:pPr>
              <a:buNone/>
            </a:pPr>
            <a:r>
              <a:rPr lang="it-IT" sz="2800" dirty="0" smtClean="0"/>
              <a:t>L’obiettivo è allineare le aspettative alla realtà in modo da aumentare la competenza del cittadino nell’uso dei servizi. </a:t>
            </a:r>
          </a:p>
          <a:p>
            <a:pPr>
              <a:buNone/>
            </a:pPr>
            <a:endParaRPr lang="it-IT" sz="2800" dirty="0" smtClean="0"/>
          </a:p>
          <a:p>
            <a:pPr>
              <a:buNone/>
            </a:pPr>
            <a:r>
              <a:rPr lang="it-IT" sz="2800" dirty="0" smtClean="0"/>
              <a:t>La risposta deve utilizzare per quanto possibile gli stessi strumenti linguistici usati e presenti nel reclamo. </a:t>
            </a:r>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19256" cy="346050"/>
          </a:xfrm>
        </p:spPr>
        <p:txBody>
          <a:bodyPr/>
          <a:lstStyle/>
          <a:p>
            <a:r>
              <a:rPr lang="it-IT" sz="1800" dirty="0" smtClean="0"/>
              <a:t>Sintesi della procedura di gestione delle segnalazioni</a:t>
            </a:r>
            <a:endParaRPr lang="it-IT" sz="1800" dirty="0"/>
          </a:p>
        </p:txBody>
      </p:sp>
      <p:sp>
        <p:nvSpPr>
          <p:cNvPr id="3" name="Segnaposto contenuto 2"/>
          <p:cNvSpPr>
            <a:spLocks noGrp="1"/>
          </p:cNvSpPr>
          <p:nvPr>
            <p:ph idx="1"/>
          </p:nvPr>
        </p:nvSpPr>
        <p:spPr>
          <a:xfrm>
            <a:off x="323528" y="692696"/>
            <a:ext cx="8496944" cy="5976664"/>
          </a:xfrm>
        </p:spPr>
        <p:txBody>
          <a:bodyPr/>
          <a:lstStyle/>
          <a:p>
            <a:pPr lvl="0"/>
            <a:r>
              <a:rPr lang="it-IT" sz="1200" b="1" dirty="0" smtClean="0"/>
              <a:t>Fase della raccolta del reclamo</a:t>
            </a:r>
            <a:r>
              <a:rPr lang="it-IT" sz="1200" dirty="0" smtClean="0"/>
              <a:t>: la segnalazione verbale, telefonica o scritta pervenuta in </a:t>
            </a:r>
            <a:r>
              <a:rPr lang="it-IT" sz="1200" dirty="0" err="1" smtClean="0"/>
              <a:t>Apss</a:t>
            </a:r>
            <a:r>
              <a:rPr lang="it-IT" sz="1200" dirty="0" smtClean="0"/>
              <a:t> è esaminata e valutata dal gestore delle segnalazioni (URP/Referente della Rete degli </a:t>
            </a:r>
            <a:r>
              <a:rPr lang="it-IT" sz="1200" dirty="0" err="1" smtClean="0"/>
              <a:t>Urp</a:t>
            </a:r>
            <a:r>
              <a:rPr lang="it-IT" sz="1200" dirty="0" smtClean="0"/>
              <a:t>): in presenza di informazioni rilevanti  si  apre un’istruttoria (segnalazione </a:t>
            </a:r>
            <a:r>
              <a:rPr lang="it-IT" sz="1200" dirty="0" err="1" smtClean="0"/>
              <a:t>complessa=istruttoria</a:t>
            </a:r>
            <a:r>
              <a:rPr lang="it-IT" sz="1200" dirty="0" smtClean="0"/>
              <a:t> o </a:t>
            </a:r>
            <a:r>
              <a:rPr lang="it-IT" sz="1200" dirty="0" err="1" smtClean="0"/>
              <a:t>semplice=risposta</a:t>
            </a:r>
            <a:r>
              <a:rPr lang="it-IT" sz="1200" dirty="0" smtClean="0"/>
              <a:t> senza istruttoria)</a:t>
            </a:r>
          </a:p>
          <a:p>
            <a:pPr lvl="0"/>
            <a:r>
              <a:rPr lang="it-IT" sz="1200" b="1" dirty="0" smtClean="0">
                <a:solidFill>
                  <a:srgbClr val="FF0000"/>
                </a:solidFill>
              </a:rPr>
              <a:t>Fase dell’istruttoria</a:t>
            </a:r>
            <a:r>
              <a:rPr lang="it-IT" sz="1200" dirty="0" smtClean="0">
                <a:solidFill>
                  <a:srgbClr val="FF0000"/>
                </a:solidFill>
              </a:rPr>
              <a:t>:</a:t>
            </a:r>
            <a:r>
              <a:rPr lang="it-IT" sz="1200" b="1" dirty="0" smtClean="0">
                <a:solidFill>
                  <a:srgbClr val="FF0000"/>
                </a:solidFill>
              </a:rPr>
              <a:t> </a:t>
            </a:r>
            <a:r>
              <a:rPr lang="it-IT" sz="1200" dirty="0" smtClean="0">
                <a:solidFill>
                  <a:srgbClr val="FF0000"/>
                </a:solidFill>
              </a:rPr>
              <a:t>le segnalazioni a contenuto complesso vengono inviate, entro 3 giorni dalla ricezione, al  Referente </a:t>
            </a:r>
            <a:r>
              <a:rPr lang="it-IT" sz="1200" dirty="0" err="1" smtClean="0">
                <a:solidFill>
                  <a:srgbClr val="FF0000"/>
                </a:solidFill>
              </a:rPr>
              <a:t>Urp</a:t>
            </a:r>
            <a:r>
              <a:rPr lang="it-IT" sz="1200" dirty="0" smtClean="0">
                <a:solidFill>
                  <a:srgbClr val="FF0000"/>
                </a:solidFill>
              </a:rPr>
              <a:t> della struttura interessata dalla segnalazione, per la conduzione dell’istruttoria per cui viene previsto un tempo di 10 giorni. L’esito dell’istruttoria approvata dal direttore della struttura interessata viene inviato al  gestore delle segnalazioni.</a:t>
            </a:r>
          </a:p>
          <a:p>
            <a:pPr lvl="0"/>
            <a:r>
              <a:rPr lang="it-IT" sz="1200" b="1" dirty="0" smtClean="0"/>
              <a:t>Fase della comunicazione della risposta</a:t>
            </a:r>
            <a:r>
              <a:rPr lang="it-IT" sz="1200" dirty="0" smtClean="0"/>
              <a:t>: la risposta al segnalatore viene formulata tenendo conto delle informazioni provenienti dall’istruttoria e dalle aspettative dell’utente eventualmente raccolte all’atto della presentazione del reclamo. Il tempo massimo previsto per la risposta al cittadino è di 30 giorni dalla ricezione della segnalazione salvo segnalazioni particolarmente complesse (in tal caso il segnalatore viene avvisato)</a:t>
            </a:r>
          </a:p>
          <a:p>
            <a:pPr lvl="0"/>
            <a:r>
              <a:rPr lang="it-IT" sz="1200" b="1" dirty="0" smtClean="0">
                <a:solidFill>
                  <a:srgbClr val="FF0000"/>
                </a:solidFill>
              </a:rPr>
              <a:t>Fase dell’eventuale riesame</a:t>
            </a:r>
            <a:r>
              <a:rPr lang="it-IT" sz="1200" dirty="0" smtClean="0">
                <a:solidFill>
                  <a:srgbClr val="FF0000"/>
                </a:solidFill>
              </a:rPr>
              <a:t>: se il cittadino manifesta la propria insoddisfazione relativamente alla risposta ricevuta, si può procedere ad un riesame interno (medesimi tempi e procedura dell’istruttoria) o esterno in sede di Commissione Mista Conciliativa (attivata presso  l’URP)</a:t>
            </a:r>
          </a:p>
          <a:p>
            <a:pPr lvl="0"/>
            <a:r>
              <a:rPr lang="it-IT" sz="1200" b="1" dirty="0" smtClean="0"/>
              <a:t>Fase dell’analisi dei reclami e della reportistica</a:t>
            </a:r>
            <a:r>
              <a:rPr lang="it-IT" sz="1200" dirty="0" smtClean="0"/>
              <a:t>: </a:t>
            </a:r>
          </a:p>
          <a:p>
            <a:pPr lvl="1"/>
            <a:r>
              <a:rPr lang="it-IT" sz="1200" dirty="0" smtClean="0"/>
              <a:t>Le segnalazioni sono inserite in un data base (CRM) dal quale viene estratto il rapporto annuale predisposto secondo il seguente schema di massima:</a:t>
            </a:r>
          </a:p>
          <a:p>
            <a:pPr lvl="2"/>
            <a:r>
              <a:rPr lang="it-IT" sz="1200" dirty="0" smtClean="0"/>
              <a:t>analisi di tipo quantitativo (frequenza dei reclami, modalità di inoltro, tipologia delle segnalazioni, classificazione per categorie)</a:t>
            </a:r>
          </a:p>
          <a:p>
            <a:pPr lvl="2"/>
            <a:r>
              <a:rPr lang="it-IT" sz="1200" dirty="0" smtClean="0"/>
              <a:t>analisi di tipo qualitativo (approfondimento di eventi sentinella, </a:t>
            </a:r>
            <a:r>
              <a:rPr lang="it-IT" sz="1200" dirty="0" err="1" smtClean="0"/>
              <a:t>audit</a:t>
            </a:r>
            <a:r>
              <a:rPr lang="it-IT" sz="1200" dirty="0" smtClean="0"/>
              <a:t>, esame delle criticità) </a:t>
            </a:r>
          </a:p>
          <a:p>
            <a:pPr lvl="2"/>
            <a:r>
              <a:rPr lang="it-IT" sz="1200" dirty="0" smtClean="0"/>
              <a:t>proposte di possibili azioni di miglioramento</a:t>
            </a:r>
          </a:p>
          <a:p>
            <a:pPr lvl="1"/>
            <a:r>
              <a:rPr lang="it-IT" sz="1200" dirty="0" smtClean="0"/>
              <a:t>Utilizzo dei dati sulle segnalazioni: </a:t>
            </a:r>
          </a:p>
          <a:p>
            <a:pPr lvl="2"/>
            <a:r>
              <a:rPr lang="it-IT" sz="1200" dirty="0" smtClean="0"/>
              <a:t>a livello micro:in ogni U.O./Servizio si possono utilizzare le segnalazioni pervenute come “eventi sentinella” – se ne hanno le caratteristiche – per riflettere su quanto il cittadino ha segnalato e se il caso adottare le opportune azioni finalizzate al miglioramento della qualità (N.B. ogni segnalazione “complessa” viene trasmessa per l’istruttoria al responsabile dell’U.O. o Servizio che quindi ne è a conoscenza. Se necessario l’</a:t>
            </a:r>
            <a:r>
              <a:rPr lang="it-IT" sz="1200" dirty="0" err="1" smtClean="0"/>
              <a:t>Urp</a:t>
            </a:r>
            <a:r>
              <a:rPr lang="it-IT" sz="1200" dirty="0" smtClean="0"/>
              <a:t> può comunque fornire i dati necessari).</a:t>
            </a:r>
          </a:p>
          <a:p>
            <a:pPr lvl="2"/>
            <a:r>
              <a:rPr lang="it-IT" sz="1200" dirty="0" smtClean="0"/>
              <a:t>a livello macro: si possono utilizzare i dati per individuare “criticità di sistema”o trasversali</a:t>
            </a:r>
          </a:p>
          <a:p>
            <a:pPr lvl="2"/>
            <a:r>
              <a:rPr lang="it-IT" sz="1200" dirty="0" smtClean="0"/>
              <a:t>Il Rapporto è reso disponibile sul sito internet </a:t>
            </a:r>
            <a:r>
              <a:rPr lang="it-IT" sz="1200" dirty="0" err="1" smtClean="0"/>
              <a:t>Apss</a:t>
            </a:r>
            <a:endParaRPr lang="it-IT" sz="1200" dirty="0" smtClean="0"/>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Grp="1" noChangeAspect="1"/>
          </p:cNvGraphicFramePr>
          <p:nvPr>
            <p:ph sz="quarter" idx="1"/>
          </p:nvPr>
        </p:nvGraphicFramePr>
        <p:xfrm>
          <a:off x="158304" y="671488"/>
          <a:ext cx="4829940" cy="2325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7" name="Object 3"/>
          <p:cNvGraphicFramePr>
            <a:graphicFrameLocks noChangeAspect="1"/>
          </p:cNvGraphicFramePr>
          <p:nvPr>
            <p:ph sz="quarter" idx="2"/>
          </p:nvPr>
        </p:nvGraphicFramePr>
        <p:xfrm>
          <a:off x="4499992" y="3429000"/>
          <a:ext cx="4212084" cy="2808287"/>
        </p:xfrm>
        <a:graphic>
          <a:graphicData uri="http://schemas.openxmlformats.org/presentationml/2006/ole">
            <p:oleObj spid="_x0000_s1027" name="Grafico" r:id="rId5" imgW="6096000" imgH="4067062" progId="MSGraph.Chart.8">
              <p:embed followColorScheme="full"/>
            </p:oleObj>
          </a:graphicData>
        </a:graphic>
      </p:graphicFrame>
      <p:graphicFrame>
        <p:nvGraphicFramePr>
          <p:cNvPr id="1028" name="Object 4"/>
          <p:cNvGraphicFramePr>
            <a:graphicFrameLocks noChangeAspect="1"/>
          </p:cNvGraphicFramePr>
          <p:nvPr>
            <p:ph sz="quarter" idx="3"/>
          </p:nvPr>
        </p:nvGraphicFramePr>
        <p:xfrm>
          <a:off x="467544" y="3933056"/>
          <a:ext cx="3440113" cy="2617788"/>
        </p:xfrm>
        <a:graphic>
          <a:graphicData uri="http://schemas.openxmlformats.org/presentationml/2006/ole">
            <p:oleObj spid="_x0000_s1028" name="Grafico" r:id="rId6" imgW="6096000" imgH="4638769" progId="MSGraph.Chart.8">
              <p:embed followColorScheme="full"/>
            </p:oleObj>
          </a:graphicData>
        </a:graphic>
      </p:graphicFrame>
      <p:sp>
        <p:nvSpPr>
          <p:cNvPr id="1030" name="Text Box 5"/>
          <p:cNvSpPr txBox="1">
            <a:spLocks noChangeArrowheads="1"/>
          </p:cNvSpPr>
          <p:nvPr/>
        </p:nvSpPr>
        <p:spPr bwMode="auto">
          <a:xfrm>
            <a:off x="6351588" y="1647825"/>
            <a:ext cx="184150" cy="366713"/>
          </a:xfrm>
          <a:prstGeom prst="rect">
            <a:avLst/>
          </a:prstGeom>
          <a:noFill/>
          <a:ln w="9525">
            <a:noFill/>
            <a:miter lim="800000"/>
            <a:headEnd/>
            <a:tailEnd/>
          </a:ln>
        </p:spPr>
        <p:txBody>
          <a:bodyPr wrap="none">
            <a:spAutoFit/>
          </a:bodyPr>
          <a:lstStyle/>
          <a:p>
            <a:endParaRPr lang="it-IT"/>
          </a:p>
        </p:txBody>
      </p:sp>
      <p:sp>
        <p:nvSpPr>
          <p:cNvPr id="1031" name="Rectangle 6"/>
          <p:cNvSpPr>
            <a:spLocks noChangeArrowheads="1"/>
          </p:cNvSpPr>
          <p:nvPr/>
        </p:nvSpPr>
        <p:spPr bwMode="auto">
          <a:xfrm>
            <a:off x="395536" y="2996952"/>
            <a:ext cx="3456384" cy="523220"/>
          </a:xfrm>
          <a:prstGeom prst="rect">
            <a:avLst/>
          </a:prstGeom>
          <a:noFill/>
          <a:ln w="9525">
            <a:noFill/>
            <a:miter lim="800000"/>
            <a:headEnd/>
            <a:tailEnd/>
          </a:ln>
        </p:spPr>
        <p:txBody>
          <a:bodyPr wrap="square">
            <a:spAutoFit/>
          </a:bodyPr>
          <a:lstStyle/>
          <a:p>
            <a:r>
              <a:rPr lang="it-IT" sz="1400" dirty="0"/>
              <a:t>Totale  segnalazioni </a:t>
            </a:r>
            <a:r>
              <a:rPr lang="it-IT" sz="1400" dirty="0" smtClean="0"/>
              <a:t>pervenute nel 2019: </a:t>
            </a:r>
            <a:endParaRPr lang="it-IT" sz="1400" dirty="0"/>
          </a:p>
          <a:p>
            <a:r>
              <a:rPr lang="it-IT" sz="1400" dirty="0" smtClean="0"/>
              <a:t>+14,2% </a:t>
            </a:r>
            <a:r>
              <a:rPr lang="it-IT" sz="1400" dirty="0"/>
              <a:t>rispetto al </a:t>
            </a:r>
            <a:r>
              <a:rPr lang="it-IT" sz="1400" dirty="0" smtClean="0"/>
              <a:t>2018</a:t>
            </a:r>
            <a:endParaRPr lang="it-IT" sz="1600" dirty="0">
              <a:latin typeface="Comic Sans MS" pitchFamily="66" charset="0"/>
              <a:cs typeface="Arial" charset="0"/>
            </a:endParaRPr>
          </a:p>
        </p:txBody>
      </p:sp>
      <p:graphicFrame>
        <p:nvGraphicFramePr>
          <p:cNvPr id="1029" name="Object 7"/>
          <p:cNvGraphicFramePr>
            <a:graphicFrameLocks noChangeAspect="1"/>
          </p:cNvGraphicFramePr>
          <p:nvPr>
            <p:ph sz="quarter" idx="4"/>
          </p:nvPr>
        </p:nvGraphicFramePr>
        <p:xfrm>
          <a:off x="5004048" y="332656"/>
          <a:ext cx="3853111" cy="2663825"/>
        </p:xfrm>
        <a:graphic>
          <a:graphicData uri="http://schemas.openxmlformats.org/presentationml/2006/ole">
            <p:oleObj spid="_x0000_s1029" name="Grafico" r:id="rId7" imgW="6096000" imgH="4067062" progId="MSGraph.Chart.8">
              <p:embed followColorScheme="full"/>
            </p:oleObj>
          </a:graphicData>
        </a:graphic>
      </p:graphicFrame>
      <p:sp>
        <p:nvSpPr>
          <p:cNvPr id="8" name="CasellaDiTesto 7"/>
          <p:cNvSpPr txBox="1"/>
          <p:nvPr/>
        </p:nvSpPr>
        <p:spPr>
          <a:xfrm>
            <a:off x="5220072" y="2924944"/>
            <a:ext cx="3600400" cy="523220"/>
          </a:xfrm>
          <a:prstGeom prst="rect">
            <a:avLst/>
          </a:prstGeom>
          <a:noFill/>
        </p:spPr>
        <p:txBody>
          <a:bodyPr wrap="square" rtlCol="0">
            <a:spAutoFit/>
          </a:bodyPr>
          <a:lstStyle/>
          <a:p>
            <a:r>
              <a:rPr lang="it-IT" sz="1400" dirty="0" smtClean="0"/>
              <a:t>Nel 2019 i reclami sono aumentati del 22,3% rispetto al 2018</a:t>
            </a:r>
            <a:endParaRPr lang="it-IT" dirty="0"/>
          </a:p>
        </p:txBody>
      </p:sp>
      <p:sp>
        <p:nvSpPr>
          <p:cNvPr id="9" name="CasellaDiTesto 8"/>
          <p:cNvSpPr txBox="1"/>
          <p:nvPr/>
        </p:nvSpPr>
        <p:spPr>
          <a:xfrm>
            <a:off x="5364088" y="6021288"/>
            <a:ext cx="3096344" cy="523220"/>
          </a:xfrm>
          <a:prstGeom prst="rect">
            <a:avLst/>
          </a:prstGeom>
          <a:noFill/>
        </p:spPr>
        <p:txBody>
          <a:bodyPr wrap="square" rtlCol="0">
            <a:spAutoFit/>
          </a:bodyPr>
          <a:lstStyle/>
          <a:p>
            <a:r>
              <a:rPr lang="it-IT" sz="1400" dirty="0" smtClean="0"/>
              <a:t>Nel 2019 i ringraziamenti sono aumentati del 10,0%</a:t>
            </a:r>
            <a:r>
              <a:rPr lang="it-IT" sz="900" dirty="0" smtClean="0"/>
              <a:t>	</a:t>
            </a:r>
            <a:endParaRPr lang="it-IT" sz="900" dirty="0"/>
          </a:p>
        </p:txBody>
      </p:sp>
      <p:sp>
        <p:nvSpPr>
          <p:cNvPr id="10" name="Segnaposto numero diapositiva 9"/>
          <p:cNvSpPr>
            <a:spLocks noGrp="1"/>
          </p:cNvSpPr>
          <p:nvPr>
            <p:ph type="sldNum" sz="quarter" idx="12"/>
          </p:nvPr>
        </p:nvSpPr>
        <p:spPr>
          <a:xfrm>
            <a:off x="7164288" y="6453335"/>
            <a:ext cx="1522512" cy="268139"/>
          </a:xfrm>
        </p:spPr>
        <p:txBody>
          <a:bodyPr/>
          <a:lstStyle/>
          <a:p>
            <a:pPr>
              <a:defRPr/>
            </a:pPr>
            <a:r>
              <a:rPr lang="it-IT" dirty="0" smtClean="0"/>
              <a:t>9</a:t>
            </a:r>
            <a:endParaRPr lang="it-IT" dirty="0"/>
          </a:p>
        </p:txBody>
      </p:sp>
      <p:sp>
        <p:nvSpPr>
          <p:cNvPr id="11" name="CasellaDiTesto 10"/>
          <p:cNvSpPr txBox="1"/>
          <p:nvPr/>
        </p:nvSpPr>
        <p:spPr>
          <a:xfrm>
            <a:off x="1547664" y="188640"/>
            <a:ext cx="2659702" cy="369332"/>
          </a:xfrm>
          <a:prstGeom prst="rect">
            <a:avLst/>
          </a:prstGeom>
          <a:noFill/>
        </p:spPr>
        <p:txBody>
          <a:bodyPr wrap="none" rtlCol="0">
            <a:spAutoFit/>
          </a:bodyPr>
          <a:lstStyle/>
          <a:p>
            <a:r>
              <a:rPr lang="it-IT" dirty="0" smtClean="0"/>
              <a:t>Segnalazioni anno 2019</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14411</TotalTime>
  <Words>4038</Words>
  <Application>Microsoft Office PowerPoint</Application>
  <PresentationFormat>Presentazione su schermo (4:3)</PresentationFormat>
  <Paragraphs>857</Paragraphs>
  <Slides>39</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39</vt:i4>
      </vt:variant>
    </vt:vector>
  </HeadingPairs>
  <TitlesOfParts>
    <vt:vector size="41" baseType="lpstr">
      <vt:lpstr>Struttura predefinita</vt:lpstr>
      <vt:lpstr>Grafico</vt:lpstr>
      <vt:lpstr>Segnalazioni  2019  aggiornato al 02/09/2020</vt:lpstr>
      <vt:lpstr>Ufficio rapporti col pubblico – URP attività 2019</vt:lpstr>
      <vt:lpstr>Obiettivi attività dell’Urp</vt:lpstr>
      <vt:lpstr>Il perimetro della gestione dei reclami</vt:lpstr>
      <vt:lpstr>Diapositiva 5</vt:lpstr>
      <vt:lpstr>La risposta al reclamo</vt:lpstr>
      <vt:lpstr>Caratteristiche della risposta al reclamo</vt:lpstr>
      <vt:lpstr>Sintesi della procedura di gestione delle segnalazioni</vt:lpstr>
      <vt:lpstr>Diapositiva 9</vt:lpstr>
      <vt:lpstr> Rapporto reclami/popolazione</vt:lpstr>
      <vt:lpstr>Modalità e Tempi di risposta *</vt:lpstr>
      <vt:lpstr>Ringraziamenti</vt:lpstr>
      <vt:lpstr>Diapositiva 13</vt:lpstr>
      <vt:lpstr>Sintesi grafica segnalazioni di disservizio 2019</vt:lpstr>
      <vt:lpstr>Sintesi grafica dettagliata delle segnalazioni di disservizio</vt:lpstr>
      <vt:lpstr>Diapositiva 16</vt:lpstr>
      <vt:lpstr>Diapositiva 17</vt:lpstr>
      <vt:lpstr>Tempestività</vt:lpstr>
      <vt:lpstr>Diapositiva 19</vt:lpstr>
      <vt:lpstr>Procedure di accesso ai servizi</vt:lpstr>
      <vt:lpstr>Diapositiva 21</vt:lpstr>
      <vt:lpstr>Diapositiva 22</vt:lpstr>
      <vt:lpstr>Diapositiva 23</vt:lpstr>
      <vt:lpstr>Diapositiva 24</vt:lpstr>
      <vt:lpstr>Diapositiva 25</vt:lpstr>
      <vt:lpstr>Strutture fisiche e logistica </vt:lpstr>
      <vt:lpstr>Orientamento e accoglienza </vt:lpstr>
      <vt:lpstr>Aspetti alberghieri</vt:lpstr>
      <vt:lpstr>Le prime 4 tipologie di prestazioni che presentano segnalazioni di disservizi </vt:lpstr>
      <vt:lpstr>Sintesi delle criticità rilevate dalla rete dei referenti urp analisi qualitativa delle segnalazioni</vt:lpstr>
      <vt:lpstr>Sintesi delle criticità rilevate dalla rete dei referenti del Tribunale per i Diritti del Malato analisi qualitativa delle segnalazioni 2019</vt:lpstr>
      <vt:lpstr>Ulteriori proposte della Rete di Cittadinanzattiva/TDM del Trentino – anno 2019</vt:lpstr>
      <vt:lpstr>Sintesi delle criticità rilevate dalla Consulta della Salute analisi qualitativa delle segnalazioni</vt:lpstr>
      <vt:lpstr>  Sintesi delle criticità rilevate dalla Commissione Mista Conciliativa. Analisi qualitativa delle segnalazioni</vt:lpstr>
      <vt:lpstr>Come utilizzare le segnalazioni</vt:lpstr>
      <vt:lpstr>Livello micro: cosa è stato fatto in seguito alla segnalazione</vt:lpstr>
      <vt:lpstr>Sintesi ringraziamenti</vt:lpstr>
      <vt:lpstr>Cosa emerge dall’analisi dei reclami 2019</vt:lpstr>
      <vt:lpstr>Inviare indicazioni a urp@apss.tn.it</vt:lpstr>
    </vt:vector>
  </TitlesOfParts>
  <Company>A.P.S.S. TRENTO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5315499</dc:creator>
  <cp:lastModifiedBy>5315499</cp:lastModifiedBy>
  <cp:revision>1552</cp:revision>
  <dcterms:created xsi:type="dcterms:W3CDTF">2013-04-15T09:27:15Z</dcterms:created>
  <dcterms:modified xsi:type="dcterms:W3CDTF">2021-01-21T08:59:45Z</dcterms:modified>
</cp:coreProperties>
</file>