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8" r:id="rId3"/>
    <p:sldId id="259" r:id="rId4"/>
    <p:sldId id="264" r:id="rId5"/>
    <p:sldId id="265" r:id="rId6"/>
    <p:sldId id="263" r:id="rId7"/>
    <p:sldId id="280" r:id="rId8"/>
    <p:sldId id="267" r:id="rId9"/>
    <p:sldId id="262" r:id="rId10"/>
    <p:sldId id="266" r:id="rId11"/>
    <p:sldId id="279" r:id="rId12"/>
    <p:sldId id="269" r:id="rId13"/>
    <p:sldId id="271" r:id="rId14"/>
    <p:sldId id="272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>
        <p:scale>
          <a:sx n="76" d="100"/>
          <a:sy n="76" d="100"/>
        </p:scale>
        <p:origin x="-1421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20258\Downloads\Grafic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20258\Downloads\Grafic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ocuments\1.%20RICERCA\2.%20APSS\NEUROCOVID\Analisi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20258\Downloads\Grafic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ngo\Desktop\covid\Analisi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1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sopravvissuti!$A$2:$A$3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sopravvissuti!$B$2:$B$3</c:f>
              <c:numCache>
                <c:formatCode>General</c:formatCode>
                <c:ptCount val="2"/>
                <c:pt idx="0">
                  <c:v>59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DF-4A8C-ADBE-4739B7D947D8}"/>
            </c:ext>
          </c:extLst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1"/>
  <c:chart>
    <c:autoTitleDeleted val="1"/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deceduti!$A$2:$A$3</c:f>
              <c:strCache>
                <c:ptCount val="2"/>
                <c:pt idx="0">
                  <c:v>Survivors</c:v>
                </c:pt>
                <c:pt idx="1">
                  <c:v>Dead</c:v>
                </c:pt>
              </c:strCache>
            </c:strRef>
          </c:cat>
          <c:val>
            <c:numRef>
              <c:f>deceduti!$B$2:$B$3</c:f>
              <c:numCache>
                <c:formatCode>General</c:formatCode>
                <c:ptCount val="2"/>
                <c:pt idx="0">
                  <c:v>89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1"/>
  <c:chart>
    <c:autoTitleDeleted val="1"/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deceduti!$A$6:$A$7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deceduti!$B$6:$B$7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deceduti!$A$10:$A$13</c:f>
              <c:strCache>
                <c:ptCount val="4"/>
                <c:pt idx="0">
                  <c:v>Cognitive decline</c:v>
                </c:pt>
                <c:pt idx="1">
                  <c:v>Hypertension</c:v>
                </c:pt>
                <c:pt idx="2">
                  <c:v>Psychiatric disease</c:v>
                </c:pt>
                <c:pt idx="3">
                  <c:v>Others cerebrovascular risk factors</c:v>
                </c:pt>
              </c:strCache>
            </c:strRef>
          </c:cat>
          <c:val>
            <c:numRef>
              <c:f>deceduti!$B$10:$B$13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A6-4CD1-886B-C83372ED28CB}"/>
            </c:ext>
          </c:extLst>
        </c:ser>
        <c:dLbls>
          <c:showVal val="1"/>
        </c:dLbls>
        <c:gapWidth val="75"/>
        <c:axId val="127759872"/>
        <c:axId val="127761408"/>
      </c:barChart>
      <c:catAx>
        <c:axId val="1277598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0"/>
            </a:pPr>
            <a:endParaRPr lang="it-IT"/>
          </a:p>
        </c:txPr>
        <c:crossAx val="127761408"/>
        <c:crosses val="autoZero"/>
        <c:auto val="1"/>
        <c:lblAlgn val="ctr"/>
        <c:lblOffset val="100"/>
      </c:catAx>
      <c:valAx>
        <c:axId val="127761408"/>
        <c:scaling>
          <c:orientation val="minMax"/>
          <c:max val="4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27759872"/>
        <c:crosses val="autoZero"/>
        <c:crossBetween val="between"/>
        <c:majorUnit val="1"/>
      </c:valAx>
      <c:spPr>
        <a:ln>
          <a:noFill/>
        </a:ln>
      </c:spPr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4.1861711910628138E-2"/>
          <c:y val="3.0234735823003848E-2"/>
          <c:w val="0.95517409830280364"/>
          <c:h val="0.75086577681844968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deceduti!$A$17:$A$21</c:f>
              <c:strCache>
                <c:ptCount val="5"/>
                <c:pt idx="0">
                  <c:v>Headache</c:v>
                </c:pt>
                <c:pt idx="1">
                  <c:v>Cognitive and behavioural alteration</c:v>
                </c:pt>
                <c:pt idx="2">
                  <c:v>Ataxia</c:v>
                </c:pt>
                <c:pt idx="3">
                  <c:v>Stroke</c:v>
                </c:pt>
                <c:pt idx="4">
                  <c:v>Clonie</c:v>
                </c:pt>
              </c:strCache>
            </c:strRef>
          </c:cat>
          <c:val>
            <c:numRef>
              <c:f>deceduti!$B$17:$B$21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gapWidth val="75"/>
        <c:axId val="127785216"/>
        <c:axId val="127791104"/>
      </c:barChart>
      <c:catAx>
        <c:axId val="127785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27791104"/>
        <c:crosses val="autoZero"/>
        <c:auto val="1"/>
        <c:lblAlgn val="ctr"/>
        <c:lblOffset val="100"/>
      </c:catAx>
      <c:valAx>
        <c:axId val="127791104"/>
        <c:scaling>
          <c:orientation val="minMax"/>
          <c:max val="4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27785216"/>
        <c:crosses val="autoZero"/>
        <c:crossBetween val="between"/>
        <c:majorUnit val="1"/>
      </c:valAx>
      <c:spPr>
        <a:ln>
          <a:noFill/>
        </a:ln>
      </c:spPr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1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sopravvissuti!$A$15:$A$16</c:f>
              <c:strCache>
                <c:ptCount val="2"/>
                <c:pt idx="0">
                  <c:v>1^ wave</c:v>
                </c:pt>
                <c:pt idx="1">
                  <c:v>2^ wave</c:v>
                </c:pt>
              </c:strCache>
            </c:strRef>
          </c:cat>
          <c:val>
            <c:numRef>
              <c:f>sopravvissuti!$B$15:$B$16</c:f>
              <c:numCache>
                <c:formatCode>General</c:formatCode>
                <c:ptCount val="2"/>
                <c:pt idx="0">
                  <c:v>53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A-4CF8-903E-28784E992D29}"/>
            </c:ext>
          </c:extLst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cat>
            <c:strRef>
              <c:f>sopravvissuti!$A$33:$A$35</c:f>
              <c:strCache>
                <c:ptCount val="3"/>
                <c:pt idx="0">
                  <c:v>Smoke</c:v>
                </c:pt>
                <c:pt idx="1">
                  <c:v>Alcool</c:v>
                </c:pt>
                <c:pt idx="2">
                  <c:v>Drugs</c:v>
                </c:pt>
              </c:strCache>
            </c:strRef>
          </c:cat>
          <c:val>
            <c:numRef>
              <c:f>sopravvissuti!$B$33:$B$35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B-4A63-BA9A-AA8F6AF5BF5D}"/>
            </c:ext>
          </c:extLst>
        </c:ser>
        <c:dLbls>
          <c:showVal val="1"/>
        </c:dLbls>
        <c:gapWidth val="75"/>
        <c:axId val="127288064"/>
        <c:axId val="127289600"/>
      </c:barChart>
      <c:catAx>
        <c:axId val="12728806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27289600"/>
        <c:crosses val="autoZero"/>
        <c:auto val="1"/>
        <c:lblAlgn val="ctr"/>
        <c:lblOffset val="100"/>
      </c:catAx>
      <c:valAx>
        <c:axId val="127289600"/>
        <c:scaling>
          <c:orientation val="minMax"/>
          <c:max val="25"/>
          <c:min val="0"/>
        </c:scaling>
        <c:axPos val="b"/>
        <c:numFmt formatCode="General" sourceLinked="1"/>
        <c:majorTickMark val="none"/>
        <c:tickLblPos val="nextTo"/>
        <c:crossAx val="127288064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sopravvissuti!$B$82</c:f>
              <c:strCache>
                <c:ptCount val="1"/>
              </c:strCache>
            </c:strRef>
          </c:tx>
          <c:dPt>
            <c:idx val="9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16-4DBB-B850-DDE46C2D7F13}"/>
              </c:ext>
            </c:extLst>
          </c:dPt>
          <c:dPt>
            <c:idx val="1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16-4DBB-B850-DDE46C2D7F13}"/>
              </c:ext>
            </c:extLst>
          </c:dPt>
          <c:dPt>
            <c:idx val="1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16-4DBB-B850-DDE46C2D7F13}"/>
              </c:ext>
            </c:extLst>
          </c:dPt>
          <c:dLbls>
            <c:delete val="1"/>
          </c:dLbls>
          <c:cat>
            <c:strRef>
              <c:f>sopravvissuti!$A$83:$A$99</c:f>
              <c:strCache>
                <c:ptCount val="17"/>
                <c:pt idx="0">
                  <c:v>Headache</c:v>
                </c:pt>
                <c:pt idx="1">
                  <c:v>Hyposmia</c:v>
                </c:pt>
                <c:pt idx="2">
                  <c:v>Hypogeusia</c:v>
                </c:pt>
                <c:pt idx="3">
                  <c:v>Myalgia</c:v>
                </c:pt>
                <c:pt idx="4">
                  <c:v>Cognitive and behavioural alteration</c:v>
                </c:pt>
                <c:pt idx="5">
                  <c:v>Visual alteration</c:v>
                </c:pt>
                <c:pt idx="6">
                  <c:v>Ataxia</c:v>
                </c:pt>
                <c:pt idx="7">
                  <c:v>Seizure</c:v>
                </c:pt>
                <c:pt idx="8">
                  <c:v>Suspected meningo-encephaliti</c:v>
                </c:pt>
                <c:pt idx="9">
                  <c:v>Delirium</c:v>
                </c:pt>
                <c:pt idx="10">
                  <c:v>Peripheral nerves disorder</c:v>
                </c:pt>
                <c:pt idx="11">
                  <c:v>AIDP</c:v>
                </c:pt>
                <c:pt idx="12">
                  <c:v>Stroke</c:v>
                </c:pt>
                <c:pt idx="13">
                  <c:v>Parkinsonism</c:v>
                </c:pt>
                <c:pt idx="14">
                  <c:v>Clonie</c:v>
                </c:pt>
                <c:pt idx="15">
                  <c:v>Impaired consciousness</c:v>
                </c:pt>
                <c:pt idx="16">
                  <c:v>Critical illness neuropathy</c:v>
                </c:pt>
              </c:strCache>
            </c:strRef>
          </c:cat>
          <c:val>
            <c:numRef>
              <c:f>sopravvissuti!$B$83:$B$99</c:f>
              <c:numCache>
                <c:formatCode>General</c:formatCode>
                <c:ptCount val="17"/>
                <c:pt idx="0">
                  <c:v>6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11</c:v>
                </c:pt>
                <c:pt idx="5">
                  <c:v>2</c:v>
                </c:pt>
                <c:pt idx="6">
                  <c:v>4</c:v>
                </c:pt>
                <c:pt idx="7">
                  <c:v>9</c:v>
                </c:pt>
                <c:pt idx="8">
                  <c:v>3</c:v>
                </c:pt>
                <c:pt idx="9">
                  <c:v>14</c:v>
                </c:pt>
                <c:pt idx="10">
                  <c:v>4</c:v>
                </c:pt>
                <c:pt idx="11">
                  <c:v>8</c:v>
                </c:pt>
                <c:pt idx="12">
                  <c:v>15</c:v>
                </c:pt>
                <c:pt idx="13">
                  <c:v>1</c:v>
                </c:pt>
                <c:pt idx="14">
                  <c:v>2</c:v>
                </c:pt>
                <c:pt idx="15">
                  <c:v>14</c:v>
                </c:pt>
                <c:pt idx="1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16-4DBB-B850-DDE46C2D7F13}"/>
            </c:ext>
          </c:extLst>
        </c:ser>
        <c:dLbls>
          <c:showVal val="1"/>
        </c:dLbls>
        <c:gapWidth val="75"/>
        <c:axId val="127335808"/>
        <c:axId val="127337600"/>
      </c:barChart>
      <c:catAx>
        <c:axId val="1273358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300" b="1" i="0"/>
            </a:pPr>
            <a:endParaRPr lang="it-IT"/>
          </a:p>
        </c:txPr>
        <c:crossAx val="127337600"/>
        <c:crosses val="autoZero"/>
        <c:auto val="1"/>
        <c:lblAlgn val="ctr"/>
        <c:lblOffset val="100"/>
      </c:catAx>
      <c:valAx>
        <c:axId val="1273376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27335808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sopravvissuti!$B$107</c:f>
              <c:strCache>
                <c:ptCount val="1"/>
                <c:pt idx="0">
                  <c:v>1^ wave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sopravvissuti!$A$108:$A$124</c:f>
              <c:strCache>
                <c:ptCount val="17"/>
                <c:pt idx="0">
                  <c:v>Headache</c:v>
                </c:pt>
                <c:pt idx="1">
                  <c:v>Hyposmia</c:v>
                </c:pt>
                <c:pt idx="2">
                  <c:v>Hypogeusia</c:v>
                </c:pt>
                <c:pt idx="3">
                  <c:v>Myalgia</c:v>
                </c:pt>
                <c:pt idx="4">
                  <c:v>Cognitive and behavioural alteration</c:v>
                </c:pt>
                <c:pt idx="5">
                  <c:v>Visual alteration</c:v>
                </c:pt>
                <c:pt idx="6">
                  <c:v>Ataxia</c:v>
                </c:pt>
                <c:pt idx="7">
                  <c:v>Seizure</c:v>
                </c:pt>
                <c:pt idx="8">
                  <c:v>Suspected meningo-encephaliti</c:v>
                </c:pt>
                <c:pt idx="9">
                  <c:v>Delirium</c:v>
                </c:pt>
                <c:pt idx="10">
                  <c:v>Peripheral nerves disorder</c:v>
                </c:pt>
                <c:pt idx="11">
                  <c:v>AIDP</c:v>
                </c:pt>
                <c:pt idx="12">
                  <c:v>Stroke</c:v>
                </c:pt>
                <c:pt idx="13">
                  <c:v>Parkinsonism and movement disorder</c:v>
                </c:pt>
                <c:pt idx="14">
                  <c:v>Clonie</c:v>
                </c:pt>
                <c:pt idx="15">
                  <c:v>Impaired consciousness</c:v>
                </c:pt>
                <c:pt idx="16">
                  <c:v>Critical illness neuropathy</c:v>
                </c:pt>
              </c:strCache>
            </c:strRef>
          </c:cat>
          <c:val>
            <c:numRef>
              <c:f>sopravvissuti!$B$108:$B$124</c:f>
              <c:numCache>
                <c:formatCode>General</c:formatCode>
                <c:ptCount val="17"/>
                <c:pt idx="0">
                  <c:v>2</c:v>
                </c:pt>
                <c:pt idx="1">
                  <c:v>11</c:v>
                </c:pt>
                <c:pt idx="2">
                  <c:v>10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13</c:v>
                </c:pt>
                <c:pt idx="10">
                  <c:v>3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9</c:v>
                </c:pt>
                <c:pt idx="1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E9-42CB-8D06-40B0BE9BAF3B}"/>
            </c:ext>
          </c:extLst>
        </c:ser>
        <c:ser>
          <c:idx val="1"/>
          <c:order val="1"/>
          <c:tx>
            <c:strRef>
              <c:f>sopravvissuti!$C$107</c:f>
              <c:strCache>
                <c:ptCount val="1"/>
                <c:pt idx="0">
                  <c:v>2^ wave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sopravvissuti!$A$108:$A$124</c:f>
              <c:strCache>
                <c:ptCount val="17"/>
                <c:pt idx="0">
                  <c:v>Headache</c:v>
                </c:pt>
                <c:pt idx="1">
                  <c:v>Hyposmia</c:v>
                </c:pt>
                <c:pt idx="2">
                  <c:v>Hypogeusia</c:v>
                </c:pt>
                <c:pt idx="3">
                  <c:v>Myalgia</c:v>
                </c:pt>
                <c:pt idx="4">
                  <c:v>Cognitive and behavioural alteration</c:v>
                </c:pt>
                <c:pt idx="5">
                  <c:v>Visual alteration</c:v>
                </c:pt>
                <c:pt idx="6">
                  <c:v>Ataxia</c:v>
                </c:pt>
                <c:pt idx="7">
                  <c:v>Seizure</c:v>
                </c:pt>
                <c:pt idx="8">
                  <c:v>Suspected meningo-encephaliti</c:v>
                </c:pt>
                <c:pt idx="9">
                  <c:v>Delirium</c:v>
                </c:pt>
                <c:pt idx="10">
                  <c:v>Peripheral nerves disorder</c:v>
                </c:pt>
                <c:pt idx="11">
                  <c:v>AIDP</c:v>
                </c:pt>
                <c:pt idx="12">
                  <c:v>Stroke</c:v>
                </c:pt>
                <c:pt idx="13">
                  <c:v>Parkinsonism and movement disorder</c:v>
                </c:pt>
                <c:pt idx="14">
                  <c:v>Clonie</c:v>
                </c:pt>
                <c:pt idx="15">
                  <c:v>Impaired consciousness</c:v>
                </c:pt>
                <c:pt idx="16">
                  <c:v>Critical illness neuropathy</c:v>
                </c:pt>
              </c:strCache>
            </c:strRef>
          </c:cat>
          <c:val>
            <c:numRef>
              <c:f>sopravvissuti!$C$108:$C$124</c:f>
              <c:numCache>
                <c:formatCode>General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6</c:v>
                </c:pt>
                <c:pt idx="12">
                  <c:v>11</c:v>
                </c:pt>
                <c:pt idx="13">
                  <c:v>0</c:v>
                </c:pt>
                <c:pt idx="14">
                  <c:v>1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E9-42CB-8D06-40B0BE9BAF3B}"/>
            </c:ext>
          </c:extLst>
        </c:ser>
        <c:dLbls>
          <c:showVal val="1"/>
        </c:dLbls>
        <c:gapWidth val="75"/>
        <c:axId val="127376000"/>
        <c:axId val="127385984"/>
      </c:barChart>
      <c:catAx>
        <c:axId val="1273760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27385984"/>
        <c:crosses val="autoZero"/>
        <c:auto val="1"/>
        <c:lblAlgn val="ctr"/>
        <c:lblOffset val="100"/>
      </c:catAx>
      <c:valAx>
        <c:axId val="1273859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27376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plotArea>
      <c:layout/>
      <c:barChart>
        <c:barDir val="bar"/>
        <c:grouping val="clustered"/>
        <c:ser>
          <c:idx val="0"/>
          <c:order val="0"/>
          <c:tx>
            <c:strRef>
              <c:f>sopravvissuti!$B$67</c:f>
              <c:strCache>
                <c:ptCount val="1"/>
                <c:pt idx="0">
                  <c:v>Performed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sopravvissuti!$A$68:$A$72</c:f>
              <c:strCache>
                <c:ptCount val="5"/>
                <c:pt idx="0">
                  <c:v>EEG</c:v>
                </c:pt>
                <c:pt idx="1">
                  <c:v>CT</c:v>
                </c:pt>
                <c:pt idx="2">
                  <c:v>NCS</c:v>
                </c:pt>
                <c:pt idx="3">
                  <c:v>MRI</c:v>
                </c:pt>
                <c:pt idx="4">
                  <c:v>CSF</c:v>
                </c:pt>
              </c:strCache>
            </c:strRef>
          </c:cat>
          <c:val>
            <c:numRef>
              <c:f>sopravvissuti!$B$68:$B$72</c:f>
              <c:numCache>
                <c:formatCode>General</c:formatCode>
                <c:ptCount val="5"/>
                <c:pt idx="0">
                  <c:v>14</c:v>
                </c:pt>
                <c:pt idx="1">
                  <c:v>40</c:v>
                </c:pt>
                <c:pt idx="2">
                  <c:v>30</c:v>
                </c:pt>
                <c:pt idx="3">
                  <c:v>69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E8-403A-93A2-C933521125EE}"/>
            </c:ext>
          </c:extLst>
        </c:ser>
        <c:ser>
          <c:idx val="1"/>
          <c:order val="1"/>
          <c:tx>
            <c:strRef>
              <c:f>sopravvissuti!$C$67</c:f>
              <c:strCache>
                <c:ptCount val="1"/>
                <c:pt idx="0">
                  <c:v>Alterated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sopravvissuti!$A$68:$A$72</c:f>
              <c:strCache>
                <c:ptCount val="5"/>
                <c:pt idx="0">
                  <c:v>EEG</c:v>
                </c:pt>
                <c:pt idx="1">
                  <c:v>CT</c:v>
                </c:pt>
                <c:pt idx="2">
                  <c:v>NCS</c:v>
                </c:pt>
                <c:pt idx="3">
                  <c:v>MRI</c:v>
                </c:pt>
                <c:pt idx="4">
                  <c:v>CSF</c:v>
                </c:pt>
              </c:strCache>
            </c:strRef>
          </c:cat>
          <c:val>
            <c:numRef>
              <c:f>sopravvissuti!$C$68:$C$72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24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E8-403A-93A2-C933521125EE}"/>
            </c:ext>
          </c:extLst>
        </c:ser>
        <c:dLbls>
          <c:showVal val="1"/>
        </c:dLbls>
        <c:gapWidth val="75"/>
        <c:axId val="127425536"/>
        <c:axId val="127431424"/>
      </c:barChart>
      <c:catAx>
        <c:axId val="12742553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27431424"/>
        <c:crosses val="autoZero"/>
        <c:auto val="1"/>
        <c:lblAlgn val="ctr"/>
        <c:lblOffset val="100"/>
      </c:catAx>
      <c:valAx>
        <c:axId val="127431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274255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/>
          </a:pPr>
          <a:endParaRPr lang="it-IT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sopravvissuti!$B$151</c:f>
              <c:strCache>
                <c:ptCount val="1"/>
                <c:pt idx="0">
                  <c:v>1^ wave</c:v>
                </c:pt>
              </c:strCache>
            </c:strRef>
          </c:tx>
          <c:cat>
            <c:strRef>
              <c:f>sopravvissuti!$A$152:$A$158</c:f>
              <c:strCache>
                <c:ptCount val="7"/>
                <c:pt idx="0">
                  <c:v>antivirals</c:v>
                </c:pt>
                <c:pt idx="1">
                  <c:v>tocilizumab</c:v>
                </c:pt>
                <c:pt idx="2">
                  <c:v>HCQ</c:v>
                </c:pt>
                <c:pt idx="3">
                  <c:v>corticosteroids</c:v>
                </c:pt>
                <c:pt idx="4">
                  <c:v>IVIg</c:v>
                </c:pt>
                <c:pt idx="5">
                  <c:v>ansiolytics/hypnotics</c:v>
                </c:pt>
                <c:pt idx="6">
                  <c:v>anticoagulants</c:v>
                </c:pt>
              </c:strCache>
            </c:strRef>
          </c:cat>
          <c:val>
            <c:numRef>
              <c:f>sopravvissuti!$B$152:$B$158</c:f>
              <c:numCache>
                <c:formatCode>General</c:formatCode>
                <c:ptCount val="7"/>
                <c:pt idx="0">
                  <c:v>34</c:v>
                </c:pt>
                <c:pt idx="1">
                  <c:v>18</c:v>
                </c:pt>
                <c:pt idx="2">
                  <c:v>38</c:v>
                </c:pt>
                <c:pt idx="3">
                  <c:v>25</c:v>
                </c:pt>
                <c:pt idx="4">
                  <c:v>3</c:v>
                </c:pt>
                <c:pt idx="5">
                  <c:v>20</c:v>
                </c:pt>
                <c:pt idx="6">
                  <c:v>40</c:v>
                </c:pt>
              </c:numCache>
            </c:numRef>
          </c:val>
        </c:ser>
        <c:ser>
          <c:idx val="1"/>
          <c:order val="1"/>
          <c:tx>
            <c:strRef>
              <c:f>sopravvissuti!$C$151</c:f>
              <c:strCache>
                <c:ptCount val="1"/>
                <c:pt idx="0">
                  <c:v>2^ wave</c:v>
                </c:pt>
              </c:strCache>
            </c:strRef>
          </c:tx>
          <c:cat>
            <c:strRef>
              <c:f>sopravvissuti!$A$152:$A$158</c:f>
              <c:strCache>
                <c:ptCount val="7"/>
                <c:pt idx="0">
                  <c:v>antivirals</c:v>
                </c:pt>
                <c:pt idx="1">
                  <c:v>tocilizumab</c:v>
                </c:pt>
                <c:pt idx="2">
                  <c:v>HCQ</c:v>
                </c:pt>
                <c:pt idx="3">
                  <c:v>corticosteroids</c:v>
                </c:pt>
                <c:pt idx="4">
                  <c:v>IVIg</c:v>
                </c:pt>
                <c:pt idx="5">
                  <c:v>ansiolytics/hypnotics</c:v>
                </c:pt>
                <c:pt idx="6">
                  <c:v>anticoagulants</c:v>
                </c:pt>
              </c:strCache>
            </c:strRef>
          </c:cat>
          <c:val>
            <c:numRef>
              <c:f>sopravvissuti!$C$152:$C$158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7</c:v>
                </c:pt>
                <c:pt idx="5">
                  <c:v>2</c:v>
                </c:pt>
                <c:pt idx="6">
                  <c:v>22</c:v>
                </c:pt>
              </c:numCache>
            </c:numRef>
          </c:val>
        </c:ser>
        <c:dLbls>
          <c:showVal val="1"/>
        </c:dLbls>
        <c:gapWidth val="75"/>
        <c:axId val="127452288"/>
        <c:axId val="127453824"/>
      </c:barChart>
      <c:catAx>
        <c:axId val="127452288"/>
        <c:scaling>
          <c:orientation val="minMax"/>
        </c:scaling>
        <c:axPos val="b"/>
        <c:majorTickMark val="none"/>
        <c:tickLblPos val="nextTo"/>
        <c:crossAx val="127453824"/>
        <c:crosses val="autoZero"/>
        <c:auto val="1"/>
        <c:lblAlgn val="ctr"/>
        <c:lblOffset val="100"/>
      </c:catAx>
      <c:valAx>
        <c:axId val="127453824"/>
        <c:scaling>
          <c:orientation val="minMax"/>
        </c:scaling>
        <c:axPos val="l"/>
        <c:numFmt formatCode="General" sourceLinked="1"/>
        <c:majorTickMark val="none"/>
        <c:tickLblPos val="nextTo"/>
        <c:crossAx val="127452288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bar"/>
        <c:grouping val="clustered"/>
        <c:ser>
          <c:idx val="0"/>
          <c:order val="0"/>
          <c:dLbls>
            <c:delete val="1"/>
          </c:dLbls>
          <c:cat>
            <c:strRef>
              <c:f>sopravvissuti!$A$51:$A$64</c:f>
              <c:strCache>
                <c:ptCount val="14"/>
                <c:pt idx="0">
                  <c:v>Parkinson</c:v>
                </c:pt>
                <c:pt idx="1">
                  <c:v>Cognitive decline</c:v>
                </c:pt>
                <c:pt idx="2">
                  <c:v>Stroke</c:v>
                </c:pt>
                <c:pt idx="3">
                  <c:v>Multiple sclerosis</c:v>
                </c:pt>
                <c:pt idx="4">
                  <c:v>Polyneuropathy</c:v>
                </c:pt>
                <c:pt idx="5">
                  <c:v>Hypertension</c:v>
                </c:pt>
                <c:pt idx="6">
                  <c:v>Diabetes</c:v>
                </c:pt>
                <c:pt idx="7">
                  <c:v>Polmunary disease</c:v>
                </c:pt>
                <c:pt idx="8">
                  <c:v>
Chronic renal failure</c:v>
                </c:pt>
                <c:pt idx="9">
                  <c:v>Tumors</c:v>
                </c:pt>
                <c:pt idx="10">
                  <c:v>Autoimmune disease</c:v>
                </c:pt>
                <c:pt idx="11">
                  <c:v>Psychiatric disease</c:v>
                </c:pt>
                <c:pt idx="12">
                  <c:v>Others cerebrovascular risk factors</c:v>
                </c:pt>
                <c:pt idx="13">
                  <c:v>Others neurological disease</c:v>
                </c:pt>
              </c:strCache>
            </c:strRef>
          </c:cat>
          <c:val>
            <c:numRef>
              <c:f>sopravvissuti!$B$51:$B$64</c:f>
              <c:numCache>
                <c:formatCode>General</c:formatCode>
                <c:ptCount val="14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40</c:v>
                </c:pt>
                <c:pt idx="6">
                  <c:v>15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  <c:pt idx="10">
                  <c:v>15</c:v>
                </c:pt>
                <c:pt idx="11">
                  <c:v>8</c:v>
                </c:pt>
                <c:pt idx="12">
                  <c:v>32</c:v>
                </c:pt>
                <c:pt idx="1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50-4687-A1F9-C549C4B5455F}"/>
            </c:ext>
          </c:extLst>
        </c:ser>
        <c:dLbls>
          <c:showVal val="1"/>
        </c:dLbls>
        <c:gapWidth val="75"/>
        <c:axId val="127568512"/>
        <c:axId val="127574400"/>
      </c:barChart>
      <c:catAx>
        <c:axId val="12756851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27574400"/>
        <c:crosses val="autoZero"/>
        <c:auto val="1"/>
        <c:lblAlgn val="ctr"/>
        <c:lblOffset val="100"/>
      </c:catAx>
      <c:valAx>
        <c:axId val="127574400"/>
        <c:scaling>
          <c:orientation val="minMax"/>
        </c:scaling>
        <c:axPos val="b"/>
        <c:numFmt formatCode="General" sourceLinked="1"/>
        <c:majorTickMark val="none"/>
        <c:tickLblPos val="nextTo"/>
        <c:crossAx val="127568512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sopravvissuti!$B$127</c:f>
              <c:strCache>
                <c:ptCount val="1"/>
                <c:pt idx="0">
                  <c:v>M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sopravvissuti!$A$128:$A$144</c:f>
              <c:strCache>
                <c:ptCount val="17"/>
                <c:pt idx="0">
                  <c:v>Headache</c:v>
                </c:pt>
                <c:pt idx="1">
                  <c:v>Hyposmia</c:v>
                </c:pt>
                <c:pt idx="2">
                  <c:v>Hypogeusia</c:v>
                </c:pt>
                <c:pt idx="3">
                  <c:v>Myalgia</c:v>
                </c:pt>
                <c:pt idx="4">
                  <c:v>Cognitive and behavioural alteration</c:v>
                </c:pt>
                <c:pt idx="5">
                  <c:v>Visual alteration</c:v>
                </c:pt>
                <c:pt idx="6">
                  <c:v>Ataxia</c:v>
                </c:pt>
                <c:pt idx="7">
                  <c:v>Seizure</c:v>
                </c:pt>
                <c:pt idx="8">
                  <c:v>Suspected meningo-encephaliti</c:v>
                </c:pt>
                <c:pt idx="9">
                  <c:v>Delirium</c:v>
                </c:pt>
                <c:pt idx="10">
                  <c:v>Peripheral nerves disorder</c:v>
                </c:pt>
                <c:pt idx="11">
                  <c:v>AIDP</c:v>
                </c:pt>
                <c:pt idx="12">
                  <c:v>Stroke</c:v>
                </c:pt>
                <c:pt idx="13">
                  <c:v>Parkinsonism and movement disorder</c:v>
                </c:pt>
                <c:pt idx="14">
                  <c:v>Clonie</c:v>
                </c:pt>
                <c:pt idx="15">
                  <c:v>Impaired consciousness</c:v>
                </c:pt>
                <c:pt idx="16">
                  <c:v>Critical illness neuropathy</c:v>
                </c:pt>
              </c:strCache>
            </c:strRef>
          </c:cat>
          <c:val>
            <c:numRef>
              <c:f>sopravvissuti!$B$128:$B$144</c:f>
              <c:numCache>
                <c:formatCode>General</c:formatCode>
                <c:ptCount val="17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</c:v>
                </c:pt>
                <c:pt idx="14">
                  <c:v>2</c:v>
                </c:pt>
                <c:pt idx="15">
                  <c:v>9</c:v>
                </c:pt>
                <c:pt idx="1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A6-4D6A-B1ED-C541A458909D}"/>
            </c:ext>
          </c:extLst>
        </c:ser>
        <c:ser>
          <c:idx val="1"/>
          <c:order val="1"/>
          <c:tx>
            <c:strRef>
              <c:f>sopravvissuti!$C$127</c:f>
              <c:strCache>
                <c:ptCount val="1"/>
                <c:pt idx="0">
                  <c:v>F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sopravvissuti!$A$128:$A$144</c:f>
              <c:strCache>
                <c:ptCount val="17"/>
                <c:pt idx="0">
                  <c:v>Headache</c:v>
                </c:pt>
                <c:pt idx="1">
                  <c:v>Hyposmia</c:v>
                </c:pt>
                <c:pt idx="2">
                  <c:v>Hypogeusia</c:v>
                </c:pt>
                <c:pt idx="3">
                  <c:v>Myalgia</c:v>
                </c:pt>
                <c:pt idx="4">
                  <c:v>Cognitive and behavioural alteration</c:v>
                </c:pt>
                <c:pt idx="5">
                  <c:v>Visual alteration</c:v>
                </c:pt>
                <c:pt idx="6">
                  <c:v>Ataxia</c:v>
                </c:pt>
                <c:pt idx="7">
                  <c:v>Seizure</c:v>
                </c:pt>
                <c:pt idx="8">
                  <c:v>Suspected meningo-encephaliti</c:v>
                </c:pt>
                <c:pt idx="9">
                  <c:v>Delirium</c:v>
                </c:pt>
                <c:pt idx="10">
                  <c:v>Peripheral nerves disorder</c:v>
                </c:pt>
                <c:pt idx="11">
                  <c:v>AIDP</c:v>
                </c:pt>
                <c:pt idx="12">
                  <c:v>Stroke</c:v>
                </c:pt>
                <c:pt idx="13">
                  <c:v>Parkinsonism and movement disorder</c:v>
                </c:pt>
                <c:pt idx="14">
                  <c:v>Clonie</c:v>
                </c:pt>
                <c:pt idx="15">
                  <c:v>Impaired consciousness</c:v>
                </c:pt>
                <c:pt idx="16">
                  <c:v>Critical illness neuropathy</c:v>
                </c:pt>
              </c:strCache>
            </c:strRef>
          </c:cat>
          <c:val>
            <c:numRef>
              <c:f>sopravvissuti!$C$128:$C$144</c:f>
              <c:numCache>
                <c:formatCode>General</c:formatCode>
                <c:ptCount val="17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7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A6-4D6A-B1ED-C541A458909D}"/>
            </c:ext>
          </c:extLst>
        </c:ser>
        <c:dLbls>
          <c:showVal val="1"/>
        </c:dLbls>
        <c:gapWidth val="75"/>
        <c:axId val="127612800"/>
        <c:axId val="127614336"/>
      </c:barChart>
      <c:catAx>
        <c:axId val="1276128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27614336"/>
        <c:crosses val="autoZero"/>
        <c:auto val="1"/>
        <c:lblAlgn val="ctr"/>
        <c:lblOffset val="100"/>
      </c:catAx>
      <c:valAx>
        <c:axId val="1276143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27612800"/>
        <c:crosses val="autoZero"/>
        <c:crossBetween val="between"/>
      </c:valAx>
    </c:plotArea>
    <c:legend>
      <c:legendPos val="b"/>
      <c:txPr>
        <a:bodyPr/>
        <a:lstStyle/>
        <a:p>
          <a:pPr>
            <a:defRPr sz="1500"/>
          </a:pPr>
          <a:endParaRPr lang="it-IT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3E88D6-7FE8-48D1-88B0-1DFF6D206BF2}" type="datetimeFigureOut">
              <a:rPr lang="it-IT" smtClean="0"/>
              <a:pPr/>
              <a:t>09/09/2021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BDF2271-EDDA-401A-827D-BA82C3BA4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attaforma per la Formazione a Distanza AP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474" y="404664"/>
            <a:ext cx="4557051" cy="12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ntesta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"/>
          <a:stretch>
            <a:fillRect/>
          </a:stretch>
        </p:blipFill>
        <p:spPr bwMode="auto">
          <a:xfrm>
            <a:off x="251520" y="5807301"/>
            <a:ext cx="2288491" cy="9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XLVII Congresso Nazionale della Società Italiana di Neurologia | VE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09" b="33495"/>
          <a:stretch/>
        </p:blipFill>
        <p:spPr bwMode="auto">
          <a:xfrm>
            <a:off x="6919029" y="6010402"/>
            <a:ext cx="2293475" cy="7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79725" y="1719308"/>
            <a:ext cx="6784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MANIFESTAZIONI NEUROLOGICHE </a:t>
            </a:r>
          </a:p>
          <a:p>
            <a:pPr algn="ctr"/>
            <a:r>
              <a:rPr lang="it-IT" sz="3000" b="1" dirty="0"/>
              <a:t>NEI PAZIENTI OSPEDALIZZATI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43615" y="2805482"/>
            <a:ext cx="365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Dott.ssa Ottaviani Donatella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32" y="3675991"/>
            <a:ext cx="8071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NEURO-COVID: complicanze neurologiche dell’infezione </a:t>
            </a:r>
            <a:r>
              <a:rPr lang="it-IT" sz="2000" dirty="0" smtClean="0"/>
              <a:t>Sars-CoV-2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3676561" y="4365104"/>
            <a:ext cx="17908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dirty="0"/>
              <a:t>09 settembre 2021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20776" y="6091090"/>
            <a:ext cx="5187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/>
              <a:t>Centro Congressi </a:t>
            </a:r>
            <a:r>
              <a:rPr lang="it-IT" sz="1500" dirty="0" err="1"/>
              <a:t>Interbrennero</a:t>
            </a:r>
            <a:r>
              <a:rPr lang="it-IT" sz="1500" dirty="0"/>
              <a:t> </a:t>
            </a:r>
          </a:p>
          <a:p>
            <a:pPr algn="ctr"/>
            <a:r>
              <a:rPr lang="it-IT" sz="1500" dirty="0" smtClean="0"/>
              <a:t>Via </a:t>
            </a:r>
            <a:r>
              <a:rPr lang="it-IT" sz="1500" dirty="0"/>
              <a:t>Innsbruck, 15 – Trento</a:t>
            </a:r>
          </a:p>
        </p:txBody>
      </p:sp>
    </p:spTree>
    <p:extLst>
      <p:ext uri="{BB962C8B-B14F-4D97-AF65-F5344CB8AC3E}">
        <p14:creationId xmlns:p14="http://schemas.microsoft.com/office/powerpoint/2010/main" xmlns="" val="41682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7810973"/>
              </p:ext>
            </p:extLst>
          </p:nvPr>
        </p:nvGraphicFramePr>
        <p:xfrm>
          <a:off x="323528" y="1124744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624306"/>
            <a:ext cx="772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NEUROLOGIC MANIFESTATIONS OF COVID-19 </a:t>
            </a:r>
            <a:r>
              <a:rPr lang="it-IT" b="1" dirty="0" smtClean="0"/>
              <a:t>ACCORDING TO SEX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6650" y="6500934"/>
            <a:ext cx="83473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Significant difference in access to hospitalization </a:t>
            </a:r>
            <a:r>
              <a:rPr lang="en-US" sz="1300" dirty="0"/>
              <a:t>in intensive care </a:t>
            </a:r>
            <a:r>
              <a:rPr lang="en-US" sz="1300" dirty="0" smtClean="0"/>
              <a:t>depending on sex </a:t>
            </a:r>
            <a:r>
              <a:rPr lang="it-IT" sz="1300" dirty="0" smtClean="0"/>
              <a:t>(</a:t>
            </a:r>
            <a:r>
              <a:rPr lang="en-US" sz="1300" dirty="0" smtClean="0"/>
              <a:t>X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=13.30; </a:t>
            </a:r>
            <a:r>
              <a:rPr lang="en-US" sz="1300" dirty="0" err="1" smtClean="0"/>
              <a:t>gl</a:t>
            </a:r>
            <a:r>
              <a:rPr lang="en-US" sz="1300" dirty="0" smtClean="0"/>
              <a:t>=1; </a:t>
            </a:r>
            <a:r>
              <a:rPr lang="it-IT" sz="1300" dirty="0" smtClean="0"/>
              <a:t>p&lt;0.001)</a:t>
            </a:r>
            <a:endParaRPr lang="it-IT" sz="1300" dirty="0"/>
          </a:p>
        </p:txBody>
      </p:sp>
      <p:sp>
        <p:nvSpPr>
          <p:cNvPr id="6" name="Ovale 5"/>
          <p:cNvSpPr/>
          <p:nvPr/>
        </p:nvSpPr>
        <p:spPr>
          <a:xfrm rot="18900000">
            <a:off x="4538277" y="4210689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8900000">
            <a:off x="6467593" y="4648985"/>
            <a:ext cx="194059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18900000">
            <a:off x="6905664" y="4659265"/>
            <a:ext cx="19696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62430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624306"/>
            <a:ext cx="766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NEUROCOVID </a:t>
            </a:r>
            <a:r>
              <a:rPr lang="it-IT" b="1" dirty="0" smtClean="0"/>
              <a:t>FEMALE AND MALE PATIENTS WITH BAD OUTCOME 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5445224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Mean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(SD) = </a:t>
            </a:r>
            <a:r>
              <a:rPr lang="it-IT" dirty="0" smtClean="0"/>
              <a:t>74 (8.4)</a:t>
            </a:r>
            <a:endParaRPr lang="it-IT" dirty="0"/>
          </a:p>
        </p:txBody>
      </p:sp>
      <p:graphicFrame>
        <p:nvGraphicFramePr>
          <p:cNvPr id="7" name="Grafico 6"/>
          <p:cNvGraphicFramePr/>
          <p:nvPr/>
        </p:nvGraphicFramePr>
        <p:xfrm>
          <a:off x="323529" y="1196752"/>
          <a:ext cx="410445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5004048" y="2636912"/>
          <a:ext cx="386111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43000" y="548680"/>
            <a:ext cx="79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</a:t>
            </a:r>
            <a:r>
              <a:rPr lang="it-IT" b="1" dirty="0"/>
              <a:t>PREMORBIDITIES AND NEUROLOGICAL MANIFESTATIONS AS POSSIBILE </a:t>
            </a:r>
            <a:r>
              <a:rPr lang="it-IT" b="1" dirty="0" smtClean="0"/>
              <a:t>RISK FACTORS  </a:t>
            </a:r>
            <a:endParaRPr lang="it-IT" b="1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5195649"/>
              </p:ext>
            </p:extLst>
          </p:nvPr>
        </p:nvGraphicFramePr>
        <p:xfrm>
          <a:off x="251520" y="1412776"/>
          <a:ext cx="8568952" cy="244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7742335"/>
              </p:ext>
            </p:extLst>
          </p:nvPr>
        </p:nvGraphicFramePr>
        <p:xfrm>
          <a:off x="251520" y="4005064"/>
          <a:ext cx="85689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553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627EBE2-B89C-4414-9E67-3B9A2D141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6229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it-IT" sz="1800" b="1" dirty="0"/>
              <a:t>The </a:t>
            </a:r>
            <a:r>
              <a:rPr lang="it-IT" sz="1800" b="1" dirty="0" err="1"/>
              <a:t>prevalence</a:t>
            </a:r>
            <a:r>
              <a:rPr lang="it-IT" sz="1800" b="1" dirty="0"/>
              <a:t> of </a:t>
            </a:r>
            <a:r>
              <a:rPr lang="it-IT" sz="1800" b="1" dirty="0" err="1"/>
              <a:t>neurologic</a:t>
            </a:r>
            <a:r>
              <a:rPr lang="it-IT" sz="1800" b="1" dirty="0"/>
              <a:t> </a:t>
            </a:r>
            <a:r>
              <a:rPr lang="it-IT" sz="1800" b="1" dirty="0" err="1"/>
              <a:t>manifestations</a:t>
            </a:r>
            <a:r>
              <a:rPr lang="it-IT" sz="1800" b="1" dirty="0"/>
              <a:t> in </a:t>
            </a:r>
            <a:r>
              <a:rPr lang="it-IT" sz="1800" b="1" dirty="0" err="1"/>
              <a:t>our</a:t>
            </a:r>
            <a:r>
              <a:rPr lang="it-IT" sz="1800" b="1" dirty="0"/>
              <a:t> </a:t>
            </a:r>
            <a:r>
              <a:rPr lang="it-IT" sz="1800" b="1" dirty="0" err="1" smtClean="0"/>
              <a:t>cohort</a:t>
            </a:r>
            <a:r>
              <a:rPr lang="it-IT" sz="1800" b="1" dirty="0" smtClean="0"/>
              <a:t> (9%)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in </a:t>
            </a:r>
            <a:r>
              <a:rPr lang="it-IT" sz="1800" b="1" dirty="0" err="1" smtClean="0"/>
              <a:t>keeping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with</a:t>
            </a:r>
            <a:r>
              <a:rPr lang="it-IT" sz="1800" b="1" dirty="0" smtClean="0"/>
              <a:t> data </a:t>
            </a:r>
            <a:r>
              <a:rPr lang="it-IT" sz="1800" b="1" dirty="0"/>
              <a:t>from </a:t>
            </a:r>
            <a:r>
              <a:rPr lang="it-IT" sz="1800" b="1" dirty="0" err="1"/>
              <a:t>previous</a:t>
            </a:r>
            <a:r>
              <a:rPr lang="it-IT" sz="1800" b="1" dirty="0"/>
              <a:t> studies, </a:t>
            </a:r>
            <a:r>
              <a:rPr lang="it-IT" sz="1800" b="1" dirty="0" err="1"/>
              <a:t>which</a:t>
            </a:r>
            <a:r>
              <a:rPr lang="it-IT" sz="1800" b="1" dirty="0"/>
              <a:t> </a:t>
            </a:r>
            <a:r>
              <a:rPr lang="it-IT" sz="1800" b="1" dirty="0" err="1"/>
              <a:t>reported</a:t>
            </a:r>
            <a:r>
              <a:rPr lang="it-IT" sz="1800" b="1" dirty="0"/>
              <a:t> overall </a:t>
            </a:r>
            <a:r>
              <a:rPr lang="it-IT" sz="1800" b="1" dirty="0" err="1"/>
              <a:t>neurological</a:t>
            </a:r>
            <a:r>
              <a:rPr lang="it-IT" sz="1800" b="1" dirty="0"/>
              <a:t> </a:t>
            </a:r>
            <a:r>
              <a:rPr lang="it-IT" sz="1800" b="1" dirty="0" err="1"/>
              <a:t>complications</a:t>
            </a:r>
            <a:r>
              <a:rPr lang="it-IT" sz="1800" b="1" dirty="0"/>
              <a:t> in 3.5%-13.5% of </a:t>
            </a:r>
            <a:r>
              <a:rPr lang="it-IT" sz="1800" b="1" dirty="0" err="1" smtClean="0"/>
              <a:t>hospitalized</a:t>
            </a:r>
            <a:r>
              <a:rPr lang="it-IT" sz="1800" b="1" dirty="0" smtClean="0"/>
              <a:t> </a:t>
            </a:r>
            <a:r>
              <a:rPr lang="it-IT" sz="1800" b="1" dirty="0" err="1"/>
              <a:t>patients</a:t>
            </a:r>
            <a:endParaRPr lang="it-IT" sz="1800" b="1" dirty="0"/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sz="1800" dirty="0"/>
              <a:t>Delirium and CIN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most</a:t>
            </a:r>
            <a:r>
              <a:rPr lang="it-IT" sz="1800" dirty="0"/>
              <a:t> common in the I </a:t>
            </a:r>
            <a:r>
              <a:rPr lang="it-IT" sz="1800" dirty="0" err="1"/>
              <a:t>wave</a:t>
            </a:r>
            <a:r>
              <a:rPr lang="it-IT" sz="1800" dirty="0"/>
              <a:t>, </a:t>
            </a:r>
            <a:r>
              <a:rPr lang="it-IT" sz="1800" dirty="0" err="1"/>
              <a:t>while</a:t>
            </a:r>
            <a:r>
              <a:rPr lang="it-IT" sz="1800" dirty="0"/>
              <a:t> strokes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most</a:t>
            </a:r>
            <a:r>
              <a:rPr lang="it-IT" sz="1800" dirty="0"/>
              <a:t> common in the II </a:t>
            </a:r>
            <a:r>
              <a:rPr lang="it-IT" sz="1800" dirty="0" err="1" smtClean="0"/>
              <a:t>wave</a:t>
            </a: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  <a:p>
            <a:pPr lvl="1" algn="just"/>
            <a:r>
              <a:rPr lang="it-IT" sz="1800" dirty="0"/>
              <a:t>ICU </a:t>
            </a:r>
            <a:r>
              <a:rPr lang="it-IT" sz="1800" dirty="0" err="1"/>
              <a:t>patients</a:t>
            </a:r>
            <a:r>
              <a:rPr lang="it-IT" sz="1800" dirty="0"/>
              <a:t> from the second </a:t>
            </a:r>
            <a:r>
              <a:rPr lang="it-IT" sz="1800" dirty="0" err="1"/>
              <a:t>wave</a:t>
            </a:r>
            <a:r>
              <a:rPr lang="it-IT" sz="1800" dirty="0"/>
              <a:t>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included</a:t>
            </a:r>
            <a:endParaRPr lang="it-IT" sz="1800" dirty="0"/>
          </a:p>
          <a:p>
            <a:pPr marL="274320" lvl="1" indent="0" algn="just">
              <a:buNone/>
            </a:pPr>
            <a:endParaRPr lang="it-IT" sz="1800" dirty="0"/>
          </a:p>
          <a:p>
            <a:pPr algn="just"/>
            <a:r>
              <a:rPr lang="it-IT" sz="1800" dirty="0" err="1"/>
              <a:t>Cerebral</a:t>
            </a:r>
            <a:r>
              <a:rPr lang="it-IT" sz="1800" dirty="0"/>
              <a:t> </a:t>
            </a:r>
            <a:r>
              <a:rPr lang="it-IT" sz="1800" dirty="0" err="1" smtClean="0"/>
              <a:t>hemorrhagies</a:t>
            </a:r>
            <a:r>
              <a:rPr lang="it-IT" sz="1800" dirty="0" smtClean="0"/>
              <a:t> </a:t>
            </a:r>
            <a:r>
              <a:rPr lang="it-IT" sz="1800" dirty="0" err="1"/>
              <a:t>were</a:t>
            </a:r>
            <a:r>
              <a:rPr lang="it-IT" sz="1800" dirty="0"/>
              <a:t> more </a:t>
            </a:r>
            <a:r>
              <a:rPr lang="it-IT" sz="1800" dirty="0" err="1"/>
              <a:t>frequent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</a:t>
            </a:r>
            <a:r>
              <a:rPr lang="it-IT" sz="1800" dirty="0" err="1"/>
              <a:t>ischemic</a:t>
            </a:r>
            <a:r>
              <a:rPr lang="it-IT" sz="1800" dirty="0"/>
              <a:t> strokes, </a:t>
            </a:r>
            <a:r>
              <a:rPr lang="it-IT" sz="1800" dirty="0" err="1" smtClean="0"/>
              <a:t>as</a:t>
            </a:r>
            <a:r>
              <a:rPr lang="it-IT" sz="1800" dirty="0"/>
              <a:t> </a:t>
            </a:r>
            <a:r>
              <a:rPr lang="en-US" sz="1800" dirty="0" smtClean="0"/>
              <a:t>a negative prognostic factor</a:t>
            </a:r>
            <a:endParaRPr lang="it-IT" sz="1800" dirty="0" smtClean="0"/>
          </a:p>
          <a:p>
            <a:pPr algn="just"/>
            <a:endParaRPr lang="it-IT" sz="1800" dirty="0" smtClean="0"/>
          </a:p>
          <a:p>
            <a:pPr algn="just"/>
            <a:r>
              <a:rPr lang="it-IT" sz="1800" dirty="0" err="1" smtClean="0"/>
              <a:t>Strokes</a:t>
            </a:r>
            <a:r>
              <a:rPr lang="it-IT" sz="1800" dirty="0" smtClean="0"/>
              <a:t>, </a:t>
            </a:r>
            <a:r>
              <a:rPr lang="it-IT" sz="1800" dirty="0" err="1" smtClean="0"/>
              <a:t>seizures</a:t>
            </a:r>
            <a:r>
              <a:rPr lang="it-IT" sz="1800" dirty="0" smtClean="0"/>
              <a:t> and GBS </a:t>
            </a:r>
            <a:r>
              <a:rPr lang="it-IT" sz="1800" dirty="0" err="1" smtClean="0"/>
              <a:t>were</a:t>
            </a:r>
            <a:r>
              <a:rPr lang="it-IT" sz="1800" dirty="0" smtClean="0"/>
              <a:t> more </a:t>
            </a:r>
            <a:r>
              <a:rPr lang="it-IT" sz="1800" dirty="0" err="1" smtClean="0"/>
              <a:t>prevalent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second</a:t>
            </a:r>
            <a:r>
              <a:rPr lang="it-IT" sz="1800" dirty="0" smtClean="0"/>
              <a:t> </a:t>
            </a:r>
            <a:r>
              <a:rPr lang="it-IT" sz="1800" dirty="0" err="1" smtClean="0"/>
              <a:t>wave</a:t>
            </a:r>
            <a:r>
              <a:rPr lang="it-IT" sz="1800" dirty="0" smtClean="0"/>
              <a:t> </a:t>
            </a:r>
            <a:r>
              <a:rPr lang="it-IT" sz="1800" dirty="0" err="1" smtClean="0"/>
              <a:t>when</a:t>
            </a:r>
            <a:r>
              <a:rPr lang="it-IT" sz="1800" dirty="0" smtClean="0"/>
              <a:t> </a:t>
            </a:r>
            <a:r>
              <a:rPr lang="it-IT" sz="1800" dirty="0" err="1" smtClean="0"/>
              <a:t>compared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the first </a:t>
            </a:r>
            <a:r>
              <a:rPr lang="it-IT" sz="1800" dirty="0" err="1" smtClean="0"/>
              <a:t>wave</a:t>
            </a:r>
            <a:r>
              <a:rPr lang="it-IT" sz="1800" dirty="0" smtClean="0"/>
              <a:t> (p &lt; 0.001)</a:t>
            </a:r>
          </a:p>
          <a:p>
            <a:pPr algn="just"/>
            <a:endParaRPr lang="it-IT" sz="20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1DFBA7C1-C36B-4B19-A61E-29905B1F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xmlns="" val="4267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FBA7C1-C36B-4B19-A61E-29905B1F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627EBE2-B89C-4414-9E67-3B9A2D141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76800"/>
          </a:xfrm>
          <a:noFill/>
        </p:spPr>
        <p:txBody>
          <a:bodyPr>
            <a:normAutofit/>
          </a:bodyPr>
          <a:lstStyle/>
          <a:p>
            <a:pPr algn="just"/>
            <a:r>
              <a:rPr lang="it-IT" sz="1800" dirty="0" smtClean="0"/>
              <a:t>Gender </a:t>
            </a:r>
            <a:r>
              <a:rPr lang="it-IT" sz="1800" dirty="0" err="1" smtClean="0"/>
              <a:t>significant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difference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three</a:t>
            </a:r>
            <a:r>
              <a:rPr lang="it-IT" sz="1800" dirty="0" smtClean="0"/>
              <a:t> </a:t>
            </a:r>
            <a:r>
              <a:rPr lang="it-IT" sz="1800" dirty="0" err="1" smtClean="0"/>
              <a:t>most</a:t>
            </a:r>
            <a:r>
              <a:rPr lang="it-IT" sz="1800" dirty="0" smtClean="0"/>
              <a:t> common </a:t>
            </a:r>
            <a:r>
              <a:rPr lang="it-IT" sz="1800" dirty="0" err="1" smtClean="0"/>
              <a:t>neurological</a:t>
            </a:r>
            <a:r>
              <a:rPr lang="it-IT" sz="1800" dirty="0" smtClean="0"/>
              <a:t> </a:t>
            </a:r>
            <a:r>
              <a:rPr lang="it-IT" sz="1800" dirty="0" err="1" smtClean="0"/>
              <a:t>manifestation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Covid-19 (delirium, </a:t>
            </a:r>
            <a:r>
              <a:rPr lang="it-IT" sz="1800" dirty="0" err="1" smtClean="0"/>
              <a:t>stroke</a:t>
            </a:r>
            <a:r>
              <a:rPr lang="it-IT" sz="1800" dirty="0" smtClean="0"/>
              <a:t> and </a:t>
            </a:r>
            <a:r>
              <a:rPr lang="it-IT" sz="1800" dirty="0" err="1" smtClean="0"/>
              <a:t>impaired</a:t>
            </a:r>
            <a:r>
              <a:rPr lang="it-IT" sz="1800" dirty="0" smtClean="0"/>
              <a:t> </a:t>
            </a:r>
            <a:r>
              <a:rPr lang="it-IT" sz="1800" dirty="0" err="1" smtClean="0"/>
              <a:t>consciousness</a:t>
            </a:r>
            <a:r>
              <a:rPr lang="it-IT" sz="1800" dirty="0" smtClean="0"/>
              <a:t>)</a:t>
            </a:r>
          </a:p>
          <a:p>
            <a:pPr algn="just">
              <a:buNone/>
            </a:pPr>
            <a:endParaRPr lang="it-IT" sz="1800" dirty="0" smtClean="0"/>
          </a:p>
          <a:p>
            <a:pPr marL="0" indent="0" algn="just"/>
            <a:r>
              <a:rPr lang="en-US" sz="1800" dirty="0" smtClean="0"/>
              <a:t>   Association between gender and admission to the ICU</a:t>
            </a:r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sz="1800" dirty="0" err="1"/>
              <a:t>Neurologic</a:t>
            </a:r>
            <a:r>
              <a:rPr lang="it-IT" sz="1800" dirty="0"/>
              <a:t> </a:t>
            </a:r>
            <a:r>
              <a:rPr lang="it-IT" sz="1800" dirty="0" err="1"/>
              <a:t>manifestations</a:t>
            </a:r>
            <a:r>
              <a:rPr lang="it-IT" sz="1800" dirty="0"/>
              <a:t> in </a:t>
            </a:r>
            <a:r>
              <a:rPr lang="it-IT" sz="1800" dirty="0" smtClean="0"/>
              <a:t>COVID </a:t>
            </a:r>
            <a:r>
              <a:rPr lang="it-IT" sz="1800" dirty="0" err="1"/>
              <a:t>patients</a:t>
            </a:r>
            <a:r>
              <a:rPr lang="it-IT" sz="1800" dirty="0"/>
              <a:t> </a:t>
            </a:r>
            <a:r>
              <a:rPr lang="it-IT" sz="1800" dirty="0" err="1"/>
              <a:t>who</a:t>
            </a:r>
            <a:r>
              <a:rPr lang="it-IT" sz="1800" dirty="0"/>
              <a:t> </a:t>
            </a:r>
            <a:r>
              <a:rPr lang="it-IT" sz="1800" dirty="0" err="1"/>
              <a:t>died</a:t>
            </a:r>
            <a:r>
              <a:rPr lang="it-IT" sz="1800" dirty="0"/>
              <a:t> </a:t>
            </a:r>
            <a:r>
              <a:rPr lang="it-IT" sz="1800" dirty="0" err="1"/>
              <a:t>where</a:t>
            </a:r>
            <a:r>
              <a:rPr lang="it-IT" sz="1800" dirty="0"/>
              <a:t> more </a:t>
            </a:r>
            <a:r>
              <a:rPr lang="it-IT" sz="1800" dirty="0" err="1"/>
              <a:t>tipically</a:t>
            </a:r>
            <a:r>
              <a:rPr lang="it-IT" sz="1800" dirty="0"/>
              <a:t>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/>
              <a:t>the </a:t>
            </a:r>
            <a:r>
              <a:rPr lang="it-IT" sz="1800" dirty="0" err="1"/>
              <a:t>the</a:t>
            </a:r>
            <a:r>
              <a:rPr lang="it-IT" sz="1800" dirty="0"/>
              <a:t> </a:t>
            </a:r>
            <a:r>
              <a:rPr lang="it-IT" sz="1800" dirty="0" err="1"/>
              <a:t>involvement</a:t>
            </a:r>
            <a:r>
              <a:rPr lang="it-IT" sz="1800" dirty="0"/>
              <a:t> of CNS, and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necessarly</a:t>
            </a:r>
            <a:r>
              <a:rPr lang="it-IT" sz="1800" dirty="0"/>
              <a:t> </a:t>
            </a:r>
            <a:r>
              <a:rPr lang="it-IT" sz="1800" dirty="0" err="1"/>
              <a:t>related</a:t>
            </a:r>
            <a:r>
              <a:rPr lang="it-IT" sz="1800" dirty="0"/>
              <a:t> to the </a:t>
            </a:r>
            <a:r>
              <a:rPr lang="it-IT" sz="1800" dirty="0" err="1"/>
              <a:t>severity</a:t>
            </a:r>
            <a:r>
              <a:rPr lang="it-IT" sz="1800" dirty="0"/>
              <a:t> of </a:t>
            </a:r>
            <a:r>
              <a:rPr lang="it-IT" sz="1800" dirty="0" err="1" smtClean="0"/>
              <a:t>patient</a:t>
            </a:r>
            <a:r>
              <a:rPr lang="it-IT" sz="1800" dirty="0" smtClean="0"/>
              <a:t>’s </a:t>
            </a:r>
            <a:r>
              <a:rPr lang="it-IT" sz="1800" dirty="0" err="1" smtClean="0"/>
              <a:t>disease</a:t>
            </a:r>
            <a:endParaRPr lang="it-IT" sz="1800" dirty="0"/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didn’t</a:t>
            </a:r>
            <a:r>
              <a:rPr lang="it-IT" sz="1800" dirty="0"/>
              <a:t> </a:t>
            </a:r>
            <a:r>
              <a:rPr lang="it-IT" sz="1800" dirty="0" err="1"/>
              <a:t>observe</a:t>
            </a:r>
            <a:r>
              <a:rPr lang="it-IT" sz="1800" dirty="0"/>
              <a:t> a clear </a:t>
            </a:r>
            <a:r>
              <a:rPr lang="it-IT" sz="1800" dirty="0" err="1"/>
              <a:t>correlation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mortality</a:t>
            </a:r>
            <a:r>
              <a:rPr lang="it-IT" sz="1800" dirty="0"/>
              <a:t> </a:t>
            </a:r>
            <a:r>
              <a:rPr lang="it-IT" sz="1800" dirty="0" smtClean="0"/>
              <a:t>and </a:t>
            </a:r>
            <a:r>
              <a:rPr lang="it-IT" sz="1800" dirty="0" err="1"/>
              <a:t>previous</a:t>
            </a:r>
            <a:r>
              <a:rPr lang="it-IT" sz="1800" dirty="0"/>
              <a:t> </a:t>
            </a:r>
            <a:r>
              <a:rPr lang="it-IT" sz="1800" dirty="0" err="1"/>
              <a:t>neurological</a:t>
            </a:r>
            <a:r>
              <a:rPr lang="it-IT" sz="1800" dirty="0"/>
              <a:t> </a:t>
            </a:r>
            <a:r>
              <a:rPr lang="it-IT" sz="1800" dirty="0" err="1"/>
              <a:t>condition</a:t>
            </a:r>
            <a:r>
              <a:rPr lang="it-IT" sz="1800" dirty="0"/>
              <a:t> </a:t>
            </a:r>
          </a:p>
          <a:p>
            <a:pPr marL="0" indent="0" algn="just">
              <a:buNone/>
            </a:pPr>
            <a:endParaRPr lang="it-IT" sz="2000" dirty="0"/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9224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FBA7C1-C36B-4B19-A61E-29905B1F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627EBE2-B89C-4414-9E67-3B9A2D141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b="1" dirty="0"/>
              <a:t>High </a:t>
            </a:r>
            <a:r>
              <a:rPr lang="it-IT" sz="1800" b="1" dirty="0" err="1"/>
              <a:t>prevalence</a:t>
            </a:r>
            <a:r>
              <a:rPr lang="it-IT" sz="1800" b="1" dirty="0"/>
              <a:t> of </a:t>
            </a:r>
            <a:r>
              <a:rPr lang="it-IT" sz="1800" b="1" dirty="0" err="1"/>
              <a:t>hypogeusia</a:t>
            </a:r>
            <a:r>
              <a:rPr lang="it-IT" sz="1800" b="1" dirty="0"/>
              <a:t> and </a:t>
            </a:r>
            <a:r>
              <a:rPr lang="it-IT" sz="1800" b="1" dirty="0" err="1"/>
              <a:t>hyposmia</a:t>
            </a:r>
            <a:r>
              <a:rPr lang="it-IT" sz="1800" b="1" dirty="0"/>
              <a:t> </a:t>
            </a:r>
            <a:r>
              <a:rPr lang="it-IT" sz="1800" b="1" dirty="0" err="1"/>
              <a:t>were</a:t>
            </a:r>
            <a:r>
              <a:rPr lang="it-IT" sz="1800" b="1" dirty="0"/>
              <a:t> </a:t>
            </a:r>
            <a:r>
              <a:rPr lang="it-IT" sz="1800" b="1" dirty="0" err="1"/>
              <a:t>most</a:t>
            </a:r>
            <a:r>
              <a:rPr lang="it-IT" sz="1800" b="1" dirty="0"/>
              <a:t> </a:t>
            </a:r>
            <a:r>
              <a:rPr lang="it-IT" sz="1800" b="1" dirty="0" err="1"/>
              <a:t>frequently</a:t>
            </a:r>
            <a:r>
              <a:rPr lang="it-IT" sz="1800" b="1" dirty="0"/>
              <a:t> </a:t>
            </a:r>
            <a:r>
              <a:rPr lang="it-IT" sz="1800" b="1" dirty="0" err="1"/>
              <a:t>reported</a:t>
            </a:r>
            <a:r>
              <a:rPr lang="it-IT" sz="1800" b="1" dirty="0"/>
              <a:t> in the first </a:t>
            </a:r>
            <a:r>
              <a:rPr lang="it-IT" sz="1800" b="1" dirty="0" err="1"/>
              <a:t>wave</a:t>
            </a:r>
            <a:r>
              <a:rPr lang="it-IT" sz="1800" b="1" dirty="0"/>
              <a:t> </a:t>
            </a:r>
            <a:r>
              <a:rPr lang="it-IT" sz="1800" b="1" dirty="0" err="1"/>
              <a:t>than</a:t>
            </a:r>
            <a:r>
              <a:rPr lang="it-IT" sz="1800" b="1" dirty="0"/>
              <a:t> second</a:t>
            </a:r>
          </a:p>
          <a:p>
            <a:endParaRPr lang="it-IT" sz="1800" dirty="0"/>
          </a:p>
          <a:p>
            <a:pPr lvl="1"/>
            <a:r>
              <a:rPr lang="it-IT" sz="1800" dirty="0"/>
              <a:t>Data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collected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the follow-up of the </a:t>
            </a:r>
            <a:r>
              <a:rPr lang="it-IT" sz="1800" dirty="0" err="1"/>
              <a:t>patients</a:t>
            </a:r>
            <a:r>
              <a:rPr lang="it-IT" sz="1800" dirty="0"/>
              <a:t> with </a:t>
            </a:r>
            <a:r>
              <a:rPr lang="it-IT" sz="1800" dirty="0" err="1"/>
              <a:t>neurologic</a:t>
            </a:r>
            <a:r>
              <a:rPr lang="it-IT" sz="1800" dirty="0"/>
              <a:t> </a:t>
            </a:r>
            <a:r>
              <a:rPr lang="it-IT" sz="1800" dirty="0" err="1"/>
              <a:t>complications</a:t>
            </a:r>
            <a:endParaRPr lang="it-IT" sz="1800" dirty="0"/>
          </a:p>
          <a:p>
            <a:pPr marL="274320" lvl="1" indent="0">
              <a:buNone/>
            </a:pPr>
            <a:endParaRPr lang="it-IT" sz="1800" dirty="0"/>
          </a:p>
          <a:p>
            <a:pPr lvl="1"/>
            <a:r>
              <a:rPr lang="it-IT" sz="1800" dirty="0" smtClean="0"/>
              <a:t>More </a:t>
            </a:r>
            <a:r>
              <a:rPr lang="it-IT" sz="1800" dirty="0"/>
              <a:t>common in non </a:t>
            </a:r>
            <a:r>
              <a:rPr lang="it-IT" sz="1800" dirty="0" err="1" smtClean="0"/>
              <a:t>hospitalized</a:t>
            </a:r>
            <a:r>
              <a:rPr lang="it-IT" sz="1800" dirty="0" smtClean="0"/>
              <a:t> </a:t>
            </a:r>
            <a:r>
              <a:rPr lang="it-IT" sz="1800" dirty="0" err="1"/>
              <a:t>patients</a:t>
            </a:r>
            <a:endParaRPr lang="it-IT" sz="1800" dirty="0"/>
          </a:p>
          <a:p>
            <a:pPr marL="274320" lvl="1" indent="0">
              <a:buNone/>
            </a:pPr>
            <a:endParaRPr lang="it-IT" sz="1800" dirty="0"/>
          </a:p>
          <a:p>
            <a:pPr lvl="1"/>
            <a:r>
              <a:rPr lang="it-IT" sz="1800" dirty="0" err="1"/>
              <a:t>Underestimated</a:t>
            </a:r>
            <a:r>
              <a:rPr lang="it-IT" sz="1800" dirty="0"/>
              <a:t> </a:t>
            </a:r>
            <a:r>
              <a:rPr lang="it-IT" sz="1800" dirty="0" smtClean="0"/>
              <a:t>? (</a:t>
            </a:r>
            <a:r>
              <a:rPr lang="it-IT" sz="1800" dirty="0" err="1" smtClean="0"/>
              <a:t>possibly</a:t>
            </a:r>
            <a:r>
              <a:rPr lang="it-IT" sz="1800" dirty="0" smtClean="0"/>
              <a:t> </a:t>
            </a:r>
            <a:r>
              <a:rPr lang="it-IT" sz="1800" dirty="0" err="1"/>
              <a:t>because</a:t>
            </a:r>
            <a:r>
              <a:rPr lang="it-IT" sz="1800" dirty="0"/>
              <a:t> </a:t>
            </a:r>
            <a:r>
              <a:rPr lang="it-IT" sz="1800" dirty="0" err="1"/>
              <a:t>patients</a:t>
            </a:r>
            <a:r>
              <a:rPr lang="it-IT" sz="1800" dirty="0"/>
              <a:t>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firstly</a:t>
            </a:r>
            <a:r>
              <a:rPr lang="it-IT" sz="1800" dirty="0"/>
              <a:t> </a:t>
            </a:r>
            <a:r>
              <a:rPr lang="it-IT" sz="1800" dirty="0" err="1"/>
              <a:t>assessed</a:t>
            </a:r>
            <a:r>
              <a:rPr lang="it-IT" sz="1800" dirty="0"/>
              <a:t> by doctors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specialized</a:t>
            </a:r>
            <a:r>
              <a:rPr lang="it-IT" sz="1800" dirty="0"/>
              <a:t> in </a:t>
            </a:r>
            <a:r>
              <a:rPr lang="it-IT" sz="1800" dirty="0" err="1" smtClean="0"/>
              <a:t>neurology</a:t>
            </a:r>
            <a:r>
              <a:rPr lang="it-IT" sz="1800" smtClean="0"/>
              <a:t>)</a:t>
            </a:r>
            <a:endParaRPr lang="it-IT" sz="1800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749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773FEE-E3D9-4956-9FA7-3287E56A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200" b="1" dirty="0"/>
              <a:t>CHALLENGES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32BF348-50D9-47BA-98D5-A9C06459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b="1" dirty="0"/>
              <a:t>Managing an overwhelming number of patients with a highly contagious infection</a:t>
            </a:r>
          </a:p>
          <a:p>
            <a:pPr marL="0" indent="0" algn="just">
              <a:buNone/>
            </a:pPr>
            <a:endParaRPr lang="en-US" sz="1800" b="1" dirty="0"/>
          </a:p>
          <a:p>
            <a:pPr algn="just"/>
            <a:r>
              <a:rPr lang="en-US" sz="1800" b="1" dirty="0"/>
              <a:t>Absence of comprehensive studies such as cerebrospinal fluid (CSF)/tissue analysis and imaging</a:t>
            </a:r>
          </a:p>
          <a:p>
            <a:pPr marL="0" indent="0" algn="just">
              <a:buNone/>
            </a:pPr>
            <a:endParaRPr lang="en-US" sz="1800" b="1" dirty="0"/>
          </a:p>
          <a:p>
            <a:pPr algn="just"/>
            <a:r>
              <a:rPr lang="en-US" sz="1800" b="1" dirty="0" smtClean="0"/>
              <a:t>Need for a longitudinal follow-up to support  the reliability of our data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xmlns="" val="41862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916AC7-39CC-4336-A651-9FB8C01E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200" b="1" dirty="0" smtClean="0"/>
              <a:t>NEURO-COVID: </a:t>
            </a:r>
            <a:r>
              <a:rPr lang="it-IT" sz="2200" b="1" dirty="0" smtClean="0">
                <a:solidFill>
                  <a:schemeClr val="tx1"/>
                </a:solidFill>
              </a:rPr>
              <a:t>ABOUT THE FUTURE</a:t>
            </a:r>
            <a:endParaRPr lang="it-IT" sz="22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8BF899-64B3-4884-B674-499C4254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b="1" dirty="0"/>
              <a:t>MORE STUDIES ARE NEEDED TO BETTER UNDERSTAND THE ROLE OF SARS-COV 2 IN COVID PATIENTS WHO DEVELOPED </a:t>
            </a:r>
            <a:r>
              <a:rPr lang="it-IT" b="1" dirty="0" smtClean="0"/>
              <a:t>NEURO-COVID:</a:t>
            </a:r>
          </a:p>
          <a:p>
            <a:pPr marL="0" indent="0" algn="just">
              <a:buNone/>
            </a:pPr>
            <a:endParaRPr lang="it-IT" dirty="0"/>
          </a:p>
          <a:p>
            <a:pPr lvl="1" algn="just"/>
            <a:r>
              <a:rPr lang="it-IT" sz="1800" dirty="0" smtClean="0"/>
              <a:t>Progetto </a:t>
            </a:r>
            <a:r>
              <a:rPr lang="it-IT" sz="1800" dirty="0" err="1" smtClean="0"/>
              <a:t>Neuro-Covid</a:t>
            </a:r>
            <a:r>
              <a:rPr lang="it-IT" sz="1800" dirty="0" smtClean="0"/>
              <a:t> SIN </a:t>
            </a:r>
          </a:p>
          <a:p>
            <a:pPr lvl="1" algn="just"/>
            <a:r>
              <a:rPr lang="it-IT" sz="1800" dirty="0" smtClean="0"/>
              <a:t>Follow-up </a:t>
            </a:r>
            <a:r>
              <a:rPr lang="it-IT" sz="1800" dirty="0"/>
              <a:t>study of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hospetalized</a:t>
            </a:r>
            <a:r>
              <a:rPr lang="it-IT" sz="1800" dirty="0"/>
              <a:t> </a:t>
            </a:r>
            <a:r>
              <a:rPr lang="it-IT" sz="1800" dirty="0" err="1"/>
              <a:t>patients</a:t>
            </a:r>
            <a:r>
              <a:rPr lang="it-IT" sz="1800" dirty="0"/>
              <a:t> with </a:t>
            </a:r>
            <a:r>
              <a:rPr lang="it-IT" sz="1800" dirty="0" err="1"/>
              <a:t>neurological</a:t>
            </a:r>
            <a:r>
              <a:rPr lang="it-IT" sz="1800" dirty="0"/>
              <a:t> </a:t>
            </a:r>
            <a:r>
              <a:rPr lang="it-IT" sz="1800" dirty="0" err="1" smtClean="0"/>
              <a:t>long-covid</a:t>
            </a:r>
            <a:r>
              <a:rPr lang="it-IT" sz="1800" dirty="0" smtClean="0"/>
              <a:t> (in </a:t>
            </a:r>
            <a:r>
              <a:rPr lang="it-IT" sz="1800" dirty="0" err="1" smtClean="0"/>
              <a:t>collaboration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CeRiN</a:t>
            </a:r>
            <a:r>
              <a:rPr lang="it-IT" sz="1800" dirty="0" smtClean="0"/>
              <a:t>)</a:t>
            </a:r>
            <a:endParaRPr lang="it-IT" sz="1800" dirty="0"/>
          </a:p>
          <a:p>
            <a:pPr lvl="1" algn="just"/>
            <a:r>
              <a:rPr lang="it-IT" sz="1800" dirty="0"/>
              <a:t>Follow-up study of </a:t>
            </a:r>
            <a:r>
              <a:rPr lang="it-IT" sz="1800" dirty="0" err="1"/>
              <a:t>survivors</a:t>
            </a:r>
            <a:r>
              <a:rPr lang="it-IT" sz="1800" dirty="0"/>
              <a:t> from first </a:t>
            </a:r>
            <a:r>
              <a:rPr lang="it-IT" sz="1800" dirty="0" err="1" smtClean="0"/>
              <a:t>wave</a:t>
            </a:r>
            <a:r>
              <a:rPr lang="it-IT" sz="1800" dirty="0" smtClean="0"/>
              <a:t> (in </a:t>
            </a:r>
            <a:r>
              <a:rPr lang="it-IT" sz="1800" dirty="0" err="1" smtClean="0"/>
              <a:t>collaboration</a:t>
            </a:r>
            <a:r>
              <a:rPr lang="it-IT" sz="1800" dirty="0" smtClean="0"/>
              <a:t> with CeRiN)</a:t>
            </a:r>
            <a:endParaRPr lang="it-IT" sz="1800" dirty="0"/>
          </a:p>
          <a:p>
            <a:pPr lvl="1" algn="just"/>
            <a:r>
              <a:rPr lang="it-IT" sz="1800" dirty="0" err="1"/>
              <a:t>E</a:t>
            </a:r>
            <a:r>
              <a:rPr lang="it-IT" sz="1800" dirty="0" err="1" smtClean="0"/>
              <a:t>uregio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41413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1288845B-3D20-4979-BDDE-45BB6150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2139696" cy="713184"/>
          </a:xfrm>
        </p:spPr>
        <p:txBody>
          <a:bodyPr anchor="b">
            <a:normAutofit/>
          </a:bodyPr>
          <a:lstStyle/>
          <a:p>
            <a:r>
              <a:rPr lang="en-US" b="1" dirty="0"/>
              <a:t>THANKS TO:</a:t>
            </a: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xmlns="" id="{19596875-BDA1-4625-B10A-942C5D623C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0" r="15776" b="1"/>
          <a:stretch/>
        </p:blipFill>
        <p:spPr bwMode="auto">
          <a:xfrm>
            <a:off x="2971800" y="792080"/>
            <a:ext cx="57150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Text Placeholder 3">
            <a:extLst>
              <a:ext uri="{FF2B5EF4-FFF2-40B4-BE49-F238E27FC236}">
                <a16:creationId xmlns:a16="http://schemas.microsoft.com/office/drawing/2014/main" xmlns="" id="{F2B4FE5B-5668-4784-909A-EBDC68F85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549896"/>
            <a:ext cx="2139696" cy="4824271"/>
          </a:xfrm>
        </p:spPr>
        <p:txBody>
          <a:bodyPr>
            <a:normAutofit fontScale="55000" lnSpcReduction="20000"/>
          </a:bodyPr>
          <a:lstStyle/>
          <a:p>
            <a:r>
              <a:rPr lang="en-US" sz="2100" b="1" dirty="0"/>
              <a:t>Neuro-Covid team</a:t>
            </a:r>
            <a:r>
              <a:rPr lang="en-US" sz="2100" dirty="0"/>
              <a:t>: </a:t>
            </a:r>
          </a:p>
          <a:p>
            <a:r>
              <a:rPr lang="en-US" sz="2100" dirty="0"/>
              <a:t>Chiara Longo</a:t>
            </a:r>
          </a:p>
          <a:p>
            <a:r>
              <a:rPr lang="en-US" sz="2100" dirty="0"/>
              <a:t>Elena </a:t>
            </a:r>
            <a:r>
              <a:rPr lang="en-US" sz="2100" dirty="0" err="1"/>
              <a:t>Baruzzo</a:t>
            </a:r>
            <a:endParaRPr lang="en-US" sz="2100" dirty="0"/>
          </a:p>
          <a:p>
            <a:r>
              <a:rPr lang="en-US" sz="2100" dirty="0"/>
              <a:t>Costanza </a:t>
            </a:r>
            <a:r>
              <a:rPr lang="en-US" sz="2100" dirty="0" err="1"/>
              <a:t>Papagno</a:t>
            </a:r>
            <a:endParaRPr lang="en-US" sz="2100" dirty="0"/>
          </a:p>
          <a:p>
            <a:r>
              <a:rPr lang="en-US" sz="2100" dirty="0"/>
              <a:t>Federica </a:t>
            </a:r>
            <a:r>
              <a:rPr lang="en-US" sz="2100" dirty="0" err="1"/>
              <a:t>Boso</a:t>
            </a:r>
            <a:endParaRPr lang="en-US" sz="2100" dirty="0"/>
          </a:p>
          <a:p>
            <a:r>
              <a:rPr lang="en-US" sz="2100" dirty="0"/>
              <a:t>Umberto </a:t>
            </a:r>
            <a:r>
              <a:rPr lang="en-US" sz="2100" dirty="0" err="1"/>
              <a:t>Rozzanigo</a:t>
            </a:r>
            <a:r>
              <a:rPr lang="en-US" sz="2100" dirty="0"/>
              <a:t> </a:t>
            </a:r>
            <a:endParaRPr lang="en-US" sz="2100" dirty="0" smtClean="0"/>
          </a:p>
          <a:p>
            <a:r>
              <a:rPr lang="en-US" sz="2100" dirty="0" smtClean="0"/>
              <a:t>Sandra </a:t>
            </a:r>
            <a:r>
              <a:rPr lang="en-US" sz="2100" dirty="0" err="1"/>
              <a:t>Magnoni</a:t>
            </a:r>
            <a:endParaRPr lang="en-US" sz="2100" dirty="0"/>
          </a:p>
          <a:p>
            <a:r>
              <a:rPr lang="en-US" sz="2100" dirty="0"/>
              <a:t>Bruno </a:t>
            </a:r>
            <a:r>
              <a:rPr lang="en-US" sz="2100" dirty="0" err="1"/>
              <a:t>Giometto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&amp;</a:t>
            </a:r>
          </a:p>
          <a:p>
            <a:r>
              <a:rPr lang="en-US" sz="2100" dirty="0"/>
              <a:t> </a:t>
            </a:r>
          </a:p>
          <a:p>
            <a:r>
              <a:rPr lang="en-US" sz="2100" dirty="0"/>
              <a:t>Susanna </a:t>
            </a:r>
            <a:r>
              <a:rPr lang="en-US" sz="2100" dirty="0" err="1"/>
              <a:t>Cozzio</a:t>
            </a:r>
            <a:r>
              <a:rPr lang="en-US" sz="2100" dirty="0"/>
              <a:t> and her team</a:t>
            </a:r>
          </a:p>
          <a:p>
            <a:endParaRPr lang="en-US" sz="2100" dirty="0"/>
          </a:p>
          <a:p>
            <a:r>
              <a:rPr lang="en-US" sz="2100" dirty="0"/>
              <a:t>Giovanni Pedrotti and his team</a:t>
            </a:r>
          </a:p>
          <a:p>
            <a:endParaRPr lang="en-US" sz="2100" dirty="0"/>
          </a:p>
          <a:p>
            <a:r>
              <a:rPr lang="en-US" sz="2100" dirty="0"/>
              <a:t>Renzo </a:t>
            </a:r>
            <a:r>
              <a:rPr lang="en-US" sz="2100" dirty="0" err="1"/>
              <a:t>Girardello</a:t>
            </a:r>
            <a:r>
              <a:rPr lang="en-US" sz="2100" dirty="0"/>
              <a:t> and his team</a:t>
            </a:r>
          </a:p>
          <a:p>
            <a:endParaRPr lang="en-US" sz="2100" dirty="0"/>
          </a:p>
          <a:p>
            <a:r>
              <a:rPr lang="en-US" sz="2100" dirty="0"/>
              <a:t>Neurology Unit: </a:t>
            </a:r>
            <a:r>
              <a:rPr lang="en-US" sz="2100" dirty="0" smtClean="0"/>
              <a:t> </a:t>
            </a:r>
            <a:r>
              <a:rPr lang="en-US" sz="2100" dirty="0" err="1" smtClean="0"/>
              <a:t>collagues</a:t>
            </a:r>
            <a:r>
              <a:rPr lang="en-US" sz="2100" dirty="0" smtClean="0"/>
              <a:t> and </a:t>
            </a:r>
            <a:r>
              <a:rPr lang="en-US" sz="2100" dirty="0" err="1" smtClean="0"/>
              <a:t>neurophisological</a:t>
            </a:r>
            <a:r>
              <a:rPr lang="en-US" sz="2100" dirty="0" smtClean="0"/>
              <a:t> technicians</a:t>
            </a:r>
          </a:p>
          <a:p>
            <a:endParaRPr lang="en-US" sz="2100" dirty="0"/>
          </a:p>
          <a:p>
            <a:r>
              <a:rPr lang="en-US" sz="2100" dirty="0" smtClean="0"/>
              <a:t>Nurses and OSS </a:t>
            </a:r>
            <a:endParaRPr lang="en-US" sz="2100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773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idrozoo&#10;&#10;Descrizione generata automaticamente">
            <a:extLst>
              <a:ext uri="{FF2B5EF4-FFF2-40B4-BE49-F238E27FC236}">
                <a16:creationId xmlns:a16="http://schemas.microsoft.com/office/drawing/2014/main" xmlns="" id="{5AB489B0-E322-47B5-9838-023EE7BF2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55864"/>
            <a:ext cx="8229600" cy="4629320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803FA79-067C-4A50-81BE-7A020D53745C}"/>
              </a:ext>
            </a:extLst>
          </p:cNvPr>
          <p:cNvSpPr txBox="1"/>
          <p:nvPr/>
        </p:nvSpPr>
        <p:spPr>
          <a:xfrm>
            <a:off x="1043608" y="2437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D602118-2B40-47EF-A41C-90A0FB51821D}"/>
              </a:ext>
            </a:extLst>
          </p:cNvPr>
          <p:cNvSpPr txBox="1"/>
          <p:nvPr/>
        </p:nvSpPr>
        <p:spPr>
          <a:xfrm>
            <a:off x="611560" y="243745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Encephalitis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Encephalopathies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100B122-B2A4-4CF9-931E-F9F271156089}"/>
              </a:ext>
            </a:extLst>
          </p:cNvPr>
          <p:cNvSpPr txBox="1"/>
          <p:nvPr/>
        </p:nvSpPr>
        <p:spPr>
          <a:xfrm>
            <a:off x="6340191" y="2340679"/>
            <a:ext cx="207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Myelities</a:t>
            </a:r>
            <a:endParaRPr lang="en-US" b="1" dirty="0"/>
          </a:p>
          <a:p>
            <a:endParaRPr lang="en-US" b="1" dirty="0"/>
          </a:p>
          <a:p>
            <a:pPr algn="r"/>
            <a:r>
              <a:rPr lang="en-US" b="1" dirty="0"/>
              <a:t>ADEM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A83BAE9-D9A2-4023-8BCD-7D48CAF84514}"/>
              </a:ext>
            </a:extLst>
          </p:cNvPr>
          <p:cNvSpPr txBox="1"/>
          <p:nvPr/>
        </p:nvSpPr>
        <p:spPr>
          <a:xfrm>
            <a:off x="611560" y="4712004"/>
            <a:ext cx="316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Peripheral nervous system</a:t>
            </a:r>
          </a:p>
          <a:p>
            <a:endParaRPr lang="en-US" b="1" dirty="0"/>
          </a:p>
          <a:p>
            <a:r>
              <a:rPr lang="en-US" b="1" dirty="0"/>
              <a:t>Muscle disease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309978B-861F-4C9F-9C09-0F5289D028F7}"/>
              </a:ext>
            </a:extLst>
          </p:cNvPr>
          <p:cNvSpPr txBox="1"/>
          <p:nvPr/>
        </p:nvSpPr>
        <p:spPr>
          <a:xfrm>
            <a:off x="5817633" y="3500111"/>
            <a:ext cx="259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Deep </a:t>
            </a:r>
            <a:r>
              <a:rPr lang="it-IT" b="1" dirty="0" err="1"/>
              <a:t>vein</a:t>
            </a:r>
            <a:r>
              <a:rPr lang="it-IT" b="1" dirty="0"/>
              <a:t> </a:t>
            </a:r>
            <a:r>
              <a:rPr lang="it-IT" b="1" dirty="0" err="1"/>
              <a:t>thrombosis</a:t>
            </a:r>
            <a:endParaRPr lang="it-IT" b="1" dirty="0"/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C6DE319-B07E-4A1E-B5EB-1471805D5605}"/>
              </a:ext>
            </a:extLst>
          </p:cNvPr>
          <p:cNvSpPr txBox="1"/>
          <p:nvPr/>
        </p:nvSpPr>
        <p:spPr>
          <a:xfrm>
            <a:off x="611560" y="3537655"/>
            <a:ext cx="256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Strokes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56A9ACD9-217B-49DF-9AD6-B06C436AE8C2}"/>
              </a:ext>
            </a:extLst>
          </p:cNvPr>
          <p:cNvSpPr txBox="1"/>
          <p:nvPr/>
        </p:nvSpPr>
        <p:spPr>
          <a:xfrm>
            <a:off x="4799935" y="458112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err="1"/>
              <a:t>Seizures</a:t>
            </a:r>
            <a:r>
              <a:rPr lang="it-IT" b="1" dirty="0"/>
              <a:t> and SE</a:t>
            </a:r>
          </a:p>
          <a:p>
            <a:pPr algn="r"/>
            <a:endParaRPr lang="it-IT" b="1" dirty="0"/>
          </a:p>
          <a:p>
            <a:pPr algn="r"/>
            <a:r>
              <a:rPr lang="it-IT" b="1" dirty="0" err="1"/>
              <a:t>Generalized</a:t>
            </a:r>
            <a:r>
              <a:rPr lang="it-IT" b="1" dirty="0"/>
              <a:t> </a:t>
            </a:r>
            <a:r>
              <a:rPr lang="it-IT" b="1" dirty="0" err="1"/>
              <a:t>myoclonus</a:t>
            </a:r>
            <a:endParaRPr lang="it-IT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C2F1977-3569-49B5-9D85-260F5ACE2A3B}"/>
              </a:ext>
            </a:extLst>
          </p:cNvPr>
          <p:cNvSpPr txBox="1"/>
          <p:nvPr/>
        </p:nvSpPr>
        <p:spPr>
          <a:xfrm>
            <a:off x="611560" y="4146442"/>
            <a:ext cx="301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Smell</a:t>
            </a:r>
            <a:r>
              <a:rPr lang="it-IT" b="1" dirty="0"/>
              <a:t> and taste disorders</a:t>
            </a: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01BF8FC-FD6B-4F73-8727-B003E6EDE6B6}"/>
              </a:ext>
            </a:extLst>
          </p:cNvPr>
          <p:cNvSpPr txBox="1"/>
          <p:nvPr/>
        </p:nvSpPr>
        <p:spPr>
          <a:xfrm>
            <a:off x="7101564" y="4052837"/>
            <a:ext cx="259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Headache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Possible direct effects of the virus on the nervous system, </a:t>
            </a:r>
            <a:r>
              <a:rPr lang="en-US" b="1" dirty="0" err="1"/>
              <a:t>para</a:t>
            </a:r>
            <a:r>
              <a:rPr lang="en-US" b="1" dirty="0"/>
              <a:t>-infectious or post-infectious immune-mediated disease, and </a:t>
            </a:r>
            <a:r>
              <a:rPr lang="en-US" b="1" dirty="0" smtClean="0"/>
              <a:t>neurological complications </a:t>
            </a:r>
            <a:r>
              <a:rPr lang="en-US" b="1" dirty="0"/>
              <a:t>of the </a:t>
            </a:r>
            <a:r>
              <a:rPr lang="en-US" b="1" dirty="0" smtClean="0"/>
              <a:t>systemic effects </a:t>
            </a:r>
            <a:r>
              <a:rPr lang="en-US" b="1" dirty="0"/>
              <a:t>of COVID-19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841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2980343"/>
              </p:ext>
            </p:extLst>
          </p:nvPr>
        </p:nvGraphicFramePr>
        <p:xfrm>
          <a:off x="297158" y="2924944"/>
          <a:ext cx="415468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0714076"/>
              </p:ext>
            </p:extLst>
          </p:nvPr>
        </p:nvGraphicFramePr>
        <p:xfrm>
          <a:off x="323528" y="1124744"/>
          <a:ext cx="5112568" cy="15121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1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8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1^ </a:t>
                      </a:r>
                      <a:r>
                        <a:rPr lang="it-IT" sz="1100" b="1" u="none" strike="noStrike" dirty="0" err="1">
                          <a:effectLst/>
                        </a:rPr>
                        <a:t>wave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2^ </a:t>
                      </a:r>
                      <a:r>
                        <a:rPr lang="it-IT" sz="1100" b="1" u="none" strike="noStrike" dirty="0" err="1">
                          <a:effectLst/>
                        </a:rPr>
                        <a:t>wave</a:t>
                      </a:r>
                      <a:r>
                        <a:rPr lang="it-IT" sz="1100" b="1" u="none" strike="noStrike" dirty="0">
                          <a:effectLst/>
                        </a:rPr>
                        <a:t>*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patient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err="1">
                          <a:effectLst/>
                        </a:rPr>
                        <a:t>Covid</a:t>
                      </a:r>
                      <a:r>
                        <a:rPr lang="it-IT" sz="1100" b="1" u="none" strike="noStrike" dirty="0">
                          <a:effectLst/>
                        </a:rPr>
                        <a:t>+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1069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477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593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Total Neuro-</a:t>
                      </a:r>
                      <a:r>
                        <a:rPr lang="it-IT" sz="1100" b="1" u="none" strike="noStrike" dirty="0" err="1">
                          <a:effectLst/>
                        </a:rPr>
                        <a:t>Covid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err="1">
                          <a:effectLst/>
                        </a:rPr>
                        <a:t>patients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95 (9%)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62.97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14.43)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23528" y="1160917"/>
            <a:ext cx="1265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*05/08/20-31/12/20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6108184"/>
              </p:ext>
            </p:extLst>
          </p:nvPr>
        </p:nvGraphicFramePr>
        <p:xfrm>
          <a:off x="4622225" y="2924944"/>
          <a:ext cx="415468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8836009"/>
              </p:ext>
            </p:extLst>
          </p:nvPr>
        </p:nvGraphicFramePr>
        <p:xfrm>
          <a:off x="6156176" y="1052736"/>
          <a:ext cx="2596443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213186" y="497889"/>
            <a:ext cx="28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COHORT DESCRIPTION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198230" y="5805264"/>
            <a:ext cx="1505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/>
              <a:t>mean</a:t>
            </a:r>
            <a:r>
              <a:rPr lang="it-IT" sz="1100" dirty="0"/>
              <a:t> </a:t>
            </a:r>
            <a:r>
              <a:rPr lang="it-IT" sz="1100" dirty="0" err="1"/>
              <a:t>age</a:t>
            </a:r>
            <a:r>
              <a:rPr lang="it-IT" sz="1100" dirty="0"/>
              <a:t> 1^ = </a:t>
            </a:r>
            <a:r>
              <a:rPr lang="it-IT" sz="1100" dirty="0" smtClean="0"/>
              <a:t>63.42</a:t>
            </a:r>
            <a:endParaRPr lang="it-IT" sz="1100" dirty="0"/>
          </a:p>
          <a:p>
            <a:pPr algn="r"/>
            <a:r>
              <a:rPr lang="it-IT" sz="1100" dirty="0" err="1"/>
              <a:t>mean</a:t>
            </a:r>
            <a:r>
              <a:rPr lang="it-IT" sz="1100" dirty="0"/>
              <a:t> </a:t>
            </a:r>
            <a:r>
              <a:rPr lang="it-IT" sz="1100" dirty="0" err="1"/>
              <a:t>age</a:t>
            </a:r>
            <a:r>
              <a:rPr lang="it-IT" sz="1100" dirty="0"/>
              <a:t> 2^ = </a:t>
            </a:r>
            <a:r>
              <a:rPr lang="it-IT" sz="1100" dirty="0" smtClean="0"/>
              <a:t>62.38</a:t>
            </a:r>
            <a:endParaRPr lang="it-IT" sz="11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76947" y="5805264"/>
            <a:ext cx="1478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/>
              <a:t>mean</a:t>
            </a:r>
            <a:r>
              <a:rPr lang="it-IT" sz="1100" dirty="0"/>
              <a:t> </a:t>
            </a:r>
            <a:r>
              <a:rPr lang="it-IT" sz="1100" dirty="0" err="1"/>
              <a:t>age</a:t>
            </a:r>
            <a:r>
              <a:rPr lang="it-IT" sz="1100" dirty="0"/>
              <a:t> M = </a:t>
            </a:r>
            <a:r>
              <a:rPr lang="it-IT" sz="1100" dirty="0" smtClean="0"/>
              <a:t>64.25</a:t>
            </a:r>
            <a:endParaRPr lang="it-IT" sz="1100" dirty="0"/>
          </a:p>
          <a:p>
            <a:pPr algn="r"/>
            <a:r>
              <a:rPr lang="it-IT" sz="1100" dirty="0" err="1" smtClean="0"/>
              <a:t>mean</a:t>
            </a:r>
            <a:r>
              <a:rPr lang="it-IT" sz="1100" dirty="0" smtClean="0"/>
              <a:t> </a:t>
            </a:r>
            <a:r>
              <a:rPr lang="it-IT" sz="1100" dirty="0" err="1"/>
              <a:t>age</a:t>
            </a:r>
            <a:r>
              <a:rPr lang="it-IT" sz="1100" dirty="0"/>
              <a:t> F = </a:t>
            </a:r>
            <a:r>
              <a:rPr lang="it-IT" sz="1100" dirty="0" smtClean="0"/>
              <a:t>60.89</a:t>
            </a:r>
            <a:endParaRPr lang="it-IT" sz="11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2204864"/>
            <a:ext cx="5184576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4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8" grpId="0">
        <p:bldAsOne/>
      </p:bldGraphic>
      <p:bldGraphic spid="9" grpId="0">
        <p:bldAsOne/>
      </p:bldGraphic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7334757"/>
              </p:ext>
            </p:extLst>
          </p:nvPr>
        </p:nvGraphicFramePr>
        <p:xfrm>
          <a:off x="323528" y="1124744"/>
          <a:ext cx="85678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624306"/>
            <a:ext cx="534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NEUROLOGIC MANIFESTATIONS OF COVID-19</a:t>
            </a:r>
          </a:p>
        </p:txBody>
      </p:sp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3585504"/>
              </p:ext>
            </p:extLst>
          </p:nvPr>
        </p:nvGraphicFramePr>
        <p:xfrm>
          <a:off x="323528" y="119675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624306"/>
            <a:ext cx="75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NEUROLOGIC MANIFESTATIONS OF COVID-19 IN 1^ AND 2^ WAVE</a:t>
            </a:r>
          </a:p>
        </p:txBody>
      </p:sp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620688"/>
            <a:ext cx="516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LABORATORY AND INSTRUMENTAL TESTS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696843"/>
              </p:ext>
            </p:extLst>
          </p:nvPr>
        </p:nvGraphicFramePr>
        <p:xfrm>
          <a:off x="395536" y="1196752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54868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SOME MRI FINDINGS</a:t>
            </a:r>
            <a:endParaRPr lang="it-IT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88024" y="6381328"/>
            <a:ext cx="3151504" cy="205192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500" dirty="0" smtClean="0">
                <a:solidFill>
                  <a:srgbClr val="202124"/>
                </a:solidFill>
                <a:latin typeface="+mj-lt"/>
                <a:cs typeface="Arial" pitchFamily="34" charset="0"/>
              </a:rPr>
              <a:t>#2 right </a:t>
            </a:r>
            <a:r>
              <a:rPr lang="it-IT" sz="1500" dirty="0" err="1" smtClean="0">
                <a:solidFill>
                  <a:srgbClr val="202124"/>
                </a:solidFill>
                <a:latin typeface="+mj-lt"/>
                <a:cs typeface="Arial" pitchFamily="34" charset="0"/>
              </a:rPr>
              <a:t>hippocampal</a:t>
            </a:r>
            <a:r>
              <a:rPr lang="it-IT" sz="1500" dirty="0" smtClean="0">
                <a:solidFill>
                  <a:srgbClr val="202124"/>
                </a:solidFill>
                <a:latin typeface="+mj-lt"/>
                <a:cs typeface="Arial" pitchFamily="34" charset="0"/>
              </a:rPr>
              <a:t> </a:t>
            </a:r>
            <a:r>
              <a:rPr lang="it-IT" sz="1500" dirty="0" err="1" smtClean="0">
                <a:solidFill>
                  <a:srgbClr val="202124"/>
                </a:solidFill>
                <a:latin typeface="+mj-lt"/>
                <a:cs typeface="Arial" pitchFamily="34" charset="0"/>
              </a:rPr>
              <a:t>ischemic</a:t>
            </a:r>
            <a:r>
              <a:rPr lang="it-IT" sz="1500" dirty="0" smtClean="0">
                <a:solidFill>
                  <a:srgbClr val="202124"/>
                </a:solidFill>
                <a:latin typeface="+mj-lt"/>
                <a:cs typeface="Arial" pitchFamily="34" charset="0"/>
              </a:rPr>
              <a:t> </a:t>
            </a:r>
            <a:r>
              <a:rPr lang="it-IT" sz="1500" dirty="0" err="1" smtClean="0">
                <a:solidFill>
                  <a:srgbClr val="202124"/>
                </a:solidFill>
                <a:latin typeface="+mj-lt"/>
                <a:cs typeface="Arial" pitchFamily="34" charset="0"/>
              </a:rPr>
              <a:t>lesion</a:t>
            </a:r>
            <a:endParaRPr kumimoji="0" lang="it-IT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644008" y="1196752"/>
            <a:ext cx="4248472" cy="54726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79512" y="1196752"/>
            <a:ext cx="4392488" cy="54726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104456" cy="44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1520" y="6381328"/>
            <a:ext cx="2572820" cy="205192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500" dirty="0" smtClean="0">
                <a:solidFill>
                  <a:srgbClr val="202124"/>
                </a:solidFill>
                <a:latin typeface="+mj-lt"/>
                <a:cs typeface="Arial" pitchFamily="34" charset="0"/>
              </a:rPr>
              <a:t>#1 </a:t>
            </a:r>
            <a:r>
              <a:rPr kumimoji="0" lang="it-IT" sz="15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splenium</a:t>
            </a: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15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hemorragic</a:t>
            </a: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15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injury</a:t>
            </a:r>
            <a:endParaRPr kumimoji="0" lang="it-IT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0744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68760"/>
            <a:ext cx="2053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7" y="3688151"/>
            <a:ext cx="2382286" cy="26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62430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624306"/>
            <a:ext cx="711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FARMACOLOGICAL TREATMENT OF NEURO-COVID PATIENTS</a:t>
            </a:r>
            <a:endParaRPr lang="it-IT" b="1" dirty="0"/>
          </a:p>
        </p:txBody>
      </p:sp>
      <p:graphicFrame>
        <p:nvGraphicFramePr>
          <p:cNvPr id="16" name="Grafico 15"/>
          <p:cNvGraphicFramePr/>
          <p:nvPr/>
        </p:nvGraphicFramePr>
        <p:xfrm>
          <a:off x="323528" y="1196752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5758200"/>
              </p:ext>
            </p:extLst>
          </p:nvPr>
        </p:nvGraphicFramePr>
        <p:xfrm>
          <a:off x="416705" y="1196751"/>
          <a:ext cx="8331759" cy="529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5536" y="624306"/>
            <a:ext cx="522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COMORBIDITIES OF NEUROCOVID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50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1128</TotalTime>
  <Words>596</Words>
  <Application>Microsoft Office PowerPoint</Application>
  <PresentationFormat>Presentazione su schermo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Chiaro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CONCLUSIONS</vt:lpstr>
      <vt:lpstr>CONCLUSIONS</vt:lpstr>
      <vt:lpstr>CONCLUSIONS</vt:lpstr>
      <vt:lpstr>CHALLENGES</vt:lpstr>
      <vt:lpstr>NEURO-COVID: ABOUT THE FUTURE</vt:lpstr>
      <vt:lpstr>THANKS TO: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longo.chiara94@gmail.com</dc:creator>
  <cp:lastModifiedBy>5315931</cp:lastModifiedBy>
  <cp:revision>144</cp:revision>
  <dcterms:created xsi:type="dcterms:W3CDTF">2021-09-04T09:08:39Z</dcterms:created>
  <dcterms:modified xsi:type="dcterms:W3CDTF">2021-09-09T05:33:50Z</dcterms:modified>
</cp:coreProperties>
</file>